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39" r:id="rId3"/>
    <p:sldId id="343" r:id="rId4"/>
    <p:sldId id="519" r:id="rId5"/>
    <p:sldId id="534" r:id="rId6"/>
    <p:sldId id="332" r:id="rId7"/>
    <p:sldId id="344" r:id="rId8"/>
    <p:sldId id="316" r:id="rId9"/>
    <p:sldId id="308" r:id="rId10"/>
    <p:sldId id="360" r:id="rId11"/>
    <p:sldId id="538" r:id="rId12"/>
    <p:sldId id="358" r:id="rId13"/>
    <p:sldId id="2645" r:id="rId14"/>
    <p:sldId id="521" r:id="rId15"/>
    <p:sldId id="350" r:id="rId16"/>
    <p:sldId id="561" r:id="rId17"/>
    <p:sldId id="525" r:id="rId18"/>
    <p:sldId id="2558" r:id="rId19"/>
    <p:sldId id="2560" r:id="rId20"/>
    <p:sldId id="2612" r:id="rId21"/>
    <p:sldId id="335" r:id="rId22"/>
    <p:sldId id="2642" r:id="rId23"/>
    <p:sldId id="2566" r:id="rId24"/>
    <p:sldId id="2618" r:id="rId25"/>
    <p:sldId id="336" r:id="rId26"/>
    <p:sldId id="2643" r:id="rId27"/>
    <p:sldId id="2545" r:id="rId28"/>
    <p:sldId id="2614" r:id="rId29"/>
    <p:sldId id="2615" r:id="rId30"/>
    <p:sldId id="2549" r:id="rId31"/>
    <p:sldId id="2646" r:id="rId32"/>
    <p:sldId id="2644" r:id="rId33"/>
    <p:sldId id="520" r:id="rId34"/>
    <p:sldId id="299" r:id="rId35"/>
    <p:sldId id="338" r:id="rId3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2E4"/>
    <a:srgbClr val="CC4340"/>
    <a:srgbClr val="CC0000"/>
    <a:srgbClr val="B2FFD2"/>
    <a:srgbClr val="00823B"/>
    <a:srgbClr val="990000"/>
    <a:srgbClr val="153244"/>
    <a:srgbClr val="A6A9EA"/>
    <a:srgbClr val="57A7BD"/>
    <a:srgbClr val="69B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6" autoAdjust="0"/>
    <p:restoredTop sz="86404" autoAdjust="0"/>
  </p:normalViewPr>
  <p:slideViewPr>
    <p:cSldViewPr>
      <p:cViewPr varScale="1">
        <p:scale>
          <a:sx n="97" d="100"/>
          <a:sy n="97" d="100"/>
        </p:scale>
        <p:origin x="616"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43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454DE-CBAC-4D10-B552-878BA8CB2848}" type="doc">
      <dgm:prSet loTypeId="urn:microsoft.com/office/officeart/2005/8/layout/pyramid1" loCatId="pyramid" qsTypeId="urn:microsoft.com/office/officeart/2005/8/quickstyle/simple1" qsCatId="simple" csTypeId="urn:microsoft.com/office/officeart/2005/8/colors/accent1_2" csCatId="accent1" phldr="1"/>
      <dgm:spPr/>
    </dgm:pt>
    <dgm:pt modelId="{E2470EF4-DCAD-4549-AD20-55AAAA4624A1}">
      <dgm:prSet phldrT="[Text]" custT="1"/>
      <dgm:spPr/>
      <dgm:t>
        <a:bodyPr/>
        <a:lstStyle/>
        <a:p>
          <a:pPr>
            <a:lnSpc>
              <a:spcPts val="1080"/>
            </a:lnSpc>
            <a:spcAft>
              <a:spcPts val="0"/>
            </a:spcAft>
          </a:pPr>
          <a:endParaRPr lang="en-US" sz="900" dirty="0">
            <a:solidFill>
              <a:schemeClr val="bg1"/>
            </a:solidFill>
          </a:endParaRPr>
        </a:p>
        <a:p>
          <a:pPr>
            <a:lnSpc>
              <a:spcPts val="1080"/>
            </a:lnSpc>
            <a:spcAft>
              <a:spcPts val="0"/>
            </a:spcAft>
          </a:pPr>
          <a:endParaRPr lang="en-US" sz="900" dirty="0">
            <a:solidFill>
              <a:schemeClr val="bg1"/>
            </a:solidFill>
          </a:endParaRPr>
        </a:p>
        <a:p>
          <a:pPr>
            <a:lnSpc>
              <a:spcPts val="1080"/>
            </a:lnSpc>
            <a:spcAft>
              <a:spcPts val="0"/>
            </a:spcAft>
          </a:pPr>
          <a:r>
            <a:rPr lang="en-US" sz="1000" b="1" dirty="0">
              <a:solidFill>
                <a:schemeClr val="bg1"/>
              </a:solidFill>
            </a:rPr>
            <a:t>WISDOM</a:t>
          </a:r>
        </a:p>
        <a:p>
          <a:pPr>
            <a:lnSpc>
              <a:spcPts val="1080"/>
            </a:lnSpc>
            <a:spcAft>
              <a:spcPts val="0"/>
            </a:spcAft>
          </a:pPr>
          <a:r>
            <a:rPr lang="en-US" sz="900" dirty="0">
              <a:solidFill>
                <a:schemeClr val="bg1"/>
              </a:solidFill>
            </a:rPr>
            <a:t>applied knowledge</a:t>
          </a:r>
          <a:endParaRPr lang="el-GR" sz="900" dirty="0">
            <a:solidFill>
              <a:schemeClr val="bg1"/>
            </a:solidFill>
          </a:endParaRPr>
        </a:p>
      </dgm:t>
    </dgm:pt>
    <dgm:pt modelId="{876F6E96-B50B-499E-A9A7-8BC232952A64}" type="parTrans" cxnId="{B874A7E1-5FA1-44B2-8BCB-CB603AFEFCCE}">
      <dgm:prSet/>
      <dgm:spPr/>
      <dgm:t>
        <a:bodyPr/>
        <a:lstStyle/>
        <a:p>
          <a:endParaRPr lang="el-GR"/>
        </a:p>
      </dgm:t>
    </dgm:pt>
    <dgm:pt modelId="{4F678C16-86A5-42F3-882F-8D0DA7D4FF6D}" type="sibTrans" cxnId="{B874A7E1-5FA1-44B2-8BCB-CB603AFEFCCE}">
      <dgm:prSet/>
      <dgm:spPr/>
      <dgm:t>
        <a:bodyPr/>
        <a:lstStyle/>
        <a:p>
          <a:endParaRPr lang="el-GR"/>
        </a:p>
      </dgm:t>
    </dgm:pt>
    <dgm:pt modelId="{7B85D187-E9E5-4C84-B73B-555E537336AA}">
      <dgm:prSet phldrT="[Text]" custT="1"/>
      <dgm:spPr/>
      <dgm:t>
        <a:bodyPr/>
        <a:lstStyle/>
        <a:p>
          <a:pPr>
            <a:lnSpc>
              <a:spcPts val="1080"/>
            </a:lnSpc>
            <a:spcAft>
              <a:spcPts val="0"/>
            </a:spcAft>
          </a:pPr>
          <a:r>
            <a:rPr lang="en-US" sz="1000" b="1" dirty="0">
              <a:solidFill>
                <a:schemeClr val="bg1"/>
              </a:solidFill>
            </a:rPr>
            <a:t>DATA</a:t>
          </a:r>
        </a:p>
        <a:p>
          <a:pPr>
            <a:lnSpc>
              <a:spcPts val="1080"/>
            </a:lnSpc>
            <a:spcAft>
              <a:spcPts val="0"/>
            </a:spcAft>
          </a:pPr>
          <a:r>
            <a:rPr lang="en-US" sz="900" dirty="0">
              <a:solidFill>
                <a:schemeClr val="bg1"/>
              </a:solidFill>
            </a:rPr>
            <a:t>abstracted elements</a:t>
          </a:r>
          <a:endParaRPr lang="el-GR" sz="900" dirty="0">
            <a:solidFill>
              <a:schemeClr val="bg1"/>
            </a:solidFill>
          </a:endParaRPr>
        </a:p>
      </dgm:t>
    </dgm:pt>
    <dgm:pt modelId="{DC291284-313F-4F55-BA0D-ED65DED34B1C}" type="parTrans" cxnId="{BB74E390-287C-48E8-A7C2-907E88BA01A0}">
      <dgm:prSet/>
      <dgm:spPr/>
      <dgm:t>
        <a:bodyPr/>
        <a:lstStyle/>
        <a:p>
          <a:endParaRPr lang="el-GR"/>
        </a:p>
      </dgm:t>
    </dgm:pt>
    <dgm:pt modelId="{A73F5F05-2756-4EFC-A24D-BDC039AE5E86}" type="sibTrans" cxnId="{BB74E390-287C-48E8-A7C2-907E88BA01A0}">
      <dgm:prSet/>
      <dgm:spPr/>
      <dgm:t>
        <a:bodyPr/>
        <a:lstStyle/>
        <a:p>
          <a:endParaRPr lang="el-GR"/>
        </a:p>
      </dgm:t>
    </dgm:pt>
    <dgm:pt modelId="{B121DD85-B81C-4D8A-9058-ACE5D669F6F8}">
      <dgm:prSet phldrT="[Text]" custT="1"/>
      <dgm:spPr/>
      <dgm:t>
        <a:bodyPr/>
        <a:lstStyle/>
        <a:p>
          <a:pPr>
            <a:lnSpc>
              <a:spcPts val="1080"/>
            </a:lnSpc>
            <a:spcAft>
              <a:spcPts val="0"/>
            </a:spcAft>
          </a:pPr>
          <a:endParaRPr lang="en-US" sz="900" dirty="0">
            <a:solidFill>
              <a:schemeClr val="bg1"/>
            </a:solidFill>
          </a:endParaRPr>
        </a:p>
        <a:p>
          <a:pPr>
            <a:lnSpc>
              <a:spcPts val="1080"/>
            </a:lnSpc>
            <a:spcAft>
              <a:spcPts val="0"/>
            </a:spcAft>
          </a:pPr>
          <a:r>
            <a:rPr lang="en-US" sz="1000" b="1" dirty="0">
              <a:solidFill>
                <a:schemeClr val="bg1"/>
              </a:solidFill>
            </a:rPr>
            <a:t>WORLD</a:t>
          </a:r>
          <a:endParaRPr lang="el-GR" sz="1000" b="1" dirty="0">
            <a:solidFill>
              <a:schemeClr val="bg1"/>
            </a:solidFill>
          </a:endParaRPr>
        </a:p>
      </dgm:t>
    </dgm:pt>
    <dgm:pt modelId="{86DD69EB-137A-4D7E-9A5B-87DE0B21C233}" type="parTrans" cxnId="{BD179453-A4FC-492B-9618-82F69D8A964A}">
      <dgm:prSet/>
      <dgm:spPr/>
      <dgm:t>
        <a:bodyPr/>
        <a:lstStyle/>
        <a:p>
          <a:endParaRPr lang="el-GR"/>
        </a:p>
      </dgm:t>
    </dgm:pt>
    <dgm:pt modelId="{FF9AB028-6DFC-41A1-8F8A-3F694DE8E0F4}" type="sibTrans" cxnId="{BD179453-A4FC-492B-9618-82F69D8A964A}">
      <dgm:prSet/>
      <dgm:spPr/>
      <dgm:t>
        <a:bodyPr/>
        <a:lstStyle/>
        <a:p>
          <a:endParaRPr lang="el-GR"/>
        </a:p>
      </dgm:t>
    </dgm:pt>
    <dgm:pt modelId="{E200C0FA-F1BF-40EA-A7A3-F36D34FB9938}">
      <dgm:prSet phldrT="[Text]" custT="1"/>
      <dgm:spPr/>
      <dgm:t>
        <a:bodyPr/>
        <a:lstStyle/>
        <a:p>
          <a:pPr>
            <a:lnSpc>
              <a:spcPts val="1080"/>
            </a:lnSpc>
            <a:spcAft>
              <a:spcPts val="0"/>
            </a:spcAft>
          </a:pPr>
          <a:r>
            <a:rPr lang="en-US" sz="1000" b="1" dirty="0">
              <a:solidFill>
                <a:schemeClr val="bg1"/>
              </a:solidFill>
            </a:rPr>
            <a:t>KNOWLEDGE</a:t>
          </a:r>
        </a:p>
        <a:p>
          <a:pPr>
            <a:lnSpc>
              <a:spcPts val="1080"/>
            </a:lnSpc>
            <a:spcAft>
              <a:spcPts val="0"/>
            </a:spcAft>
          </a:pPr>
          <a:r>
            <a:rPr lang="en-US" sz="900" dirty="0">
              <a:solidFill>
                <a:schemeClr val="bg1"/>
              </a:solidFill>
            </a:rPr>
            <a:t>organized information</a:t>
          </a:r>
          <a:endParaRPr lang="el-GR" sz="900" dirty="0">
            <a:solidFill>
              <a:schemeClr val="bg1"/>
            </a:solidFill>
          </a:endParaRPr>
        </a:p>
      </dgm:t>
    </dgm:pt>
    <dgm:pt modelId="{E7174C05-8C6E-423C-B55F-94C8FA6A2592}" type="parTrans" cxnId="{2931D5FB-A3D4-4C4C-95B8-9DD84236376D}">
      <dgm:prSet/>
      <dgm:spPr/>
      <dgm:t>
        <a:bodyPr/>
        <a:lstStyle/>
        <a:p>
          <a:endParaRPr lang="el-GR"/>
        </a:p>
      </dgm:t>
    </dgm:pt>
    <dgm:pt modelId="{13C03F76-9E3F-410F-A2BB-36352D6A6B99}" type="sibTrans" cxnId="{2931D5FB-A3D4-4C4C-95B8-9DD84236376D}">
      <dgm:prSet/>
      <dgm:spPr/>
      <dgm:t>
        <a:bodyPr/>
        <a:lstStyle/>
        <a:p>
          <a:endParaRPr lang="el-GR"/>
        </a:p>
      </dgm:t>
    </dgm:pt>
    <dgm:pt modelId="{42568D58-0EF8-4A53-A92C-A6B6E102CBFF}">
      <dgm:prSet phldrT="[Text]" custT="1"/>
      <dgm:spPr/>
      <dgm:t>
        <a:bodyPr/>
        <a:lstStyle/>
        <a:p>
          <a:pPr>
            <a:lnSpc>
              <a:spcPts val="1080"/>
            </a:lnSpc>
            <a:spcAft>
              <a:spcPts val="0"/>
            </a:spcAft>
          </a:pPr>
          <a:r>
            <a:rPr lang="en-US" sz="1000" b="1" dirty="0">
              <a:solidFill>
                <a:schemeClr val="bg1"/>
              </a:solidFill>
            </a:rPr>
            <a:t>INFORMATION</a:t>
          </a:r>
        </a:p>
        <a:p>
          <a:pPr>
            <a:lnSpc>
              <a:spcPts val="1080"/>
            </a:lnSpc>
            <a:spcAft>
              <a:spcPts val="0"/>
            </a:spcAft>
          </a:pPr>
          <a:r>
            <a:rPr lang="en-US" sz="900" dirty="0">
              <a:solidFill>
                <a:schemeClr val="bg1"/>
              </a:solidFill>
            </a:rPr>
            <a:t>linked elements</a:t>
          </a:r>
          <a:endParaRPr lang="el-GR" sz="900" dirty="0">
            <a:solidFill>
              <a:schemeClr val="bg1"/>
            </a:solidFill>
          </a:endParaRPr>
        </a:p>
      </dgm:t>
    </dgm:pt>
    <dgm:pt modelId="{1ED5C61A-2903-4406-9F84-0C1978D454D3}" type="parTrans" cxnId="{B1AAA833-C374-4C74-9CFB-3D239E5228E2}">
      <dgm:prSet/>
      <dgm:spPr/>
      <dgm:t>
        <a:bodyPr/>
        <a:lstStyle/>
        <a:p>
          <a:endParaRPr lang="el-GR"/>
        </a:p>
      </dgm:t>
    </dgm:pt>
    <dgm:pt modelId="{8C382F0D-A14A-464D-902F-832B9B561C24}" type="sibTrans" cxnId="{B1AAA833-C374-4C74-9CFB-3D239E5228E2}">
      <dgm:prSet/>
      <dgm:spPr/>
      <dgm:t>
        <a:bodyPr/>
        <a:lstStyle/>
        <a:p>
          <a:endParaRPr lang="el-GR"/>
        </a:p>
      </dgm:t>
    </dgm:pt>
    <dgm:pt modelId="{A87518E6-0616-476F-A5A5-6901409F89BB}" type="pres">
      <dgm:prSet presAssocID="{11E454DE-CBAC-4D10-B552-878BA8CB2848}" presName="Name0" presStyleCnt="0">
        <dgm:presLayoutVars>
          <dgm:dir/>
          <dgm:animLvl val="lvl"/>
          <dgm:resizeHandles val="exact"/>
        </dgm:presLayoutVars>
      </dgm:prSet>
      <dgm:spPr/>
    </dgm:pt>
    <dgm:pt modelId="{BB5A5C70-4575-4C6A-906A-D4868BFAA105}" type="pres">
      <dgm:prSet presAssocID="{E2470EF4-DCAD-4549-AD20-55AAAA4624A1}" presName="Name8" presStyleCnt="0"/>
      <dgm:spPr/>
    </dgm:pt>
    <dgm:pt modelId="{E7B9347F-1C59-413B-A1D9-DA1A53971CEB}" type="pres">
      <dgm:prSet presAssocID="{E2470EF4-DCAD-4549-AD20-55AAAA4624A1}" presName="level" presStyleLbl="node1" presStyleIdx="0" presStyleCnt="5" custScaleX="99512" custScaleY="105248">
        <dgm:presLayoutVars>
          <dgm:chMax val="1"/>
          <dgm:bulletEnabled val="1"/>
        </dgm:presLayoutVars>
      </dgm:prSet>
      <dgm:spPr/>
    </dgm:pt>
    <dgm:pt modelId="{83A2DBA6-7BF8-40EC-BD3D-C92FF734CAFD}" type="pres">
      <dgm:prSet presAssocID="{E2470EF4-DCAD-4549-AD20-55AAAA4624A1}" presName="levelTx" presStyleLbl="revTx" presStyleIdx="0" presStyleCnt="0">
        <dgm:presLayoutVars>
          <dgm:chMax val="1"/>
          <dgm:bulletEnabled val="1"/>
        </dgm:presLayoutVars>
      </dgm:prSet>
      <dgm:spPr/>
    </dgm:pt>
    <dgm:pt modelId="{6D87A7A8-34E1-4124-B181-73730D58F9CF}" type="pres">
      <dgm:prSet presAssocID="{E200C0FA-F1BF-40EA-A7A3-F36D34FB9938}" presName="Name8" presStyleCnt="0"/>
      <dgm:spPr/>
    </dgm:pt>
    <dgm:pt modelId="{E42470B4-C735-48F6-A15A-219CBF41CEE9}" type="pres">
      <dgm:prSet presAssocID="{E200C0FA-F1BF-40EA-A7A3-F36D34FB9938}" presName="level" presStyleLbl="node1" presStyleIdx="1" presStyleCnt="5">
        <dgm:presLayoutVars>
          <dgm:chMax val="1"/>
          <dgm:bulletEnabled val="1"/>
        </dgm:presLayoutVars>
      </dgm:prSet>
      <dgm:spPr/>
    </dgm:pt>
    <dgm:pt modelId="{225A7807-CA0C-4839-8CF4-E4EE6432E1AC}" type="pres">
      <dgm:prSet presAssocID="{E200C0FA-F1BF-40EA-A7A3-F36D34FB9938}" presName="levelTx" presStyleLbl="revTx" presStyleIdx="0" presStyleCnt="0">
        <dgm:presLayoutVars>
          <dgm:chMax val="1"/>
          <dgm:bulletEnabled val="1"/>
        </dgm:presLayoutVars>
      </dgm:prSet>
      <dgm:spPr/>
    </dgm:pt>
    <dgm:pt modelId="{69ED5BCC-530D-4783-A752-A8BBF62C5466}" type="pres">
      <dgm:prSet presAssocID="{42568D58-0EF8-4A53-A92C-A6B6E102CBFF}" presName="Name8" presStyleCnt="0"/>
      <dgm:spPr/>
    </dgm:pt>
    <dgm:pt modelId="{079FDD10-DA77-4422-9D61-E33A8C5F27C1}" type="pres">
      <dgm:prSet presAssocID="{42568D58-0EF8-4A53-A92C-A6B6E102CBFF}" presName="level" presStyleLbl="node1" presStyleIdx="2" presStyleCnt="5">
        <dgm:presLayoutVars>
          <dgm:chMax val="1"/>
          <dgm:bulletEnabled val="1"/>
        </dgm:presLayoutVars>
      </dgm:prSet>
      <dgm:spPr/>
    </dgm:pt>
    <dgm:pt modelId="{577BC388-4E4C-4CF4-878C-0FB2B700A5D0}" type="pres">
      <dgm:prSet presAssocID="{42568D58-0EF8-4A53-A92C-A6B6E102CBFF}" presName="levelTx" presStyleLbl="revTx" presStyleIdx="0" presStyleCnt="0">
        <dgm:presLayoutVars>
          <dgm:chMax val="1"/>
          <dgm:bulletEnabled val="1"/>
        </dgm:presLayoutVars>
      </dgm:prSet>
      <dgm:spPr/>
    </dgm:pt>
    <dgm:pt modelId="{DFA5EA39-8B50-4111-B729-F01D1455ED38}" type="pres">
      <dgm:prSet presAssocID="{7B85D187-E9E5-4C84-B73B-555E537336AA}" presName="Name8" presStyleCnt="0"/>
      <dgm:spPr/>
    </dgm:pt>
    <dgm:pt modelId="{4CEA3E17-4A30-4990-A404-15A62AB0C924}" type="pres">
      <dgm:prSet presAssocID="{7B85D187-E9E5-4C84-B73B-555E537336AA}" presName="level" presStyleLbl="node1" presStyleIdx="3" presStyleCnt="5">
        <dgm:presLayoutVars>
          <dgm:chMax val="1"/>
          <dgm:bulletEnabled val="1"/>
        </dgm:presLayoutVars>
      </dgm:prSet>
      <dgm:spPr/>
    </dgm:pt>
    <dgm:pt modelId="{DED5220B-EE26-4BA3-92FA-7547D5A8BEF7}" type="pres">
      <dgm:prSet presAssocID="{7B85D187-E9E5-4C84-B73B-555E537336AA}" presName="levelTx" presStyleLbl="revTx" presStyleIdx="0" presStyleCnt="0">
        <dgm:presLayoutVars>
          <dgm:chMax val="1"/>
          <dgm:bulletEnabled val="1"/>
        </dgm:presLayoutVars>
      </dgm:prSet>
      <dgm:spPr/>
    </dgm:pt>
    <dgm:pt modelId="{BDB8A3AB-3A23-4C4A-9FE1-28C577F09E61}" type="pres">
      <dgm:prSet presAssocID="{B121DD85-B81C-4D8A-9058-ACE5D669F6F8}" presName="Name8" presStyleCnt="0"/>
      <dgm:spPr/>
    </dgm:pt>
    <dgm:pt modelId="{E860C73F-E2DC-4A24-B199-7535F0B390B5}" type="pres">
      <dgm:prSet presAssocID="{B121DD85-B81C-4D8A-9058-ACE5D669F6F8}" presName="level" presStyleLbl="node1" presStyleIdx="4" presStyleCnt="5">
        <dgm:presLayoutVars>
          <dgm:chMax val="1"/>
          <dgm:bulletEnabled val="1"/>
        </dgm:presLayoutVars>
      </dgm:prSet>
      <dgm:spPr/>
    </dgm:pt>
    <dgm:pt modelId="{C7C45B79-497A-4EA2-A67C-8CB51B0B711B}" type="pres">
      <dgm:prSet presAssocID="{B121DD85-B81C-4D8A-9058-ACE5D669F6F8}" presName="levelTx" presStyleLbl="revTx" presStyleIdx="0" presStyleCnt="0">
        <dgm:presLayoutVars>
          <dgm:chMax val="1"/>
          <dgm:bulletEnabled val="1"/>
        </dgm:presLayoutVars>
      </dgm:prSet>
      <dgm:spPr/>
    </dgm:pt>
  </dgm:ptLst>
  <dgm:cxnLst>
    <dgm:cxn modelId="{A7534F22-426D-451B-9AA2-9A8D06A55EB5}" type="presOf" srcId="{B121DD85-B81C-4D8A-9058-ACE5D669F6F8}" destId="{E860C73F-E2DC-4A24-B199-7535F0B390B5}" srcOrd="0" destOrd="0" presId="urn:microsoft.com/office/officeart/2005/8/layout/pyramid1"/>
    <dgm:cxn modelId="{9EFAA222-EC63-48EE-9883-EFF033681FE3}" type="presOf" srcId="{42568D58-0EF8-4A53-A92C-A6B6E102CBFF}" destId="{079FDD10-DA77-4422-9D61-E33A8C5F27C1}" srcOrd="0" destOrd="0" presId="urn:microsoft.com/office/officeart/2005/8/layout/pyramid1"/>
    <dgm:cxn modelId="{B1AAA833-C374-4C74-9CFB-3D239E5228E2}" srcId="{11E454DE-CBAC-4D10-B552-878BA8CB2848}" destId="{42568D58-0EF8-4A53-A92C-A6B6E102CBFF}" srcOrd="2" destOrd="0" parTransId="{1ED5C61A-2903-4406-9F84-0C1978D454D3}" sibTransId="{8C382F0D-A14A-464D-902F-832B9B561C24}"/>
    <dgm:cxn modelId="{1DF3E450-E22B-499F-BF03-39D1259AF29E}" type="presOf" srcId="{7B85D187-E9E5-4C84-B73B-555E537336AA}" destId="{DED5220B-EE26-4BA3-92FA-7547D5A8BEF7}" srcOrd="1" destOrd="0" presId="urn:microsoft.com/office/officeart/2005/8/layout/pyramid1"/>
    <dgm:cxn modelId="{BD179453-A4FC-492B-9618-82F69D8A964A}" srcId="{11E454DE-CBAC-4D10-B552-878BA8CB2848}" destId="{B121DD85-B81C-4D8A-9058-ACE5D669F6F8}" srcOrd="4" destOrd="0" parTransId="{86DD69EB-137A-4D7E-9A5B-87DE0B21C233}" sibTransId="{FF9AB028-6DFC-41A1-8F8A-3F694DE8E0F4}"/>
    <dgm:cxn modelId="{7A614E56-5C1E-4CA7-80F4-79D90316D7F6}" type="presOf" srcId="{E200C0FA-F1BF-40EA-A7A3-F36D34FB9938}" destId="{225A7807-CA0C-4839-8CF4-E4EE6432E1AC}" srcOrd="1" destOrd="0" presId="urn:microsoft.com/office/officeart/2005/8/layout/pyramid1"/>
    <dgm:cxn modelId="{9C8E2F57-C21C-490F-8EE6-7075FFB4B14E}" type="presOf" srcId="{E2470EF4-DCAD-4549-AD20-55AAAA4624A1}" destId="{E7B9347F-1C59-413B-A1D9-DA1A53971CEB}" srcOrd="0" destOrd="0" presId="urn:microsoft.com/office/officeart/2005/8/layout/pyramid1"/>
    <dgm:cxn modelId="{47F27457-0DDF-41D5-B9B0-C66C622CDCB9}" type="presOf" srcId="{11E454DE-CBAC-4D10-B552-878BA8CB2848}" destId="{A87518E6-0616-476F-A5A5-6901409F89BB}" srcOrd="0" destOrd="0" presId="urn:microsoft.com/office/officeart/2005/8/layout/pyramid1"/>
    <dgm:cxn modelId="{35767857-0F05-459E-B134-033566FE4B20}" type="presOf" srcId="{42568D58-0EF8-4A53-A92C-A6B6E102CBFF}" destId="{577BC388-4E4C-4CF4-878C-0FB2B700A5D0}" srcOrd="1" destOrd="0" presId="urn:microsoft.com/office/officeart/2005/8/layout/pyramid1"/>
    <dgm:cxn modelId="{BB74E390-287C-48E8-A7C2-907E88BA01A0}" srcId="{11E454DE-CBAC-4D10-B552-878BA8CB2848}" destId="{7B85D187-E9E5-4C84-B73B-555E537336AA}" srcOrd="3" destOrd="0" parTransId="{DC291284-313F-4F55-BA0D-ED65DED34B1C}" sibTransId="{A73F5F05-2756-4EFC-A24D-BDC039AE5E86}"/>
    <dgm:cxn modelId="{4DF140BF-1D94-44B0-9EB5-C75FD65F08D7}" type="presOf" srcId="{7B85D187-E9E5-4C84-B73B-555E537336AA}" destId="{4CEA3E17-4A30-4990-A404-15A62AB0C924}" srcOrd="0" destOrd="0" presId="urn:microsoft.com/office/officeart/2005/8/layout/pyramid1"/>
    <dgm:cxn modelId="{8CCF67C8-2F54-4E80-9023-34C0BD14B344}" type="presOf" srcId="{B121DD85-B81C-4D8A-9058-ACE5D669F6F8}" destId="{C7C45B79-497A-4EA2-A67C-8CB51B0B711B}" srcOrd="1" destOrd="0" presId="urn:microsoft.com/office/officeart/2005/8/layout/pyramid1"/>
    <dgm:cxn modelId="{B874A7E1-5FA1-44B2-8BCB-CB603AFEFCCE}" srcId="{11E454DE-CBAC-4D10-B552-878BA8CB2848}" destId="{E2470EF4-DCAD-4549-AD20-55AAAA4624A1}" srcOrd="0" destOrd="0" parTransId="{876F6E96-B50B-499E-A9A7-8BC232952A64}" sibTransId="{4F678C16-86A5-42F3-882F-8D0DA7D4FF6D}"/>
    <dgm:cxn modelId="{8CC670E5-C40A-4EC5-AC17-016FE1F620AA}" type="presOf" srcId="{E200C0FA-F1BF-40EA-A7A3-F36D34FB9938}" destId="{E42470B4-C735-48F6-A15A-219CBF41CEE9}" srcOrd="0" destOrd="0" presId="urn:microsoft.com/office/officeart/2005/8/layout/pyramid1"/>
    <dgm:cxn modelId="{84A190EF-BE24-4570-A6B5-4F4F316F13D6}" type="presOf" srcId="{E2470EF4-DCAD-4549-AD20-55AAAA4624A1}" destId="{83A2DBA6-7BF8-40EC-BD3D-C92FF734CAFD}" srcOrd="1" destOrd="0" presId="urn:microsoft.com/office/officeart/2005/8/layout/pyramid1"/>
    <dgm:cxn modelId="{2931D5FB-A3D4-4C4C-95B8-9DD84236376D}" srcId="{11E454DE-CBAC-4D10-B552-878BA8CB2848}" destId="{E200C0FA-F1BF-40EA-A7A3-F36D34FB9938}" srcOrd="1" destOrd="0" parTransId="{E7174C05-8C6E-423C-B55F-94C8FA6A2592}" sibTransId="{13C03F76-9E3F-410F-A2BB-36352D6A6B99}"/>
    <dgm:cxn modelId="{FBEF736D-850A-40B0-BFF0-219CB7A9D230}" type="presParOf" srcId="{A87518E6-0616-476F-A5A5-6901409F89BB}" destId="{BB5A5C70-4575-4C6A-906A-D4868BFAA105}" srcOrd="0" destOrd="0" presId="urn:microsoft.com/office/officeart/2005/8/layout/pyramid1"/>
    <dgm:cxn modelId="{E20AF72E-7CB8-41F3-BBC0-B99880CB893B}" type="presParOf" srcId="{BB5A5C70-4575-4C6A-906A-D4868BFAA105}" destId="{E7B9347F-1C59-413B-A1D9-DA1A53971CEB}" srcOrd="0" destOrd="0" presId="urn:microsoft.com/office/officeart/2005/8/layout/pyramid1"/>
    <dgm:cxn modelId="{882C1760-C38F-465C-98DB-71276538FB30}" type="presParOf" srcId="{BB5A5C70-4575-4C6A-906A-D4868BFAA105}" destId="{83A2DBA6-7BF8-40EC-BD3D-C92FF734CAFD}" srcOrd="1" destOrd="0" presId="urn:microsoft.com/office/officeart/2005/8/layout/pyramid1"/>
    <dgm:cxn modelId="{D0D4589D-2B1C-4B45-953C-ED9B3BD91C9F}" type="presParOf" srcId="{A87518E6-0616-476F-A5A5-6901409F89BB}" destId="{6D87A7A8-34E1-4124-B181-73730D58F9CF}" srcOrd="1" destOrd="0" presId="urn:microsoft.com/office/officeart/2005/8/layout/pyramid1"/>
    <dgm:cxn modelId="{3990CD06-CC8D-41E6-BC65-03C30F638124}" type="presParOf" srcId="{6D87A7A8-34E1-4124-B181-73730D58F9CF}" destId="{E42470B4-C735-48F6-A15A-219CBF41CEE9}" srcOrd="0" destOrd="0" presId="urn:microsoft.com/office/officeart/2005/8/layout/pyramid1"/>
    <dgm:cxn modelId="{A493A937-B6A4-41E5-A90A-2A26B852EF38}" type="presParOf" srcId="{6D87A7A8-34E1-4124-B181-73730D58F9CF}" destId="{225A7807-CA0C-4839-8CF4-E4EE6432E1AC}" srcOrd="1" destOrd="0" presId="urn:microsoft.com/office/officeart/2005/8/layout/pyramid1"/>
    <dgm:cxn modelId="{8C5BEEDC-A8C2-4BBA-AE1E-291BE786456E}" type="presParOf" srcId="{A87518E6-0616-476F-A5A5-6901409F89BB}" destId="{69ED5BCC-530D-4783-A752-A8BBF62C5466}" srcOrd="2" destOrd="0" presId="urn:microsoft.com/office/officeart/2005/8/layout/pyramid1"/>
    <dgm:cxn modelId="{4B9A7874-4CFE-45ED-928E-B1F0E45A607A}" type="presParOf" srcId="{69ED5BCC-530D-4783-A752-A8BBF62C5466}" destId="{079FDD10-DA77-4422-9D61-E33A8C5F27C1}" srcOrd="0" destOrd="0" presId="urn:microsoft.com/office/officeart/2005/8/layout/pyramid1"/>
    <dgm:cxn modelId="{D83BAB2A-A7D4-4DDC-BB25-EF4A2B86B3C1}" type="presParOf" srcId="{69ED5BCC-530D-4783-A752-A8BBF62C5466}" destId="{577BC388-4E4C-4CF4-878C-0FB2B700A5D0}" srcOrd="1" destOrd="0" presId="urn:microsoft.com/office/officeart/2005/8/layout/pyramid1"/>
    <dgm:cxn modelId="{0C28C306-0ABA-4712-A2EE-EE1AC3FE3D21}" type="presParOf" srcId="{A87518E6-0616-476F-A5A5-6901409F89BB}" destId="{DFA5EA39-8B50-4111-B729-F01D1455ED38}" srcOrd="3" destOrd="0" presId="urn:microsoft.com/office/officeart/2005/8/layout/pyramid1"/>
    <dgm:cxn modelId="{40F9539E-EB11-4F19-92D9-EAFB31EAD399}" type="presParOf" srcId="{DFA5EA39-8B50-4111-B729-F01D1455ED38}" destId="{4CEA3E17-4A30-4990-A404-15A62AB0C924}" srcOrd="0" destOrd="0" presId="urn:microsoft.com/office/officeart/2005/8/layout/pyramid1"/>
    <dgm:cxn modelId="{E39AC5CC-61D4-4F13-92DB-2F2D6FA7B4B5}" type="presParOf" srcId="{DFA5EA39-8B50-4111-B729-F01D1455ED38}" destId="{DED5220B-EE26-4BA3-92FA-7547D5A8BEF7}" srcOrd="1" destOrd="0" presId="urn:microsoft.com/office/officeart/2005/8/layout/pyramid1"/>
    <dgm:cxn modelId="{D373DF22-C4A7-428D-9F80-D2CD399AF17A}" type="presParOf" srcId="{A87518E6-0616-476F-A5A5-6901409F89BB}" destId="{BDB8A3AB-3A23-4C4A-9FE1-28C577F09E61}" srcOrd="4" destOrd="0" presId="urn:microsoft.com/office/officeart/2005/8/layout/pyramid1"/>
    <dgm:cxn modelId="{37C4F0AC-FDF4-4EB8-8105-24526FDD758B}" type="presParOf" srcId="{BDB8A3AB-3A23-4C4A-9FE1-28C577F09E61}" destId="{E860C73F-E2DC-4A24-B199-7535F0B390B5}" srcOrd="0" destOrd="0" presId="urn:microsoft.com/office/officeart/2005/8/layout/pyramid1"/>
    <dgm:cxn modelId="{0019428C-6CA7-49D7-9D0D-FF10E7287FA4}" type="presParOf" srcId="{BDB8A3AB-3A23-4C4A-9FE1-28C577F09E61}" destId="{C7C45B79-497A-4EA2-A67C-8CB51B0B711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E454DE-CBAC-4D10-B552-878BA8CB2848}" type="doc">
      <dgm:prSet loTypeId="urn:microsoft.com/office/officeart/2005/8/layout/pyramid1" loCatId="pyramid" qsTypeId="urn:microsoft.com/office/officeart/2005/8/quickstyle/simple1" qsCatId="simple" csTypeId="urn:microsoft.com/office/officeart/2005/8/colors/accent1_2" csCatId="accent1" phldr="1"/>
      <dgm:spPr/>
    </dgm:pt>
    <dgm:pt modelId="{E2470EF4-DCAD-4549-AD20-55AAAA4624A1}">
      <dgm:prSet phldrT="[Text]" custT="1"/>
      <dgm:spPr/>
      <dgm:t>
        <a:bodyPr/>
        <a:lstStyle/>
        <a:p>
          <a:pPr>
            <a:lnSpc>
              <a:spcPts val="1080"/>
            </a:lnSpc>
            <a:spcAft>
              <a:spcPts val="0"/>
            </a:spcAft>
          </a:pPr>
          <a:endParaRPr lang="en-US" sz="900" dirty="0">
            <a:solidFill>
              <a:schemeClr val="bg1"/>
            </a:solidFill>
          </a:endParaRPr>
        </a:p>
        <a:p>
          <a:pPr>
            <a:lnSpc>
              <a:spcPts val="1080"/>
            </a:lnSpc>
            <a:spcAft>
              <a:spcPts val="0"/>
            </a:spcAft>
          </a:pPr>
          <a:endParaRPr lang="en-US" sz="1000" b="1" dirty="0">
            <a:solidFill>
              <a:schemeClr val="bg1"/>
            </a:solidFill>
          </a:endParaRPr>
        </a:p>
        <a:p>
          <a:pPr>
            <a:lnSpc>
              <a:spcPts val="1080"/>
            </a:lnSpc>
            <a:spcAft>
              <a:spcPts val="0"/>
            </a:spcAft>
          </a:pPr>
          <a:r>
            <a:rPr lang="en-US" sz="1000" b="1" dirty="0">
              <a:solidFill>
                <a:schemeClr val="bg1"/>
              </a:solidFill>
            </a:rPr>
            <a:t>Decision</a:t>
          </a:r>
        </a:p>
        <a:p>
          <a:pPr>
            <a:lnSpc>
              <a:spcPts val="1080"/>
            </a:lnSpc>
            <a:spcAft>
              <a:spcPts val="0"/>
            </a:spcAft>
          </a:pPr>
          <a:r>
            <a:rPr lang="en-US" sz="1000" b="1" dirty="0">
              <a:solidFill>
                <a:schemeClr val="bg1"/>
              </a:solidFill>
            </a:rPr>
            <a:t>Making</a:t>
          </a:r>
          <a:endParaRPr lang="el-GR" sz="1000" b="1" dirty="0">
            <a:solidFill>
              <a:schemeClr val="bg1"/>
            </a:solidFill>
          </a:endParaRPr>
        </a:p>
      </dgm:t>
    </dgm:pt>
    <dgm:pt modelId="{876F6E96-B50B-499E-A9A7-8BC232952A64}" type="parTrans" cxnId="{B874A7E1-5FA1-44B2-8BCB-CB603AFEFCCE}">
      <dgm:prSet/>
      <dgm:spPr/>
      <dgm:t>
        <a:bodyPr/>
        <a:lstStyle/>
        <a:p>
          <a:endParaRPr lang="el-GR"/>
        </a:p>
      </dgm:t>
    </dgm:pt>
    <dgm:pt modelId="{4F678C16-86A5-42F3-882F-8D0DA7D4FF6D}" type="sibTrans" cxnId="{B874A7E1-5FA1-44B2-8BCB-CB603AFEFCCE}">
      <dgm:prSet/>
      <dgm:spPr/>
      <dgm:t>
        <a:bodyPr/>
        <a:lstStyle/>
        <a:p>
          <a:endParaRPr lang="el-GR"/>
        </a:p>
      </dgm:t>
    </dgm:pt>
    <dgm:pt modelId="{7B85D187-E9E5-4C84-B73B-555E537336AA}">
      <dgm:prSet phldrT="[Text]" custT="1"/>
      <dgm:spPr/>
      <dgm:t>
        <a:bodyPr/>
        <a:lstStyle/>
        <a:p>
          <a:pPr>
            <a:lnSpc>
              <a:spcPts val="1080"/>
            </a:lnSpc>
            <a:spcAft>
              <a:spcPts val="0"/>
            </a:spcAft>
          </a:pPr>
          <a:endParaRPr lang="en-US" sz="1000" b="1" dirty="0">
            <a:solidFill>
              <a:schemeClr val="bg1"/>
            </a:solidFill>
          </a:endParaRPr>
        </a:p>
        <a:p>
          <a:pPr>
            <a:lnSpc>
              <a:spcPts val="1080"/>
            </a:lnSpc>
            <a:spcAft>
              <a:spcPts val="0"/>
            </a:spcAft>
          </a:pPr>
          <a:r>
            <a:rPr lang="en-US" sz="1000" b="1" dirty="0">
              <a:solidFill>
                <a:schemeClr val="bg1"/>
              </a:solidFill>
            </a:rPr>
            <a:t>Data Aggregating</a:t>
          </a:r>
        </a:p>
        <a:p>
          <a:pPr>
            <a:lnSpc>
              <a:spcPts val="1080"/>
            </a:lnSpc>
            <a:spcAft>
              <a:spcPts val="0"/>
            </a:spcAft>
          </a:pPr>
          <a:r>
            <a:rPr lang="en-US" sz="900" dirty="0">
              <a:solidFill>
                <a:schemeClr val="bg1"/>
              </a:solidFill>
            </a:rPr>
            <a:t>Preprocessing and Warehousing</a:t>
          </a:r>
          <a:endParaRPr lang="el-GR" sz="900" dirty="0">
            <a:solidFill>
              <a:schemeClr val="bg1"/>
            </a:solidFill>
          </a:endParaRPr>
        </a:p>
      </dgm:t>
    </dgm:pt>
    <dgm:pt modelId="{DC291284-313F-4F55-BA0D-ED65DED34B1C}" type="parTrans" cxnId="{BB74E390-287C-48E8-A7C2-907E88BA01A0}">
      <dgm:prSet/>
      <dgm:spPr/>
      <dgm:t>
        <a:bodyPr/>
        <a:lstStyle/>
        <a:p>
          <a:endParaRPr lang="el-GR"/>
        </a:p>
      </dgm:t>
    </dgm:pt>
    <dgm:pt modelId="{A73F5F05-2756-4EFC-A24D-BDC039AE5E86}" type="sibTrans" cxnId="{BB74E390-287C-48E8-A7C2-907E88BA01A0}">
      <dgm:prSet/>
      <dgm:spPr/>
      <dgm:t>
        <a:bodyPr/>
        <a:lstStyle/>
        <a:p>
          <a:endParaRPr lang="el-GR"/>
        </a:p>
      </dgm:t>
    </dgm:pt>
    <dgm:pt modelId="{B121DD85-B81C-4D8A-9058-ACE5D669F6F8}">
      <dgm:prSet phldrT="[Text]" custT="1"/>
      <dgm:spPr/>
      <dgm:t>
        <a:bodyPr/>
        <a:lstStyle/>
        <a:p>
          <a:pPr>
            <a:lnSpc>
              <a:spcPts val="1080"/>
            </a:lnSpc>
            <a:spcAft>
              <a:spcPts val="0"/>
            </a:spcAft>
          </a:pPr>
          <a:endParaRPr lang="en-US" sz="900" dirty="0">
            <a:solidFill>
              <a:schemeClr val="bg1"/>
            </a:solidFill>
          </a:endParaRPr>
        </a:p>
        <a:p>
          <a:pPr>
            <a:lnSpc>
              <a:spcPts val="1080"/>
            </a:lnSpc>
            <a:spcAft>
              <a:spcPts val="0"/>
            </a:spcAft>
          </a:pPr>
          <a:r>
            <a:rPr lang="en-US" sz="1000" b="1" dirty="0">
              <a:solidFill>
                <a:schemeClr val="bg1"/>
              </a:solidFill>
            </a:rPr>
            <a:t>Data Sources</a:t>
          </a:r>
        </a:p>
        <a:p>
          <a:pPr>
            <a:lnSpc>
              <a:spcPts val="1080"/>
            </a:lnSpc>
            <a:spcAft>
              <a:spcPts val="0"/>
            </a:spcAft>
          </a:pPr>
          <a:r>
            <a:rPr lang="en-US" sz="900" b="0" dirty="0">
              <a:solidFill>
                <a:schemeClr val="bg1"/>
              </a:solidFill>
            </a:rPr>
            <a:t>Transactional, operational, social, environmental, etc.</a:t>
          </a:r>
          <a:endParaRPr lang="el-GR" sz="900" b="0" dirty="0">
            <a:solidFill>
              <a:schemeClr val="bg1"/>
            </a:solidFill>
          </a:endParaRPr>
        </a:p>
      </dgm:t>
    </dgm:pt>
    <dgm:pt modelId="{86DD69EB-137A-4D7E-9A5B-87DE0B21C233}" type="parTrans" cxnId="{BD179453-A4FC-492B-9618-82F69D8A964A}">
      <dgm:prSet/>
      <dgm:spPr/>
      <dgm:t>
        <a:bodyPr/>
        <a:lstStyle/>
        <a:p>
          <a:endParaRPr lang="el-GR"/>
        </a:p>
      </dgm:t>
    </dgm:pt>
    <dgm:pt modelId="{FF9AB028-6DFC-41A1-8F8A-3F694DE8E0F4}" type="sibTrans" cxnId="{BD179453-A4FC-492B-9618-82F69D8A964A}">
      <dgm:prSet/>
      <dgm:spPr/>
      <dgm:t>
        <a:bodyPr/>
        <a:lstStyle/>
        <a:p>
          <a:endParaRPr lang="el-GR"/>
        </a:p>
      </dgm:t>
    </dgm:pt>
    <dgm:pt modelId="{E200C0FA-F1BF-40EA-A7A3-F36D34FB9938}">
      <dgm:prSet phldrT="[Text]" custT="1"/>
      <dgm:spPr/>
      <dgm:t>
        <a:bodyPr/>
        <a:lstStyle/>
        <a:p>
          <a:pPr>
            <a:lnSpc>
              <a:spcPts val="1080"/>
            </a:lnSpc>
            <a:spcAft>
              <a:spcPts val="0"/>
            </a:spcAft>
          </a:pPr>
          <a:endParaRPr lang="en-US" sz="1000" b="1" dirty="0">
            <a:solidFill>
              <a:schemeClr val="bg1"/>
            </a:solidFill>
          </a:endParaRPr>
        </a:p>
        <a:p>
          <a:pPr>
            <a:lnSpc>
              <a:spcPts val="1080"/>
            </a:lnSpc>
            <a:spcAft>
              <a:spcPts val="0"/>
            </a:spcAft>
          </a:pPr>
          <a:r>
            <a:rPr lang="en-US" sz="1000" b="1" dirty="0">
              <a:solidFill>
                <a:schemeClr val="bg1"/>
              </a:solidFill>
            </a:rPr>
            <a:t>Machine Learning</a:t>
          </a:r>
          <a:endParaRPr lang="el-GR" sz="1000" b="1" dirty="0">
            <a:solidFill>
              <a:schemeClr val="bg1"/>
            </a:solidFill>
          </a:endParaRPr>
        </a:p>
      </dgm:t>
    </dgm:pt>
    <dgm:pt modelId="{E7174C05-8C6E-423C-B55F-94C8FA6A2592}" type="parTrans" cxnId="{2931D5FB-A3D4-4C4C-95B8-9DD84236376D}">
      <dgm:prSet/>
      <dgm:spPr/>
      <dgm:t>
        <a:bodyPr/>
        <a:lstStyle/>
        <a:p>
          <a:endParaRPr lang="el-GR"/>
        </a:p>
      </dgm:t>
    </dgm:pt>
    <dgm:pt modelId="{13C03F76-9E3F-410F-A2BB-36352D6A6B99}" type="sibTrans" cxnId="{2931D5FB-A3D4-4C4C-95B8-9DD84236376D}">
      <dgm:prSet/>
      <dgm:spPr/>
      <dgm:t>
        <a:bodyPr/>
        <a:lstStyle/>
        <a:p>
          <a:endParaRPr lang="el-GR"/>
        </a:p>
      </dgm:t>
    </dgm:pt>
    <dgm:pt modelId="{42568D58-0EF8-4A53-A92C-A6B6E102CBFF}">
      <dgm:prSet phldrT="[Text]" custT="1"/>
      <dgm:spPr/>
      <dgm:t>
        <a:bodyPr/>
        <a:lstStyle/>
        <a:p>
          <a:pPr>
            <a:lnSpc>
              <a:spcPts val="1080"/>
            </a:lnSpc>
            <a:spcAft>
              <a:spcPts val="0"/>
            </a:spcAft>
          </a:pPr>
          <a:endParaRPr lang="en-US" sz="1000" b="1" dirty="0">
            <a:solidFill>
              <a:schemeClr val="bg1"/>
            </a:solidFill>
          </a:endParaRPr>
        </a:p>
        <a:p>
          <a:pPr>
            <a:lnSpc>
              <a:spcPts val="1080"/>
            </a:lnSpc>
            <a:spcAft>
              <a:spcPts val="0"/>
            </a:spcAft>
          </a:pPr>
          <a:r>
            <a:rPr lang="en-US" sz="1000" b="1" dirty="0">
              <a:solidFill>
                <a:schemeClr val="bg1"/>
              </a:solidFill>
            </a:rPr>
            <a:t>Data Exploration</a:t>
          </a:r>
          <a:endParaRPr lang="el-GR" sz="1000" b="1" dirty="0">
            <a:solidFill>
              <a:schemeClr val="bg1"/>
            </a:solidFill>
          </a:endParaRPr>
        </a:p>
      </dgm:t>
    </dgm:pt>
    <dgm:pt modelId="{1ED5C61A-2903-4406-9F84-0C1978D454D3}" type="parTrans" cxnId="{B1AAA833-C374-4C74-9CFB-3D239E5228E2}">
      <dgm:prSet/>
      <dgm:spPr/>
      <dgm:t>
        <a:bodyPr/>
        <a:lstStyle/>
        <a:p>
          <a:endParaRPr lang="el-GR"/>
        </a:p>
      </dgm:t>
    </dgm:pt>
    <dgm:pt modelId="{8C382F0D-A14A-464D-902F-832B9B561C24}" type="sibTrans" cxnId="{B1AAA833-C374-4C74-9CFB-3D239E5228E2}">
      <dgm:prSet/>
      <dgm:spPr/>
      <dgm:t>
        <a:bodyPr/>
        <a:lstStyle/>
        <a:p>
          <a:endParaRPr lang="el-GR"/>
        </a:p>
      </dgm:t>
    </dgm:pt>
    <dgm:pt modelId="{A87518E6-0616-476F-A5A5-6901409F89BB}" type="pres">
      <dgm:prSet presAssocID="{11E454DE-CBAC-4D10-B552-878BA8CB2848}" presName="Name0" presStyleCnt="0">
        <dgm:presLayoutVars>
          <dgm:dir/>
          <dgm:animLvl val="lvl"/>
          <dgm:resizeHandles val="exact"/>
        </dgm:presLayoutVars>
      </dgm:prSet>
      <dgm:spPr/>
    </dgm:pt>
    <dgm:pt modelId="{BB5A5C70-4575-4C6A-906A-D4868BFAA105}" type="pres">
      <dgm:prSet presAssocID="{E2470EF4-DCAD-4549-AD20-55AAAA4624A1}" presName="Name8" presStyleCnt="0"/>
      <dgm:spPr/>
    </dgm:pt>
    <dgm:pt modelId="{E7B9347F-1C59-413B-A1D9-DA1A53971CEB}" type="pres">
      <dgm:prSet presAssocID="{E2470EF4-DCAD-4549-AD20-55AAAA4624A1}" presName="level" presStyleLbl="node1" presStyleIdx="0" presStyleCnt="5" custScaleX="99512" custScaleY="105248">
        <dgm:presLayoutVars>
          <dgm:chMax val="1"/>
          <dgm:bulletEnabled val="1"/>
        </dgm:presLayoutVars>
      </dgm:prSet>
      <dgm:spPr/>
    </dgm:pt>
    <dgm:pt modelId="{83A2DBA6-7BF8-40EC-BD3D-C92FF734CAFD}" type="pres">
      <dgm:prSet presAssocID="{E2470EF4-DCAD-4549-AD20-55AAAA4624A1}" presName="levelTx" presStyleLbl="revTx" presStyleIdx="0" presStyleCnt="0">
        <dgm:presLayoutVars>
          <dgm:chMax val="1"/>
          <dgm:bulletEnabled val="1"/>
        </dgm:presLayoutVars>
      </dgm:prSet>
      <dgm:spPr/>
    </dgm:pt>
    <dgm:pt modelId="{6D87A7A8-34E1-4124-B181-73730D58F9CF}" type="pres">
      <dgm:prSet presAssocID="{E200C0FA-F1BF-40EA-A7A3-F36D34FB9938}" presName="Name8" presStyleCnt="0"/>
      <dgm:spPr/>
    </dgm:pt>
    <dgm:pt modelId="{E42470B4-C735-48F6-A15A-219CBF41CEE9}" type="pres">
      <dgm:prSet presAssocID="{E200C0FA-F1BF-40EA-A7A3-F36D34FB9938}" presName="level" presStyleLbl="node1" presStyleIdx="1" presStyleCnt="5">
        <dgm:presLayoutVars>
          <dgm:chMax val="1"/>
          <dgm:bulletEnabled val="1"/>
        </dgm:presLayoutVars>
      </dgm:prSet>
      <dgm:spPr/>
    </dgm:pt>
    <dgm:pt modelId="{225A7807-CA0C-4839-8CF4-E4EE6432E1AC}" type="pres">
      <dgm:prSet presAssocID="{E200C0FA-F1BF-40EA-A7A3-F36D34FB9938}" presName="levelTx" presStyleLbl="revTx" presStyleIdx="0" presStyleCnt="0">
        <dgm:presLayoutVars>
          <dgm:chMax val="1"/>
          <dgm:bulletEnabled val="1"/>
        </dgm:presLayoutVars>
      </dgm:prSet>
      <dgm:spPr/>
    </dgm:pt>
    <dgm:pt modelId="{69ED5BCC-530D-4783-A752-A8BBF62C5466}" type="pres">
      <dgm:prSet presAssocID="{42568D58-0EF8-4A53-A92C-A6B6E102CBFF}" presName="Name8" presStyleCnt="0"/>
      <dgm:spPr/>
    </dgm:pt>
    <dgm:pt modelId="{079FDD10-DA77-4422-9D61-E33A8C5F27C1}" type="pres">
      <dgm:prSet presAssocID="{42568D58-0EF8-4A53-A92C-A6B6E102CBFF}" presName="level" presStyleLbl="node1" presStyleIdx="2" presStyleCnt="5">
        <dgm:presLayoutVars>
          <dgm:chMax val="1"/>
          <dgm:bulletEnabled val="1"/>
        </dgm:presLayoutVars>
      </dgm:prSet>
      <dgm:spPr/>
    </dgm:pt>
    <dgm:pt modelId="{577BC388-4E4C-4CF4-878C-0FB2B700A5D0}" type="pres">
      <dgm:prSet presAssocID="{42568D58-0EF8-4A53-A92C-A6B6E102CBFF}" presName="levelTx" presStyleLbl="revTx" presStyleIdx="0" presStyleCnt="0">
        <dgm:presLayoutVars>
          <dgm:chMax val="1"/>
          <dgm:bulletEnabled val="1"/>
        </dgm:presLayoutVars>
      </dgm:prSet>
      <dgm:spPr/>
    </dgm:pt>
    <dgm:pt modelId="{DFA5EA39-8B50-4111-B729-F01D1455ED38}" type="pres">
      <dgm:prSet presAssocID="{7B85D187-E9E5-4C84-B73B-555E537336AA}" presName="Name8" presStyleCnt="0"/>
      <dgm:spPr/>
    </dgm:pt>
    <dgm:pt modelId="{4CEA3E17-4A30-4990-A404-15A62AB0C924}" type="pres">
      <dgm:prSet presAssocID="{7B85D187-E9E5-4C84-B73B-555E537336AA}" presName="level" presStyleLbl="node1" presStyleIdx="3" presStyleCnt="5">
        <dgm:presLayoutVars>
          <dgm:chMax val="1"/>
          <dgm:bulletEnabled val="1"/>
        </dgm:presLayoutVars>
      </dgm:prSet>
      <dgm:spPr/>
    </dgm:pt>
    <dgm:pt modelId="{DED5220B-EE26-4BA3-92FA-7547D5A8BEF7}" type="pres">
      <dgm:prSet presAssocID="{7B85D187-E9E5-4C84-B73B-555E537336AA}" presName="levelTx" presStyleLbl="revTx" presStyleIdx="0" presStyleCnt="0">
        <dgm:presLayoutVars>
          <dgm:chMax val="1"/>
          <dgm:bulletEnabled val="1"/>
        </dgm:presLayoutVars>
      </dgm:prSet>
      <dgm:spPr/>
    </dgm:pt>
    <dgm:pt modelId="{BDB8A3AB-3A23-4C4A-9FE1-28C577F09E61}" type="pres">
      <dgm:prSet presAssocID="{B121DD85-B81C-4D8A-9058-ACE5D669F6F8}" presName="Name8" presStyleCnt="0"/>
      <dgm:spPr/>
    </dgm:pt>
    <dgm:pt modelId="{E860C73F-E2DC-4A24-B199-7535F0B390B5}" type="pres">
      <dgm:prSet presAssocID="{B121DD85-B81C-4D8A-9058-ACE5D669F6F8}" presName="level" presStyleLbl="node1" presStyleIdx="4" presStyleCnt="5">
        <dgm:presLayoutVars>
          <dgm:chMax val="1"/>
          <dgm:bulletEnabled val="1"/>
        </dgm:presLayoutVars>
      </dgm:prSet>
      <dgm:spPr/>
    </dgm:pt>
    <dgm:pt modelId="{C7C45B79-497A-4EA2-A67C-8CB51B0B711B}" type="pres">
      <dgm:prSet presAssocID="{B121DD85-B81C-4D8A-9058-ACE5D669F6F8}" presName="levelTx" presStyleLbl="revTx" presStyleIdx="0" presStyleCnt="0">
        <dgm:presLayoutVars>
          <dgm:chMax val="1"/>
          <dgm:bulletEnabled val="1"/>
        </dgm:presLayoutVars>
      </dgm:prSet>
      <dgm:spPr/>
    </dgm:pt>
  </dgm:ptLst>
  <dgm:cxnLst>
    <dgm:cxn modelId="{0B6F9F2B-F105-417B-82AC-997379962EEA}" type="presOf" srcId="{42568D58-0EF8-4A53-A92C-A6B6E102CBFF}" destId="{079FDD10-DA77-4422-9D61-E33A8C5F27C1}" srcOrd="0" destOrd="0" presId="urn:microsoft.com/office/officeart/2005/8/layout/pyramid1"/>
    <dgm:cxn modelId="{B1AAA833-C374-4C74-9CFB-3D239E5228E2}" srcId="{11E454DE-CBAC-4D10-B552-878BA8CB2848}" destId="{42568D58-0EF8-4A53-A92C-A6B6E102CBFF}" srcOrd="2" destOrd="0" parTransId="{1ED5C61A-2903-4406-9F84-0C1978D454D3}" sibTransId="{8C382F0D-A14A-464D-902F-832B9B561C24}"/>
    <dgm:cxn modelId="{D73E473E-3C05-4730-B2D1-05F135861852}" type="presOf" srcId="{E200C0FA-F1BF-40EA-A7A3-F36D34FB9938}" destId="{E42470B4-C735-48F6-A15A-219CBF41CEE9}" srcOrd="0" destOrd="0" presId="urn:microsoft.com/office/officeart/2005/8/layout/pyramid1"/>
    <dgm:cxn modelId="{83C1E051-8535-4488-A145-BCEA18CB7CCC}" type="presOf" srcId="{E200C0FA-F1BF-40EA-A7A3-F36D34FB9938}" destId="{225A7807-CA0C-4839-8CF4-E4EE6432E1AC}" srcOrd="1" destOrd="0" presId="urn:microsoft.com/office/officeart/2005/8/layout/pyramid1"/>
    <dgm:cxn modelId="{BD179453-A4FC-492B-9618-82F69D8A964A}" srcId="{11E454DE-CBAC-4D10-B552-878BA8CB2848}" destId="{B121DD85-B81C-4D8A-9058-ACE5D669F6F8}" srcOrd="4" destOrd="0" parTransId="{86DD69EB-137A-4D7E-9A5B-87DE0B21C233}" sibTransId="{FF9AB028-6DFC-41A1-8F8A-3F694DE8E0F4}"/>
    <dgm:cxn modelId="{CFFFBE6F-F31E-4A50-B1E0-DB2A2D476A73}" type="presOf" srcId="{E2470EF4-DCAD-4549-AD20-55AAAA4624A1}" destId="{83A2DBA6-7BF8-40EC-BD3D-C92FF734CAFD}" srcOrd="1" destOrd="0" presId="urn:microsoft.com/office/officeart/2005/8/layout/pyramid1"/>
    <dgm:cxn modelId="{D369F57F-7B25-44FC-8247-3328A5E96009}" type="presOf" srcId="{7B85D187-E9E5-4C84-B73B-555E537336AA}" destId="{DED5220B-EE26-4BA3-92FA-7547D5A8BEF7}" srcOrd="1" destOrd="0" presId="urn:microsoft.com/office/officeart/2005/8/layout/pyramid1"/>
    <dgm:cxn modelId="{BB74E390-287C-48E8-A7C2-907E88BA01A0}" srcId="{11E454DE-CBAC-4D10-B552-878BA8CB2848}" destId="{7B85D187-E9E5-4C84-B73B-555E537336AA}" srcOrd="3" destOrd="0" parTransId="{DC291284-313F-4F55-BA0D-ED65DED34B1C}" sibTransId="{A73F5F05-2756-4EFC-A24D-BDC039AE5E86}"/>
    <dgm:cxn modelId="{C344F59A-F43A-4661-8AF2-E683F72088EB}" type="presOf" srcId="{B121DD85-B81C-4D8A-9058-ACE5D669F6F8}" destId="{E860C73F-E2DC-4A24-B199-7535F0B390B5}" srcOrd="0" destOrd="0" presId="urn:microsoft.com/office/officeart/2005/8/layout/pyramid1"/>
    <dgm:cxn modelId="{9DCDBC9D-F783-41CC-901B-598523FC24D1}" type="presOf" srcId="{7B85D187-E9E5-4C84-B73B-555E537336AA}" destId="{4CEA3E17-4A30-4990-A404-15A62AB0C924}" srcOrd="0" destOrd="0" presId="urn:microsoft.com/office/officeart/2005/8/layout/pyramid1"/>
    <dgm:cxn modelId="{4B7757A8-D48E-4FFC-982D-813FD4836A5E}" type="presOf" srcId="{11E454DE-CBAC-4D10-B552-878BA8CB2848}" destId="{A87518E6-0616-476F-A5A5-6901409F89BB}" srcOrd="0" destOrd="0" presId="urn:microsoft.com/office/officeart/2005/8/layout/pyramid1"/>
    <dgm:cxn modelId="{4AF5C6B8-659C-419D-AD25-C6FCCB7EAED0}" type="presOf" srcId="{42568D58-0EF8-4A53-A92C-A6B6E102CBFF}" destId="{577BC388-4E4C-4CF4-878C-0FB2B700A5D0}" srcOrd="1" destOrd="0" presId="urn:microsoft.com/office/officeart/2005/8/layout/pyramid1"/>
    <dgm:cxn modelId="{B874A7E1-5FA1-44B2-8BCB-CB603AFEFCCE}" srcId="{11E454DE-CBAC-4D10-B552-878BA8CB2848}" destId="{E2470EF4-DCAD-4549-AD20-55AAAA4624A1}" srcOrd="0" destOrd="0" parTransId="{876F6E96-B50B-499E-A9A7-8BC232952A64}" sibTransId="{4F678C16-86A5-42F3-882F-8D0DA7D4FF6D}"/>
    <dgm:cxn modelId="{FB5098E2-4CCE-4DA7-9563-D14D9A2D7C71}" type="presOf" srcId="{B121DD85-B81C-4D8A-9058-ACE5D669F6F8}" destId="{C7C45B79-497A-4EA2-A67C-8CB51B0B711B}" srcOrd="1" destOrd="0" presId="urn:microsoft.com/office/officeart/2005/8/layout/pyramid1"/>
    <dgm:cxn modelId="{F9C385EA-1304-4D03-A1AB-2D28EF1A4B3A}" type="presOf" srcId="{E2470EF4-DCAD-4549-AD20-55AAAA4624A1}" destId="{E7B9347F-1C59-413B-A1D9-DA1A53971CEB}" srcOrd="0" destOrd="0" presId="urn:microsoft.com/office/officeart/2005/8/layout/pyramid1"/>
    <dgm:cxn modelId="{2931D5FB-A3D4-4C4C-95B8-9DD84236376D}" srcId="{11E454DE-CBAC-4D10-B552-878BA8CB2848}" destId="{E200C0FA-F1BF-40EA-A7A3-F36D34FB9938}" srcOrd="1" destOrd="0" parTransId="{E7174C05-8C6E-423C-B55F-94C8FA6A2592}" sibTransId="{13C03F76-9E3F-410F-A2BB-36352D6A6B99}"/>
    <dgm:cxn modelId="{27A8AB1C-83FA-4F4F-B7C1-6B958603AD53}" type="presParOf" srcId="{A87518E6-0616-476F-A5A5-6901409F89BB}" destId="{BB5A5C70-4575-4C6A-906A-D4868BFAA105}" srcOrd="0" destOrd="0" presId="urn:microsoft.com/office/officeart/2005/8/layout/pyramid1"/>
    <dgm:cxn modelId="{BF425315-CF96-4FC6-8602-5106C05D5991}" type="presParOf" srcId="{BB5A5C70-4575-4C6A-906A-D4868BFAA105}" destId="{E7B9347F-1C59-413B-A1D9-DA1A53971CEB}" srcOrd="0" destOrd="0" presId="urn:microsoft.com/office/officeart/2005/8/layout/pyramid1"/>
    <dgm:cxn modelId="{A6385A66-546E-40E6-83A4-0522BB2647EC}" type="presParOf" srcId="{BB5A5C70-4575-4C6A-906A-D4868BFAA105}" destId="{83A2DBA6-7BF8-40EC-BD3D-C92FF734CAFD}" srcOrd="1" destOrd="0" presId="urn:microsoft.com/office/officeart/2005/8/layout/pyramid1"/>
    <dgm:cxn modelId="{41A257BB-C1DC-401E-A68C-8F46161C3207}" type="presParOf" srcId="{A87518E6-0616-476F-A5A5-6901409F89BB}" destId="{6D87A7A8-34E1-4124-B181-73730D58F9CF}" srcOrd="1" destOrd="0" presId="urn:microsoft.com/office/officeart/2005/8/layout/pyramid1"/>
    <dgm:cxn modelId="{A79B5013-E72D-4186-9340-D853A7CFE17C}" type="presParOf" srcId="{6D87A7A8-34E1-4124-B181-73730D58F9CF}" destId="{E42470B4-C735-48F6-A15A-219CBF41CEE9}" srcOrd="0" destOrd="0" presId="urn:microsoft.com/office/officeart/2005/8/layout/pyramid1"/>
    <dgm:cxn modelId="{AB2CFE93-8BD8-4D6B-917E-EA3FDE3419AF}" type="presParOf" srcId="{6D87A7A8-34E1-4124-B181-73730D58F9CF}" destId="{225A7807-CA0C-4839-8CF4-E4EE6432E1AC}" srcOrd="1" destOrd="0" presId="urn:microsoft.com/office/officeart/2005/8/layout/pyramid1"/>
    <dgm:cxn modelId="{3E31A9D8-DFDD-44AC-B3C4-59DB57F846A6}" type="presParOf" srcId="{A87518E6-0616-476F-A5A5-6901409F89BB}" destId="{69ED5BCC-530D-4783-A752-A8BBF62C5466}" srcOrd="2" destOrd="0" presId="urn:microsoft.com/office/officeart/2005/8/layout/pyramid1"/>
    <dgm:cxn modelId="{928C805A-0F8A-411F-9796-820E3A86CF20}" type="presParOf" srcId="{69ED5BCC-530D-4783-A752-A8BBF62C5466}" destId="{079FDD10-DA77-4422-9D61-E33A8C5F27C1}" srcOrd="0" destOrd="0" presId="urn:microsoft.com/office/officeart/2005/8/layout/pyramid1"/>
    <dgm:cxn modelId="{FBAC84B0-F483-4DD2-8442-67E7BF6CF58C}" type="presParOf" srcId="{69ED5BCC-530D-4783-A752-A8BBF62C5466}" destId="{577BC388-4E4C-4CF4-878C-0FB2B700A5D0}" srcOrd="1" destOrd="0" presId="urn:microsoft.com/office/officeart/2005/8/layout/pyramid1"/>
    <dgm:cxn modelId="{7F78B600-F7AD-4E20-91AD-48809D6DB4FA}" type="presParOf" srcId="{A87518E6-0616-476F-A5A5-6901409F89BB}" destId="{DFA5EA39-8B50-4111-B729-F01D1455ED38}" srcOrd="3" destOrd="0" presId="urn:microsoft.com/office/officeart/2005/8/layout/pyramid1"/>
    <dgm:cxn modelId="{2A13BC45-661E-4849-9657-E28A4ADD06E8}" type="presParOf" srcId="{DFA5EA39-8B50-4111-B729-F01D1455ED38}" destId="{4CEA3E17-4A30-4990-A404-15A62AB0C924}" srcOrd="0" destOrd="0" presId="urn:microsoft.com/office/officeart/2005/8/layout/pyramid1"/>
    <dgm:cxn modelId="{7C6537DA-7ACA-4477-B60E-52240FF824F5}" type="presParOf" srcId="{DFA5EA39-8B50-4111-B729-F01D1455ED38}" destId="{DED5220B-EE26-4BA3-92FA-7547D5A8BEF7}" srcOrd="1" destOrd="0" presId="urn:microsoft.com/office/officeart/2005/8/layout/pyramid1"/>
    <dgm:cxn modelId="{4D622956-EE3D-43EB-A83C-2F41708BE4D2}" type="presParOf" srcId="{A87518E6-0616-476F-A5A5-6901409F89BB}" destId="{BDB8A3AB-3A23-4C4A-9FE1-28C577F09E61}" srcOrd="4" destOrd="0" presId="urn:microsoft.com/office/officeart/2005/8/layout/pyramid1"/>
    <dgm:cxn modelId="{34B4E033-A576-4A9A-BE86-1CB7CAFFA6E3}" type="presParOf" srcId="{BDB8A3AB-3A23-4C4A-9FE1-28C577F09E61}" destId="{E860C73F-E2DC-4A24-B199-7535F0B390B5}" srcOrd="0" destOrd="0" presId="urn:microsoft.com/office/officeart/2005/8/layout/pyramid1"/>
    <dgm:cxn modelId="{08725CC9-A8C3-4221-AEF0-56139C9F7DB1}" type="presParOf" srcId="{BDB8A3AB-3A23-4C4A-9FE1-28C577F09E61}" destId="{C7C45B79-497A-4EA2-A67C-8CB51B0B711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9347F-1C59-413B-A1D9-DA1A53971CEB}">
      <dsp:nvSpPr>
        <dsp:cNvPr id="0" name=""/>
        <dsp:cNvSpPr/>
      </dsp:nvSpPr>
      <dsp:spPr>
        <a:xfrm>
          <a:off x="2226168" y="0"/>
          <a:ext cx="1164287" cy="704997"/>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ts val="1080"/>
            </a:lnSpc>
            <a:spcBef>
              <a:spcPct val="0"/>
            </a:spcBef>
            <a:spcAft>
              <a:spcPts val="0"/>
            </a:spcAft>
            <a:buNone/>
          </a:pPr>
          <a:endParaRPr lang="en-US" sz="900" kern="1200" dirty="0">
            <a:solidFill>
              <a:schemeClr val="bg1"/>
            </a:solidFill>
          </a:endParaRPr>
        </a:p>
        <a:p>
          <a:pPr marL="0" lvl="0" indent="0" algn="ctr" defTabSz="400050">
            <a:lnSpc>
              <a:spcPts val="1080"/>
            </a:lnSpc>
            <a:spcBef>
              <a:spcPct val="0"/>
            </a:spcBef>
            <a:spcAft>
              <a:spcPts val="0"/>
            </a:spcAft>
            <a:buNone/>
          </a:pPr>
          <a:endParaRPr lang="en-US" sz="900" kern="1200" dirty="0">
            <a:solidFill>
              <a:schemeClr val="bg1"/>
            </a:solidFill>
          </a:endParaRPr>
        </a:p>
        <a:p>
          <a:pPr marL="0" lvl="0" indent="0" algn="ctr" defTabSz="400050">
            <a:lnSpc>
              <a:spcPts val="1080"/>
            </a:lnSpc>
            <a:spcBef>
              <a:spcPct val="0"/>
            </a:spcBef>
            <a:spcAft>
              <a:spcPts val="0"/>
            </a:spcAft>
            <a:buNone/>
          </a:pPr>
          <a:r>
            <a:rPr lang="en-US" sz="1000" b="1" kern="1200" dirty="0">
              <a:solidFill>
                <a:schemeClr val="bg1"/>
              </a:solidFill>
            </a:rPr>
            <a:t>WISDOM</a:t>
          </a:r>
        </a:p>
        <a:p>
          <a:pPr marL="0" lvl="0" indent="0" algn="ctr" defTabSz="400050">
            <a:lnSpc>
              <a:spcPts val="1080"/>
            </a:lnSpc>
            <a:spcBef>
              <a:spcPct val="0"/>
            </a:spcBef>
            <a:spcAft>
              <a:spcPts val="0"/>
            </a:spcAft>
            <a:buNone/>
          </a:pPr>
          <a:r>
            <a:rPr lang="en-US" sz="900" kern="1200" dirty="0">
              <a:solidFill>
                <a:schemeClr val="bg1"/>
              </a:solidFill>
            </a:rPr>
            <a:t>applied knowledge</a:t>
          </a:r>
          <a:endParaRPr lang="el-GR" sz="900" kern="1200" dirty="0">
            <a:solidFill>
              <a:schemeClr val="bg1"/>
            </a:solidFill>
          </a:endParaRPr>
        </a:p>
      </dsp:txBody>
      <dsp:txXfrm>
        <a:off x="2226168" y="0"/>
        <a:ext cx="1164287" cy="704997"/>
      </dsp:txXfrm>
    </dsp:sp>
    <dsp:sp modelId="{E42470B4-C735-48F6-A15A-219CBF41CEE9}">
      <dsp:nvSpPr>
        <dsp:cNvPr id="0" name=""/>
        <dsp:cNvSpPr/>
      </dsp:nvSpPr>
      <dsp:spPr>
        <a:xfrm>
          <a:off x="1667485" y="704997"/>
          <a:ext cx="2281653" cy="669844"/>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ts val="1080"/>
            </a:lnSpc>
            <a:spcBef>
              <a:spcPct val="0"/>
            </a:spcBef>
            <a:spcAft>
              <a:spcPts val="0"/>
            </a:spcAft>
            <a:buNone/>
          </a:pPr>
          <a:r>
            <a:rPr lang="en-US" sz="1000" b="1" kern="1200" dirty="0">
              <a:solidFill>
                <a:schemeClr val="bg1"/>
              </a:solidFill>
            </a:rPr>
            <a:t>KNOWLEDGE</a:t>
          </a:r>
        </a:p>
        <a:p>
          <a:pPr marL="0" lvl="0" indent="0" algn="ctr" defTabSz="444500">
            <a:lnSpc>
              <a:spcPts val="1080"/>
            </a:lnSpc>
            <a:spcBef>
              <a:spcPct val="0"/>
            </a:spcBef>
            <a:spcAft>
              <a:spcPts val="0"/>
            </a:spcAft>
            <a:buNone/>
          </a:pPr>
          <a:r>
            <a:rPr lang="en-US" sz="900" kern="1200" dirty="0">
              <a:solidFill>
                <a:schemeClr val="bg1"/>
              </a:solidFill>
            </a:rPr>
            <a:t>organized information</a:t>
          </a:r>
          <a:endParaRPr lang="el-GR" sz="900" kern="1200" dirty="0">
            <a:solidFill>
              <a:schemeClr val="bg1"/>
            </a:solidFill>
          </a:endParaRPr>
        </a:p>
      </dsp:txBody>
      <dsp:txXfrm>
        <a:off x="2066774" y="704997"/>
        <a:ext cx="1483074" cy="669844"/>
      </dsp:txXfrm>
    </dsp:sp>
    <dsp:sp modelId="{079FDD10-DA77-4422-9D61-E33A8C5F27C1}">
      <dsp:nvSpPr>
        <dsp:cNvPr id="0" name=""/>
        <dsp:cNvSpPr/>
      </dsp:nvSpPr>
      <dsp:spPr>
        <a:xfrm>
          <a:off x="1111656" y="1374842"/>
          <a:ext cx="3393310" cy="669844"/>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ts val="1080"/>
            </a:lnSpc>
            <a:spcBef>
              <a:spcPct val="0"/>
            </a:spcBef>
            <a:spcAft>
              <a:spcPts val="0"/>
            </a:spcAft>
            <a:buNone/>
          </a:pPr>
          <a:r>
            <a:rPr lang="en-US" sz="1000" b="1" kern="1200" dirty="0">
              <a:solidFill>
                <a:schemeClr val="bg1"/>
              </a:solidFill>
            </a:rPr>
            <a:t>INFORMATION</a:t>
          </a:r>
        </a:p>
        <a:p>
          <a:pPr marL="0" lvl="0" indent="0" algn="ctr" defTabSz="444500">
            <a:lnSpc>
              <a:spcPts val="1080"/>
            </a:lnSpc>
            <a:spcBef>
              <a:spcPct val="0"/>
            </a:spcBef>
            <a:spcAft>
              <a:spcPts val="0"/>
            </a:spcAft>
            <a:buNone/>
          </a:pPr>
          <a:r>
            <a:rPr lang="en-US" sz="900" kern="1200" dirty="0">
              <a:solidFill>
                <a:schemeClr val="bg1"/>
              </a:solidFill>
            </a:rPr>
            <a:t>linked elements</a:t>
          </a:r>
          <a:endParaRPr lang="el-GR" sz="900" kern="1200" dirty="0">
            <a:solidFill>
              <a:schemeClr val="bg1"/>
            </a:solidFill>
          </a:endParaRPr>
        </a:p>
      </dsp:txBody>
      <dsp:txXfrm>
        <a:off x="1705486" y="1374842"/>
        <a:ext cx="2205651" cy="669844"/>
      </dsp:txXfrm>
    </dsp:sp>
    <dsp:sp modelId="{4CEA3E17-4A30-4990-A404-15A62AB0C924}">
      <dsp:nvSpPr>
        <dsp:cNvPr id="0" name=""/>
        <dsp:cNvSpPr/>
      </dsp:nvSpPr>
      <dsp:spPr>
        <a:xfrm>
          <a:off x="555828" y="2044686"/>
          <a:ext cx="4504967" cy="669844"/>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ts val="1080"/>
            </a:lnSpc>
            <a:spcBef>
              <a:spcPct val="0"/>
            </a:spcBef>
            <a:spcAft>
              <a:spcPts val="0"/>
            </a:spcAft>
            <a:buNone/>
          </a:pPr>
          <a:r>
            <a:rPr lang="en-US" sz="1000" b="1" kern="1200" dirty="0">
              <a:solidFill>
                <a:schemeClr val="bg1"/>
              </a:solidFill>
            </a:rPr>
            <a:t>DATA</a:t>
          </a:r>
        </a:p>
        <a:p>
          <a:pPr marL="0" lvl="0" indent="0" algn="ctr" defTabSz="444500">
            <a:lnSpc>
              <a:spcPts val="1080"/>
            </a:lnSpc>
            <a:spcBef>
              <a:spcPct val="0"/>
            </a:spcBef>
            <a:spcAft>
              <a:spcPts val="0"/>
            </a:spcAft>
            <a:buNone/>
          </a:pPr>
          <a:r>
            <a:rPr lang="en-US" sz="900" kern="1200" dirty="0">
              <a:solidFill>
                <a:schemeClr val="bg1"/>
              </a:solidFill>
            </a:rPr>
            <a:t>abstracted elements</a:t>
          </a:r>
          <a:endParaRPr lang="el-GR" sz="900" kern="1200" dirty="0">
            <a:solidFill>
              <a:schemeClr val="bg1"/>
            </a:solidFill>
          </a:endParaRPr>
        </a:p>
      </dsp:txBody>
      <dsp:txXfrm>
        <a:off x="1344197" y="2044686"/>
        <a:ext cx="2928228" cy="669844"/>
      </dsp:txXfrm>
    </dsp:sp>
    <dsp:sp modelId="{E860C73F-E2DC-4A24-B199-7535F0B390B5}">
      <dsp:nvSpPr>
        <dsp:cNvPr id="0" name=""/>
        <dsp:cNvSpPr/>
      </dsp:nvSpPr>
      <dsp:spPr>
        <a:xfrm>
          <a:off x="0" y="2714531"/>
          <a:ext cx="5616624" cy="669844"/>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ts val="1080"/>
            </a:lnSpc>
            <a:spcBef>
              <a:spcPct val="0"/>
            </a:spcBef>
            <a:spcAft>
              <a:spcPts val="0"/>
            </a:spcAft>
            <a:buNone/>
          </a:pPr>
          <a:endParaRPr lang="en-US" sz="900" kern="1200" dirty="0">
            <a:solidFill>
              <a:schemeClr val="bg1"/>
            </a:solidFill>
          </a:endParaRPr>
        </a:p>
        <a:p>
          <a:pPr marL="0" lvl="0" indent="0" algn="ctr" defTabSz="400050">
            <a:lnSpc>
              <a:spcPts val="1080"/>
            </a:lnSpc>
            <a:spcBef>
              <a:spcPct val="0"/>
            </a:spcBef>
            <a:spcAft>
              <a:spcPts val="0"/>
            </a:spcAft>
            <a:buNone/>
          </a:pPr>
          <a:r>
            <a:rPr lang="en-US" sz="1000" b="1" kern="1200" dirty="0">
              <a:solidFill>
                <a:schemeClr val="bg1"/>
              </a:solidFill>
            </a:rPr>
            <a:t>WORLD</a:t>
          </a:r>
          <a:endParaRPr lang="el-GR" sz="1000" b="1" kern="1200" dirty="0">
            <a:solidFill>
              <a:schemeClr val="bg1"/>
            </a:solidFill>
          </a:endParaRPr>
        </a:p>
      </dsp:txBody>
      <dsp:txXfrm>
        <a:off x="982909" y="2714531"/>
        <a:ext cx="3650805" cy="669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9347F-1C59-413B-A1D9-DA1A53971CEB}">
      <dsp:nvSpPr>
        <dsp:cNvPr id="0" name=""/>
        <dsp:cNvSpPr/>
      </dsp:nvSpPr>
      <dsp:spPr>
        <a:xfrm>
          <a:off x="2226168" y="0"/>
          <a:ext cx="1164287" cy="704997"/>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ts val="1080"/>
            </a:lnSpc>
            <a:spcBef>
              <a:spcPct val="0"/>
            </a:spcBef>
            <a:spcAft>
              <a:spcPts val="0"/>
            </a:spcAft>
            <a:buNone/>
          </a:pPr>
          <a:endParaRPr lang="en-US" sz="900" kern="1200" dirty="0">
            <a:solidFill>
              <a:schemeClr val="bg1"/>
            </a:solidFill>
          </a:endParaRPr>
        </a:p>
        <a:p>
          <a:pPr marL="0" lvl="0" indent="0" algn="ctr" defTabSz="400050">
            <a:lnSpc>
              <a:spcPts val="1080"/>
            </a:lnSpc>
            <a:spcBef>
              <a:spcPct val="0"/>
            </a:spcBef>
            <a:spcAft>
              <a:spcPts val="0"/>
            </a:spcAft>
            <a:buNone/>
          </a:pPr>
          <a:endParaRPr lang="en-US" sz="1000" b="1" kern="1200" dirty="0">
            <a:solidFill>
              <a:schemeClr val="bg1"/>
            </a:solidFill>
          </a:endParaRPr>
        </a:p>
        <a:p>
          <a:pPr marL="0" lvl="0" indent="0" algn="ctr" defTabSz="400050">
            <a:lnSpc>
              <a:spcPts val="1080"/>
            </a:lnSpc>
            <a:spcBef>
              <a:spcPct val="0"/>
            </a:spcBef>
            <a:spcAft>
              <a:spcPts val="0"/>
            </a:spcAft>
            <a:buNone/>
          </a:pPr>
          <a:r>
            <a:rPr lang="en-US" sz="1000" b="1" kern="1200" dirty="0">
              <a:solidFill>
                <a:schemeClr val="bg1"/>
              </a:solidFill>
            </a:rPr>
            <a:t>Decision</a:t>
          </a:r>
        </a:p>
        <a:p>
          <a:pPr marL="0" lvl="0" indent="0" algn="ctr" defTabSz="400050">
            <a:lnSpc>
              <a:spcPts val="1080"/>
            </a:lnSpc>
            <a:spcBef>
              <a:spcPct val="0"/>
            </a:spcBef>
            <a:spcAft>
              <a:spcPts val="0"/>
            </a:spcAft>
            <a:buNone/>
          </a:pPr>
          <a:r>
            <a:rPr lang="en-US" sz="1000" b="1" kern="1200" dirty="0">
              <a:solidFill>
                <a:schemeClr val="bg1"/>
              </a:solidFill>
            </a:rPr>
            <a:t>Making</a:t>
          </a:r>
          <a:endParaRPr lang="el-GR" sz="1000" b="1" kern="1200" dirty="0">
            <a:solidFill>
              <a:schemeClr val="bg1"/>
            </a:solidFill>
          </a:endParaRPr>
        </a:p>
      </dsp:txBody>
      <dsp:txXfrm>
        <a:off x="2226168" y="0"/>
        <a:ext cx="1164287" cy="704997"/>
      </dsp:txXfrm>
    </dsp:sp>
    <dsp:sp modelId="{E42470B4-C735-48F6-A15A-219CBF41CEE9}">
      <dsp:nvSpPr>
        <dsp:cNvPr id="0" name=""/>
        <dsp:cNvSpPr/>
      </dsp:nvSpPr>
      <dsp:spPr>
        <a:xfrm>
          <a:off x="1667485" y="704997"/>
          <a:ext cx="2281653" cy="669844"/>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ts val="1080"/>
            </a:lnSpc>
            <a:spcBef>
              <a:spcPct val="0"/>
            </a:spcBef>
            <a:spcAft>
              <a:spcPts val="0"/>
            </a:spcAft>
            <a:buNone/>
          </a:pPr>
          <a:endParaRPr lang="en-US" sz="1000" b="1" kern="1200" dirty="0">
            <a:solidFill>
              <a:schemeClr val="bg1"/>
            </a:solidFill>
          </a:endParaRPr>
        </a:p>
        <a:p>
          <a:pPr marL="0" lvl="0" indent="0" algn="ctr" defTabSz="444500">
            <a:lnSpc>
              <a:spcPts val="1080"/>
            </a:lnSpc>
            <a:spcBef>
              <a:spcPct val="0"/>
            </a:spcBef>
            <a:spcAft>
              <a:spcPts val="0"/>
            </a:spcAft>
            <a:buNone/>
          </a:pPr>
          <a:r>
            <a:rPr lang="en-US" sz="1000" b="1" kern="1200" dirty="0">
              <a:solidFill>
                <a:schemeClr val="bg1"/>
              </a:solidFill>
            </a:rPr>
            <a:t>Machine Learning</a:t>
          </a:r>
          <a:endParaRPr lang="el-GR" sz="1000" b="1" kern="1200" dirty="0">
            <a:solidFill>
              <a:schemeClr val="bg1"/>
            </a:solidFill>
          </a:endParaRPr>
        </a:p>
      </dsp:txBody>
      <dsp:txXfrm>
        <a:off x="2066774" y="704997"/>
        <a:ext cx="1483074" cy="669844"/>
      </dsp:txXfrm>
    </dsp:sp>
    <dsp:sp modelId="{079FDD10-DA77-4422-9D61-E33A8C5F27C1}">
      <dsp:nvSpPr>
        <dsp:cNvPr id="0" name=""/>
        <dsp:cNvSpPr/>
      </dsp:nvSpPr>
      <dsp:spPr>
        <a:xfrm>
          <a:off x="1111656" y="1374842"/>
          <a:ext cx="3393310" cy="669844"/>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ts val="1080"/>
            </a:lnSpc>
            <a:spcBef>
              <a:spcPct val="0"/>
            </a:spcBef>
            <a:spcAft>
              <a:spcPts val="0"/>
            </a:spcAft>
            <a:buNone/>
          </a:pPr>
          <a:endParaRPr lang="en-US" sz="1000" b="1" kern="1200" dirty="0">
            <a:solidFill>
              <a:schemeClr val="bg1"/>
            </a:solidFill>
          </a:endParaRPr>
        </a:p>
        <a:p>
          <a:pPr marL="0" lvl="0" indent="0" algn="ctr" defTabSz="444500">
            <a:lnSpc>
              <a:spcPts val="1080"/>
            </a:lnSpc>
            <a:spcBef>
              <a:spcPct val="0"/>
            </a:spcBef>
            <a:spcAft>
              <a:spcPts val="0"/>
            </a:spcAft>
            <a:buNone/>
          </a:pPr>
          <a:r>
            <a:rPr lang="en-US" sz="1000" b="1" kern="1200" dirty="0">
              <a:solidFill>
                <a:schemeClr val="bg1"/>
              </a:solidFill>
            </a:rPr>
            <a:t>Data Exploration</a:t>
          </a:r>
          <a:endParaRPr lang="el-GR" sz="1000" b="1" kern="1200" dirty="0">
            <a:solidFill>
              <a:schemeClr val="bg1"/>
            </a:solidFill>
          </a:endParaRPr>
        </a:p>
      </dsp:txBody>
      <dsp:txXfrm>
        <a:off x="1705486" y="1374842"/>
        <a:ext cx="2205651" cy="669844"/>
      </dsp:txXfrm>
    </dsp:sp>
    <dsp:sp modelId="{4CEA3E17-4A30-4990-A404-15A62AB0C924}">
      <dsp:nvSpPr>
        <dsp:cNvPr id="0" name=""/>
        <dsp:cNvSpPr/>
      </dsp:nvSpPr>
      <dsp:spPr>
        <a:xfrm>
          <a:off x="555828" y="2044686"/>
          <a:ext cx="4504967" cy="669844"/>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ts val="1080"/>
            </a:lnSpc>
            <a:spcBef>
              <a:spcPct val="0"/>
            </a:spcBef>
            <a:spcAft>
              <a:spcPts val="0"/>
            </a:spcAft>
            <a:buNone/>
          </a:pPr>
          <a:endParaRPr lang="en-US" sz="1000" b="1" kern="1200" dirty="0">
            <a:solidFill>
              <a:schemeClr val="bg1"/>
            </a:solidFill>
          </a:endParaRPr>
        </a:p>
        <a:p>
          <a:pPr marL="0" lvl="0" indent="0" algn="ctr" defTabSz="444500">
            <a:lnSpc>
              <a:spcPts val="1080"/>
            </a:lnSpc>
            <a:spcBef>
              <a:spcPct val="0"/>
            </a:spcBef>
            <a:spcAft>
              <a:spcPts val="0"/>
            </a:spcAft>
            <a:buNone/>
          </a:pPr>
          <a:r>
            <a:rPr lang="en-US" sz="1000" b="1" kern="1200" dirty="0">
              <a:solidFill>
                <a:schemeClr val="bg1"/>
              </a:solidFill>
            </a:rPr>
            <a:t>Data Aggregating</a:t>
          </a:r>
        </a:p>
        <a:p>
          <a:pPr marL="0" lvl="0" indent="0" algn="ctr" defTabSz="444500">
            <a:lnSpc>
              <a:spcPts val="1080"/>
            </a:lnSpc>
            <a:spcBef>
              <a:spcPct val="0"/>
            </a:spcBef>
            <a:spcAft>
              <a:spcPts val="0"/>
            </a:spcAft>
            <a:buNone/>
          </a:pPr>
          <a:r>
            <a:rPr lang="en-US" sz="900" kern="1200" dirty="0">
              <a:solidFill>
                <a:schemeClr val="bg1"/>
              </a:solidFill>
            </a:rPr>
            <a:t>Preprocessing and Warehousing</a:t>
          </a:r>
          <a:endParaRPr lang="el-GR" sz="900" kern="1200" dirty="0">
            <a:solidFill>
              <a:schemeClr val="bg1"/>
            </a:solidFill>
          </a:endParaRPr>
        </a:p>
      </dsp:txBody>
      <dsp:txXfrm>
        <a:off x="1344197" y="2044686"/>
        <a:ext cx="2928228" cy="669844"/>
      </dsp:txXfrm>
    </dsp:sp>
    <dsp:sp modelId="{E860C73F-E2DC-4A24-B199-7535F0B390B5}">
      <dsp:nvSpPr>
        <dsp:cNvPr id="0" name=""/>
        <dsp:cNvSpPr/>
      </dsp:nvSpPr>
      <dsp:spPr>
        <a:xfrm>
          <a:off x="0" y="2714531"/>
          <a:ext cx="5616624" cy="669844"/>
        </a:xfrm>
        <a:prstGeom prst="trapezoid">
          <a:avLst>
            <a:gd name="adj" fmla="val 8297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ts val="1080"/>
            </a:lnSpc>
            <a:spcBef>
              <a:spcPct val="0"/>
            </a:spcBef>
            <a:spcAft>
              <a:spcPts val="0"/>
            </a:spcAft>
            <a:buNone/>
          </a:pPr>
          <a:endParaRPr lang="en-US" sz="900" kern="1200" dirty="0">
            <a:solidFill>
              <a:schemeClr val="bg1"/>
            </a:solidFill>
          </a:endParaRPr>
        </a:p>
        <a:p>
          <a:pPr marL="0" lvl="0" indent="0" algn="ctr" defTabSz="400050">
            <a:lnSpc>
              <a:spcPts val="1080"/>
            </a:lnSpc>
            <a:spcBef>
              <a:spcPct val="0"/>
            </a:spcBef>
            <a:spcAft>
              <a:spcPts val="0"/>
            </a:spcAft>
            <a:buNone/>
          </a:pPr>
          <a:r>
            <a:rPr lang="en-US" sz="1000" b="1" kern="1200" dirty="0">
              <a:solidFill>
                <a:schemeClr val="bg1"/>
              </a:solidFill>
            </a:rPr>
            <a:t>Data Sources</a:t>
          </a:r>
        </a:p>
        <a:p>
          <a:pPr marL="0" lvl="0" indent="0" algn="ctr" defTabSz="400050">
            <a:lnSpc>
              <a:spcPts val="1080"/>
            </a:lnSpc>
            <a:spcBef>
              <a:spcPct val="0"/>
            </a:spcBef>
            <a:spcAft>
              <a:spcPts val="0"/>
            </a:spcAft>
            <a:buNone/>
          </a:pPr>
          <a:r>
            <a:rPr lang="en-US" sz="900" b="0" kern="1200" dirty="0">
              <a:solidFill>
                <a:schemeClr val="bg1"/>
              </a:solidFill>
            </a:rPr>
            <a:t>Transactional, operational, social, environmental, etc.</a:t>
          </a:r>
          <a:endParaRPr lang="el-GR" sz="900" b="0" kern="1200" dirty="0">
            <a:solidFill>
              <a:schemeClr val="bg1"/>
            </a:solidFill>
          </a:endParaRPr>
        </a:p>
      </dsp:txBody>
      <dsp:txXfrm>
        <a:off x="982909" y="2714531"/>
        <a:ext cx="3650805" cy="6698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D23CC0-8DCD-4011-AF08-A22D6CB912F1}" type="datetimeFigureOut">
              <a:rPr lang="el-GR" smtClean="0"/>
              <a:pPr/>
              <a:t>15/6/25</a:t>
            </a:fld>
            <a:endParaRPr lang="el-G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8097B0-FFEA-4526-8669-D024CE054077}" type="slidenum">
              <a:rPr lang="el-GR" smtClean="0"/>
              <a:pPr/>
              <a:t>‹#›</a:t>
            </a:fld>
            <a:endParaRPr lang="el-GR" dirty="0"/>
          </a:p>
        </p:txBody>
      </p:sp>
    </p:spTree>
    <p:extLst>
      <p:ext uri="{BB962C8B-B14F-4D97-AF65-F5344CB8AC3E}">
        <p14:creationId xmlns:p14="http://schemas.microsoft.com/office/powerpoint/2010/main" val="253052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428EB-F3A7-4A96-BB1D-43FE156CDB2B}" type="datetimeFigureOut">
              <a:rPr lang="ko-KR" altLang="en-US" smtClean="0"/>
              <a:pPr/>
              <a:t>2025. 6. 15.</a:t>
            </a:fld>
            <a:endParaRPr lang="ko-KR" alt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F3882-DEFD-4E72-8E13-72C60FD89A16}" type="slidenum">
              <a:rPr lang="ko-KR" altLang="en-US" smtClean="0"/>
              <a:pPr/>
              <a:t>‹#›</a:t>
            </a:fld>
            <a:endParaRPr lang="ko-KR" altLang="en-US" dirty="0"/>
          </a:p>
        </p:txBody>
      </p:sp>
    </p:spTree>
    <p:extLst>
      <p:ext uri="{BB962C8B-B14F-4D97-AF65-F5344CB8AC3E}">
        <p14:creationId xmlns:p14="http://schemas.microsoft.com/office/powerpoint/2010/main" val="325670693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C4F3882-DEFD-4E72-8E13-72C60FD89A16}" type="slidenum">
              <a:rPr lang="ko-KR" altLang="en-US" smtClean="0"/>
              <a:pPr/>
              <a:t>4</a:t>
            </a:fld>
            <a:endParaRPr lang="ko-KR" altLang="en-US" dirty="0"/>
          </a:p>
        </p:txBody>
      </p:sp>
    </p:spTree>
    <p:extLst>
      <p:ext uri="{BB962C8B-B14F-4D97-AF65-F5344CB8AC3E}">
        <p14:creationId xmlns:p14="http://schemas.microsoft.com/office/powerpoint/2010/main" val="51541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C4F3882-DEFD-4E72-8E13-72C60FD89A16}" type="slidenum">
              <a:rPr lang="ko-KR" altLang="en-US" smtClean="0"/>
              <a:pPr/>
              <a:t>5</a:t>
            </a:fld>
            <a:endParaRPr lang="ko-KR" altLang="en-US" dirty="0"/>
          </a:p>
        </p:txBody>
      </p:sp>
    </p:spTree>
    <p:extLst>
      <p:ext uri="{BB962C8B-B14F-4D97-AF65-F5344CB8AC3E}">
        <p14:creationId xmlns:p14="http://schemas.microsoft.com/office/powerpoint/2010/main" val="16067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C4F3882-DEFD-4E72-8E13-72C60FD89A16}" type="slidenum">
              <a:rPr lang="ko-KR" altLang="en-US" smtClean="0"/>
              <a:pPr/>
              <a:t>11</a:t>
            </a:fld>
            <a:endParaRPr lang="ko-KR" altLang="en-US" dirty="0"/>
          </a:p>
        </p:txBody>
      </p:sp>
    </p:spTree>
    <p:extLst>
      <p:ext uri="{BB962C8B-B14F-4D97-AF65-F5344CB8AC3E}">
        <p14:creationId xmlns:p14="http://schemas.microsoft.com/office/powerpoint/2010/main" val="345393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C4F3882-DEFD-4E72-8E13-72C60FD89A16}" type="slidenum">
              <a:rPr lang="ko-KR" altLang="en-US" smtClean="0"/>
              <a:pPr/>
              <a:t>33</a:t>
            </a:fld>
            <a:endParaRPr lang="ko-KR" altLang="en-US" dirty="0"/>
          </a:p>
        </p:txBody>
      </p:sp>
    </p:spTree>
    <p:extLst>
      <p:ext uri="{BB962C8B-B14F-4D97-AF65-F5344CB8AC3E}">
        <p14:creationId xmlns:p14="http://schemas.microsoft.com/office/powerpoint/2010/main" val="3783770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5" name="Picture Placeholder 2"/>
          <p:cNvSpPr>
            <a:spLocks noGrp="1"/>
          </p:cNvSpPr>
          <p:nvPr>
            <p:ph type="pic" idx="14" hasCustomPrompt="1"/>
          </p:nvPr>
        </p:nvSpPr>
        <p:spPr>
          <a:xfrm>
            <a:off x="2591944" y="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4752184" y="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6912424" y="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8" hasCustomPrompt="1"/>
          </p:nvPr>
        </p:nvSpPr>
        <p:spPr>
          <a:xfrm>
            <a:off x="2591944" y="340472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9" hasCustomPrompt="1"/>
          </p:nvPr>
        </p:nvSpPr>
        <p:spPr>
          <a:xfrm>
            <a:off x="4752184" y="340472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20" hasCustomPrompt="1"/>
          </p:nvPr>
        </p:nvSpPr>
        <p:spPr>
          <a:xfrm>
            <a:off x="6912424" y="340472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956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2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2787774"/>
            <a:ext cx="9144000" cy="23557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pic>
        <p:nvPicPr>
          <p:cNvPr id="6" name="Picture 2"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896" y="1095375"/>
            <a:ext cx="6011911" cy="305775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5283453" y="1491630"/>
            <a:ext cx="2834003" cy="21142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649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560" y="1286352"/>
            <a:ext cx="3672408" cy="366166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771161" y="1446782"/>
            <a:ext cx="3325137" cy="2323794"/>
          </a:xfrm>
          <a:prstGeom prst="rect">
            <a:avLst/>
          </a:prstGeom>
          <a:solidFill>
            <a:schemeClr val="bg1">
              <a:lumMod val="95000"/>
            </a:schemeClr>
          </a:solidFill>
        </p:spPr>
        <p:txBody>
          <a:bodyPr anchor="ctr"/>
          <a:lstStyle>
            <a:lvl1pPr marL="0" indent="0" algn="ctr">
              <a:buNone/>
              <a:defRPr sz="14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5" name="Rectangle 4"/>
          <p:cNvSpPr/>
          <p:nvPr userDrawn="1"/>
        </p:nvSpPr>
        <p:spPr>
          <a:xfrm>
            <a:off x="4572000" y="0"/>
            <a:ext cx="4572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 name="Group 5"/>
          <p:cNvGrpSpPr/>
          <p:nvPr userDrawn="1"/>
        </p:nvGrpSpPr>
        <p:grpSpPr>
          <a:xfrm>
            <a:off x="3377124" y="506011"/>
            <a:ext cx="2376264" cy="4104459"/>
            <a:chOff x="2627784" y="1825002"/>
            <a:chExt cx="1198166" cy="2069560"/>
          </a:xfrm>
        </p:grpSpPr>
        <p:sp>
          <p:nvSpPr>
            <p:cNvPr id="7" name="Rounded Rectangle 6"/>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7"/>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9" name="Group 8"/>
            <p:cNvGrpSpPr/>
            <p:nvPr/>
          </p:nvGrpSpPr>
          <p:grpSpPr>
            <a:xfrm>
              <a:off x="3168829" y="3704452"/>
              <a:ext cx="116076" cy="127684"/>
              <a:chOff x="2453209" y="5151638"/>
              <a:chExt cx="191820" cy="211002"/>
            </a:xfrm>
          </p:grpSpPr>
          <p:sp>
            <p:nvSpPr>
              <p:cNvPr id="12" name="Oval 11"/>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ounded Rectangle 12"/>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14" name="Picture Placeholder 2"/>
          <p:cNvSpPr>
            <a:spLocks noGrp="1"/>
          </p:cNvSpPr>
          <p:nvPr>
            <p:ph type="pic" idx="12" hasCustomPrompt="1"/>
          </p:nvPr>
        </p:nvSpPr>
        <p:spPr>
          <a:xfrm>
            <a:off x="3526032" y="843558"/>
            <a:ext cx="2091935" cy="329854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1555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43808" y="0"/>
            <a:ext cx="6300192"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0" y="0"/>
            <a:ext cx="284380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792622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467544" y="0"/>
            <a:ext cx="3312368" cy="13476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67544" y="3795886"/>
            <a:ext cx="3312368" cy="13476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p:cNvSpPr/>
          <p:nvPr userDrawn="1"/>
        </p:nvSpPr>
        <p:spPr>
          <a:xfrm>
            <a:off x="467544" y="1491630"/>
            <a:ext cx="3312368" cy="2160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472415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2" hasCustomPrompt="1"/>
          </p:nvPr>
        </p:nvSpPr>
        <p:spPr>
          <a:xfrm>
            <a:off x="2850474" y="1887959"/>
            <a:ext cx="3384376" cy="1048242"/>
          </a:xfrm>
          <a:prstGeom prst="rect">
            <a:avLst/>
          </a:prstGeom>
        </p:spPr>
        <p:txBody>
          <a:bodyPr anchor="ctr"/>
          <a:lstStyle>
            <a:lvl1pPr marL="0" indent="0" algn="ctr">
              <a:lnSpc>
                <a:spcPct val="100000"/>
              </a:lnSpc>
              <a:buNone/>
              <a:defRPr sz="3600" b="1" baseline="0">
                <a:solidFill>
                  <a:schemeClr val="accent1"/>
                </a:solidFill>
                <a:latin typeface="+mn-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7" name="Text Placeholder 9"/>
          <p:cNvSpPr>
            <a:spLocks noGrp="1"/>
          </p:cNvSpPr>
          <p:nvPr>
            <p:ph type="body" sz="quarter" idx="13" hasCustomPrompt="1"/>
          </p:nvPr>
        </p:nvSpPr>
        <p:spPr>
          <a:xfrm>
            <a:off x="2850326" y="2968079"/>
            <a:ext cx="3384376" cy="481178"/>
          </a:xfrm>
          <a:prstGeom prst="rect">
            <a:avLst/>
          </a:prstGeom>
        </p:spPr>
        <p:txBody>
          <a:bodyPr anchor="ctr"/>
          <a:lstStyle>
            <a:lvl1pPr marL="0" indent="0" algn="ctr" fontAlgn="auto">
              <a:lnSpc>
                <a:spcPct val="100000"/>
              </a:lnSpc>
              <a:spcBef>
                <a:spcPts val="0"/>
              </a:spcBef>
              <a:spcAft>
                <a:spcPts val="0"/>
              </a:spcAft>
              <a:buNone/>
              <a:defRPr sz="1200" b="1" baseline="0">
                <a:solidFill>
                  <a:schemeClr val="accent1"/>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
        <p:nvSpPr>
          <p:cNvPr id="8" name="Oval 7"/>
          <p:cNvSpPr/>
          <p:nvPr userDrawn="1"/>
        </p:nvSpPr>
        <p:spPr>
          <a:xfrm>
            <a:off x="2949860" y="960481"/>
            <a:ext cx="3240360" cy="3240360"/>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75634"/>
            <a:ext cx="9144000"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5169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sp>
        <p:nvSpPr>
          <p:cNvPr id="4" name="TextBox 3"/>
          <p:cNvSpPr txBox="1"/>
          <p:nvPr userDrawn="1"/>
        </p:nvSpPr>
        <p:spPr>
          <a:xfrm>
            <a:off x="323528" y="4881890"/>
            <a:ext cx="4536504" cy="261610"/>
          </a:xfrm>
          <a:prstGeom prst="rect">
            <a:avLst/>
          </a:prstGeom>
          <a:noFill/>
        </p:spPr>
        <p:txBody>
          <a:bodyPr wrap="square" rtlCol="0">
            <a:spAutoFit/>
          </a:bodyPr>
          <a:lstStyle/>
          <a:p>
            <a:r>
              <a:rPr lang="en-US" altLang="ko-KR" sz="1050" b="1" dirty="0">
                <a:solidFill>
                  <a:schemeClr val="bg1"/>
                </a:solidFill>
                <a:effectLst>
                  <a:outerShdw blurRad="38100" dist="38100" dir="2700000" algn="tl">
                    <a:srgbClr val="000000">
                      <a:alpha val="43137"/>
                    </a:srgbClr>
                  </a:outerShdw>
                </a:effectLst>
                <a:cs typeface="Arial" pitchFamily="34" charset="0"/>
              </a:rPr>
              <a:t>Alexandros </a:t>
            </a:r>
            <a:r>
              <a:rPr lang="en-US" altLang="ko-KR" sz="1050" b="1" dirty="0" err="1">
                <a:solidFill>
                  <a:schemeClr val="bg1"/>
                </a:solidFill>
                <a:effectLst>
                  <a:outerShdw blurRad="38100" dist="38100" dir="2700000" algn="tl">
                    <a:srgbClr val="000000">
                      <a:alpha val="43137"/>
                    </a:srgbClr>
                  </a:outerShdw>
                </a:effectLst>
                <a:cs typeface="Arial" pitchFamily="34" charset="0"/>
              </a:rPr>
              <a:t>Nousias</a:t>
            </a:r>
            <a:r>
              <a:rPr lang="en-US" altLang="ko-KR" sz="1050" b="1" dirty="0">
                <a:solidFill>
                  <a:schemeClr val="bg1"/>
                </a:solidFill>
                <a:effectLst>
                  <a:outerShdw blurRad="38100" dist="38100" dir="2700000" algn="tl">
                    <a:srgbClr val="000000">
                      <a:alpha val="43137"/>
                    </a:srgbClr>
                  </a:outerShdw>
                </a:effectLst>
                <a:cs typeface="Arial" pitchFamily="34" charset="0"/>
              </a:rPr>
              <a:t>, NCSR-D</a:t>
            </a:r>
            <a:endParaRPr lang="ko-KR" altLang="en-US" sz="1050"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69462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123478"/>
            <a:ext cx="8820472"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99542"/>
            <a:ext cx="8820472"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직사각형 1">
            <a:extLst>
              <a:ext uri="{FF2B5EF4-FFF2-40B4-BE49-F238E27FC236}">
                <a16:creationId xmlns:a16="http://schemas.microsoft.com/office/drawing/2014/main" id="{97845489-B228-40CA-99BD-CBA41EE6F99E}"/>
              </a:ext>
            </a:extLst>
          </p:cNvPr>
          <p:cNvSpPr/>
          <p:nvPr userDrawn="1"/>
        </p:nvSpPr>
        <p:spPr>
          <a:xfrm>
            <a:off x="0" y="1059582"/>
            <a:ext cx="9144000" cy="4083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p:cNvSpPr txBox="1"/>
          <p:nvPr userDrawn="1"/>
        </p:nvSpPr>
        <p:spPr>
          <a:xfrm>
            <a:off x="323528" y="4881890"/>
            <a:ext cx="4536504" cy="261610"/>
          </a:xfrm>
          <a:prstGeom prst="rect">
            <a:avLst/>
          </a:prstGeom>
          <a:noFill/>
        </p:spPr>
        <p:txBody>
          <a:bodyPr wrap="square" rtlCol="0">
            <a:spAutoFit/>
          </a:bodyPr>
          <a:lstStyle/>
          <a:p>
            <a:r>
              <a:rPr lang="en-US" altLang="ko-KR" sz="1050" b="1" dirty="0">
                <a:solidFill>
                  <a:schemeClr val="bg1"/>
                </a:solidFill>
                <a:effectLst>
                  <a:outerShdw blurRad="38100" dist="38100" dir="2700000" algn="tl">
                    <a:srgbClr val="000000">
                      <a:alpha val="43137"/>
                    </a:srgbClr>
                  </a:outerShdw>
                </a:effectLst>
                <a:cs typeface="Arial" pitchFamily="34" charset="0"/>
              </a:rPr>
              <a:t>Alexandros </a:t>
            </a:r>
            <a:r>
              <a:rPr lang="en-US" altLang="ko-KR" sz="1050" b="1" dirty="0" err="1">
                <a:solidFill>
                  <a:schemeClr val="bg1"/>
                </a:solidFill>
                <a:effectLst>
                  <a:outerShdw blurRad="38100" dist="38100" dir="2700000" algn="tl">
                    <a:srgbClr val="000000">
                      <a:alpha val="43137"/>
                    </a:srgbClr>
                  </a:outerShdw>
                </a:effectLst>
                <a:cs typeface="Arial" pitchFamily="34" charset="0"/>
              </a:rPr>
              <a:t>Nousias</a:t>
            </a:r>
            <a:r>
              <a:rPr lang="en-US" altLang="ko-KR" sz="1050" b="1" dirty="0">
                <a:solidFill>
                  <a:schemeClr val="bg1"/>
                </a:solidFill>
                <a:effectLst>
                  <a:outerShdw blurRad="38100" dist="38100" dir="2700000" algn="tl">
                    <a:srgbClr val="000000">
                      <a:alpha val="43137"/>
                    </a:srgbClr>
                  </a:outerShdw>
                </a:effectLst>
                <a:cs typeface="Arial" pitchFamily="34" charset="0"/>
              </a:rPr>
              <a:t>, NCSR-D</a:t>
            </a:r>
            <a:endParaRPr lang="ko-KR" altLang="en-US" sz="1050"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1290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23478"/>
            <a:ext cx="75243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9542"/>
            <a:ext cx="7524328"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7418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563888" y="627534"/>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3563888" y="2031690"/>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563888" y="3435846"/>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607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7400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483768" y="303498"/>
            <a:ext cx="1944216" cy="45365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676775" y="303498"/>
            <a:ext cx="1944216" cy="45365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2038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4247964" y="339502"/>
            <a:ext cx="1944216" cy="44644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444448" y="2774906"/>
            <a:ext cx="2304016" cy="202909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95536" y="2774906"/>
            <a:ext cx="3600160" cy="202909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9968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7" name="Right Triangle 6"/>
          <p:cNvSpPr/>
          <p:nvPr userDrawn="1"/>
        </p:nvSpPr>
        <p:spPr>
          <a:xfrm rot="10800000">
            <a:off x="6804000" y="1"/>
            <a:ext cx="2340000" cy="2340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Picture Placeholder 2"/>
          <p:cNvSpPr>
            <a:spLocks noGrp="1"/>
          </p:cNvSpPr>
          <p:nvPr>
            <p:ph type="pic" idx="1" hasCustomPrompt="1"/>
          </p:nvPr>
        </p:nvSpPr>
        <p:spPr>
          <a:xfrm>
            <a:off x="5424595" y="286544"/>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0" hasCustomPrompt="1"/>
          </p:nvPr>
        </p:nvSpPr>
        <p:spPr>
          <a:xfrm>
            <a:off x="4260726" y="1476772"/>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1" hasCustomPrompt="1"/>
          </p:nvPr>
        </p:nvSpPr>
        <p:spPr>
          <a:xfrm>
            <a:off x="5424595" y="2662808"/>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2" hasCustomPrompt="1"/>
          </p:nvPr>
        </p:nvSpPr>
        <p:spPr>
          <a:xfrm>
            <a:off x="6588464" y="1476772"/>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ight Triangle 13"/>
          <p:cNvSpPr/>
          <p:nvPr userDrawn="1"/>
        </p:nvSpPr>
        <p:spPr>
          <a:xfrm>
            <a:off x="0" y="2803500"/>
            <a:ext cx="2340000" cy="2340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82102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7.png"/><Relationship Id="rId5" Type="http://schemas.microsoft.com/office/2007/relationships/hdphoto" Target="../media/hdphoto3.wdp"/><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843808" y="1923678"/>
            <a:ext cx="3456384" cy="1048242"/>
          </a:xfrm>
        </p:spPr>
        <p:txBody>
          <a:bodyPr/>
          <a:lstStyle/>
          <a:p>
            <a:r>
              <a:rPr lang="en-US" sz="2400" dirty="0"/>
              <a:t>Ethical challenges &amp; </a:t>
            </a:r>
          </a:p>
          <a:p>
            <a:r>
              <a:rPr lang="en-US" sz="2400" dirty="0"/>
              <a:t>patient perspective in </a:t>
            </a:r>
          </a:p>
          <a:p>
            <a:r>
              <a:rPr lang="en-US" sz="2400" dirty="0"/>
              <a:t>predictive analytics</a:t>
            </a:r>
            <a:endParaRPr lang="en-US" sz="2400" dirty="0">
              <a:latin typeface="Segoe UI Light" panose="020B0502040204020203" pitchFamily="34" charset="0"/>
              <a:cs typeface="Segoe UI Light" panose="020B0502040204020203" pitchFamily="34" charset="0"/>
            </a:endParaRPr>
          </a:p>
        </p:txBody>
      </p:sp>
      <p:sp>
        <p:nvSpPr>
          <p:cNvPr id="3" name="Text Placeholder 2"/>
          <p:cNvSpPr>
            <a:spLocks noGrp="1"/>
          </p:cNvSpPr>
          <p:nvPr>
            <p:ph type="body" sz="quarter" idx="13"/>
          </p:nvPr>
        </p:nvSpPr>
        <p:spPr>
          <a:xfrm>
            <a:off x="3059832" y="3507854"/>
            <a:ext cx="3024336" cy="481178"/>
          </a:xfrm>
        </p:spPr>
        <p:txBody>
          <a:bodyPr/>
          <a:lstStyle/>
          <a:p>
            <a:pPr lvl="0"/>
            <a:r>
              <a:rPr lang="en-US" altLang="ko-KR" sz="1100" dirty="0">
                <a:latin typeface="Segoe UI Light" panose="020B0502040204020203" pitchFamily="34" charset="0"/>
                <a:cs typeface="Segoe UI Light" panose="020B0502040204020203" pitchFamily="34" charset="0"/>
              </a:rPr>
              <a:t>Alexandros Nousias, Research Associate </a:t>
            </a:r>
          </a:p>
          <a:p>
            <a:pPr lvl="0"/>
            <a:r>
              <a:rPr lang="en-US" altLang="ko-KR" sz="1100" dirty="0">
                <a:latin typeface="Segoe UI Light" panose="020B0502040204020203" pitchFamily="34" charset="0"/>
                <a:cs typeface="Segoe UI Light" panose="020B0502040204020203" pitchFamily="34" charset="0"/>
              </a:rPr>
              <a:t>NCSR </a:t>
            </a:r>
            <a:r>
              <a:rPr lang="en-US" altLang="ko-KR" sz="1100" dirty="0" err="1">
                <a:latin typeface="Segoe UI Light" panose="020B0502040204020203" pitchFamily="34" charset="0"/>
                <a:cs typeface="Segoe UI Light" panose="020B0502040204020203" pitchFamily="34" charset="0"/>
              </a:rPr>
              <a:t>Demokritos</a:t>
            </a:r>
            <a:endParaRPr lang="en-US" altLang="ko-KR" sz="11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815916" y="2493077"/>
            <a:ext cx="1568860" cy="798753"/>
          </a:xfrm>
          <a:prstGeom prst="ellipse">
            <a:avLst/>
          </a:prstGeom>
          <a:noFill/>
          <a:ln w="114300">
            <a:solidFill>
              <a:srgbClr val="CC4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Down Arrow 7"/>
          <p:cNvSpPr/>
          <p:nvPr/>
        </p:nvSpPr>
        <p:spPr>
          <a:xfrm rot="5400000">
            <a:off x="5290026" y="2592850"/>
            <a:ext cx="299791" cy="605238"/>
          </a:xfrm>
          <a:prstGeom prst="downArrow">
            <a:avLst/>
          </a:prstGeom>
          <a:solidFill>
            <a:srgbClr val="F2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p>
        </p:txBody>
      </p:sp>
      <p:sp>
        <p:nvSpPr>
          <p:cNvPr id="13" name="TextBox 12"/>
          <p:cNvSpPr txBox="1"/>
          <p:nvPr/>
        </p:nvSpPr>
        <p:spPr>
          <a:xfrm>
            <a:off x="1951654" y="2730185"/>
            <a:ext cx="1512168" cy="307777"/>
          </a:xfrm>
          <a:prstGeom prst="rect">
            <a:avLst/>
          </a:prstGeom>
          <a:noFill/>
        </p:spPr>
        <p:txBody>
          <a:bodyPr wrap="square" rtlCol="0">
            <a:spAutoFit/>
          </a:bodyPr>
          <a:lstStyle/>
          <a:p>
            <a:pPr algn="r"/>
            <a:r>
              <a:rPr lang="en-US" altLang="ko-KR" sz="1400" b="1" dirty="0">
                <a:solidFill>
                  <a:schemeClr val="bg1"/>
                </a:solidFill>
                <a:cs typeface="Arial" pitchFamily="34" charset="0"/>
              </a:rPr>
              <a:t>Law</a:t>
            </a:r>
            <a:endParaRPr lang="ko-KR" altLang="en-US" sz="1200" b="1" dirty="0">
              <a:solidFill>
                <a:schemeClr val="bg1"/>
              </a:solidFill>
              <a:cs typeface="Arial" pitchFamily="34" charset="0"/>
            </a:endParaRPr>
          </a:p>
        </p:txBody>
      </p:sp>
      <p:sp>
        <p:nvSpPr>
          <p:cNvPr id="2" name="Text Placeholder 1"/>
          <p:cNvSpPr>
            <a:spLocks noGrp="1"/>
          </p:cNvSpPr>
          <p:nvPr>
            <p:ph type="body" sz="quarter" idx="10"/>
          </p:nvPr>
        </p:nvSpPr>
        <p:spPr/>
        <p:txBody>
          <a:bodyPr>
            <a:normAutofit fontScale="92500" lnSpcReduction="10000"/>
          </a:bodyPr>
          <a:lstStyle/>
          <a:p>
            <a:r>
              <a:rPr lang="en-US" altLang="ko-KR" dirty="0"/>
              <a:t>Code as Law</a:t>
            </a:r>
            <a:endParaRPr lang="en-US" altLang="ko-KR" b="1" i="1" dirty="0"/>
          </a:p>
        </p:txBody>
      </p:sp>
      <p:sp>
        <p:nvSpPr>
          <p:cNvPr id="3" name="Text Placeholder 2"/>
          <p:cNvSpPr>
            <a:spLocks noGrp="1"/>
          </p:cNvSpPr>
          <p:nvPr>
            <p:ph type="body" sz="quarter" idx="11"/>
          </p:nvPr>
        </p:nvSpPr>
        <p:spPr/>
        <p:txBody>
          <a:bodyPr/>
          <a:lstStyle/>
          <a:p>
            <a:pPr lvl="0"/>
            <a:endParaRPr lang="en-US" dirty="0"/>
          </a:p>
        </p:txBody>
      </p:sp>
      <p:sp>
        <p:nvSpPr>
          <p:cNvPr id="7" name="Down Arrow 6"/>
          <p:cNvSpPr/>
          <p:nvPr/>
        </p:nvSpPr>
        <p:spPr>
          <a:xfrm rot="16200000">
            <a:off x="3616546" y="2577462"/>
            <a:ext cx="299791" cy="605238"/>
          </a:xfrm>
          <a:prstGeom prst="downArrow">
            <a:avLst/>
          </a:prstGeom>
          <a:solidFill>
            <a:srgbClr val="F2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p>
        </p:txBody>
      </p:sp>
      <p:grpSp>
        <p:nvGrpSpPr>
          <p:cNvPr id="22" name="Group 21"/>
          <p:cNvGrpSpPr/>
          <p:nvPr/>
        </p:nvGrpSpPr>
        <p:grpSpPr>
          <a:xfrm>
            <a:off x="3815916" y="1425639"/>
            <a:ext cx="1512168" cy="913550"/>
            <a:chOff x="3815916" y="1425639"/>
            <a:chExt cx="1512168" cy="913550"/>
          </a:xfrm>
        </p:grpSpPr>
        <p:sp>
          <p:nvSpPr>
            <p:cNvPr id="5" name="Down Arrow 4"/>
            <p:cNvSpPr/>
            <p:nvPr/>
          </p:nvSpPr>
          <p:spPr>
            <a:xfrm>
              <a:off x="4422105" y="1733950"/>
              <a:ext cx="299791" cy="605239"/>
            </a:xfrm>
            <a:prstGeom prst="downArrow">
              <a:avLst/>
            </a:prstGeom>
            <a:solidFill>
              <a:srgbClr val="F2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p>
          </p:txBody>
        </p:sp>
        <p:sp>
          <p:nvSpPr>
            <p:cNvPr id="14" name="TextBox 13"/>
            <p:cNvSpPr txBox="1"/>
            <p:nvPr/>
          </p:nvSpPr>
          <p:spPr>
            <a:xfrm>
              <a:off x="3815916" y="1425639"/>
              <a:ext cx="1512168"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Market</a:t>
              </a:r>
              <a:endParaRPr lang="ko-KR" altLang="en-US" sz="1200" b="1" dirty="0">
                <a:solidFill>
                  <a:schemeClr val="bg1"/>
                </a:solidFill>
                <a:cs typeface="Arial" pitchFamily="34" charset="0"/>
              </a:endParaRPr>
            </a:p>
          </p:txBody>
        </p:sp>
      </p:grpSp>
      <p:sp>
        <p:nvSpPr>
          <p:cNvPr id="15" name="TextBox 14"/>
          <p:cNvSpPr txBox="1"/>
          <p:nvPr/>
        </p:nvSpPr>
        <p:spPr>
          <a:xfrm>
            <a:off x="5742541" y="2741581"/>
            <a:ext cx="1512168" cy="307777"/>
          </a:xfrm>
          <a:prstGeom prst="rect">
            <a:avLst/>
          </a:prstGeom>
          <a:noFill/>
        </p:spPr>
        <p:txBody>
          <a:bodyPr wrap="square" rtlCol="0">
            <a:spAutoFit/>
          </a:bodyPr>
          <a:lstStyle/>
          <a:p>
            <a:r>
              <a:rPr lang="en-US" altLang="ko-KR" sz="1400" b="1" dirty="0">
                <a:solidFill>
                  <a:schemeClr val="bg1"/>
                </a:solidFill>
                <a:cs typeface="Arial" pitchFamily="34" charset="0"/>
              </a:rPr>
              <a:t>Code</a:t>
            </a:r>
            <a:endParaRPr lang="ko-KR" altLang="en-US" sz="1200" b="1" dirty="0">
              <a:solidFill>
                <a:schemeClr val="bg1"/>
              </a:solidFill>
              <a:cs typeface="Arial" pitchFamily="34" charset="0"/>
            </a:endParaRPr>
          </a:p>
        </p:txBody>
      </p:sp>
      <p:grpSp>
        <p:nvGrpSpPr>
          <p:cNvPr id="21" name="Group 20"/>
          <p:cNvGrpSpPr/>
          <p:nvPr/>
        </p:nvGrpSpPr>
        <p:grpSpPr>
          <a:xfrm>
            <a:off x="3815916" y="3435846"/>
            <a:ext cx="1512168" cy="913017"/>
            <a:chOff x="3815916" y="3435846"/>
            <a:chExt cx="1512168" cy="913017"/>
          </a:xfrm>
        </p:grpSpPr>
        <p:sp>
          <p:nvSpPr>
            <p:cNvPr id="6" name="Down Arrow 5"/>
            <p:cNvSpPr/>
            <p:nvPr/>
          </p:nvSpPr>
          <p:spPr>
            <a:xfrm rot="10800000">
              <a:off x="4422105" y="3435846"/>
              <a:ext cx="299791" cy="605239"/>
            </a:xfrm>
            <a:prstGeom prst="downArrow">
              <a:avLst/>
            </a:prstGeom>
            <a:solidFill>
              <a:srgbClr val="F2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p>
          </p:txBody>
        </p:sp>
        <p:sp>
          <p:nvSpPr>
            <p:cNvPr id="16" name="TextBox 15"/>
            <p:cNvSpPr txBox="1"/>
            <p:nvPr/>
          </p:nvSpPr>
          <p:spPr>
            <a:xfrm>
              <a:off x="3815916" y="4041086"/>
              <a:ext cx="1512168"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Norms</a:t>
              </a:r>
              <a:endParaRPr lang="ko-KR" altLang="en-US" sz="1200" b="1" dirty="0">
                <a:solidFill>
                  <a:schemeClr val="bg1"/>
                </a:solidFill>
                <a:cs typeface="Arial" pitchFamily="34" charset="0"/>
              </a:endParaRPr>
            </a:p>
          </p:txBody>
        </p:sp>
      </p:grpSp>
      <p:sp>
        <p:nvSpPr>
          <p:cNvPr id="30" name="TextBox 29"/>
          <p:cNvSpPr txBox="1"/>
          <p:nvPr/>
        </p:nvSpPr>
        <p:spPr>
          <a:xfrm>
            <a:off x="2339752" y="2339189"/>
            <a:ext cx="4464496"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Code as Law</a:t>
            </a:r>
            <a:endParaRPr lang="ko-KR" altLang="en-US" sz="1400" b="1" dirty="0">
              <a:solidFill>
                <a:schemeClr val="bg1"/>
              </a:solidFill>
              <a:cs typeface="Arial"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61076" y="2577845"/>
            <a:ext cx="604469" cy="604469"/>
          </a:xfrm>
          <a:prstGeom prst="rect">
            <a:avLst/>
          </a:prstGeom>
        </p:spPr>
      </p:pic>
    </p:spTree>
    <p:extLst>
      <p:ext uri="{BB962C8B-B14F-4D97-AF65-F5344CB8AC3E}">
        <p14:creationId xmlns:p14="http://schemas.microsoft.com/office/powerpoint/2010/main" val="124154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5"/>
          <p:cNvSpPr/>
          <p:nvPr/>
        </p:nvSpPr>
        <p:spPr>
          <a:xfrm rot="3890125">
            <a:off x="3405026" y="222103"/>
            <a:ext cx="980470" cy="4882639"/>
          </a:xfrm>
          <a:prstGeom prst="trapezoid">
            <a:avLst>
              <a:gd name="adj" fmla="val 39138"/>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 Placeholder 1"/>
          <p:cNvSpPr>
            <a:spLocks noGrp="1"/>
          </p:cNvSpPr>
          <p:nvPr>
            <p:ph type="body" sz="quarter" idx="10"/>
          </p:nvPr>
        </p:nvSpPr>
        <p:spPr/>
        <p:txBody>
          <a:bodyPr>
            <a:normAutofit fontScale="92500" lnSpcReduction="10000"/>
          </a:bodyPr>
          <a:lstStyle/>
          <a:p>
            <a:r>
              <a:rPr lang="en-US" altLang="ko-KR" dirty="0"/>
              <a:t>What’s in common?</a:t>
            </a:r>
          </a:p>
        </p:txBody>
      </p:sp>
      <p:pic>
        <p:nvPicPr>
          <p:cNvPr id="2053" name="Picture 5"/>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5686409" y="2420100"/>
            <a:ext cx="714480" cy="11567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1034864" y="987574"/>
            <a:ext cx="1618488" cy="160702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1128235" y="2998489"/>
            <a:ext cx="1431744" cy="143174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24"/>
          <p:cNvGrpSpPr/>
          <p:nvPr/>
        </p:nvGrpSpPr>
        <p:grpSpPr>
          <a:xfrm>
            <a:off x="2817518" y="1993167"/>
            <a:ext cx="1656184" cy="494026"/>
            <a:chOff x="803640" y="3362835"/>
            <a:chExt cx="2059657" cy="494026"/>
          </a:xfrm>
        </p:grpSpPr>
        <p:sp>
          <p:nvSpPr>
            <p:cNvPr id="17" name="TextBox 16"/>
            <p:cNvSpPr txBox="1"/>
            <p:nvPr/>
          </p:nvSpPr>
          <p:spPr>
            <a:xfrm>
              <a:off x="803640" y="3579862"/>
              <a:ext cx="2059657" cy="276999"/>
            </a:xfrm>
            <a:prstGeom prst="rect">
              <a:avLst/>
            </a:prstGeom>
            <a:noFill/>
          </p:spPr>
          <p:txBody>
            <a:bodyPr wrap="square" rtlCol="0">
              <a:spAutoFit/>
            </a:bodyPr>
            <a:lstStyle/>
            <a:p>
              <a:pPr algn="ctr"/>
              <a:r>
                <a:rPr lang="en-US" altLang="ko-KR" sz="1200" dirty="0">
                  <a:solidFill>
                    <a:schemeClr val="bg1"/>
                  </a:solidFill>
                  <a:cs typeface="Arial" pitchFamily="34" charset="0"/>
                </a:rPr>
                <a:t>Pumps oil</a:t>
              </a:r>
              <a:endParaRPr lang="ko-KR" altLang="en-US" sz="1200" dirty="0">
                <a:solidFill>
                  <a:schemeClr val="bg1"/>
                </a:solidFill>
                <a:cs typeface="Arial" pitchFamily="34" charset="0"/>
              </a:endParaRPr>
            </a:p>
          </p:txBody>
        </p:sp>
        <p:sp>
          <p:nvSpPr>
            <p:cNvPr id="18" name="TextBox 17"/>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Oil well</a:t>
              </a:r>
              <a:endParaRPr lang="ko-KR" altLang="en-US" sz="1200" b="1" dirty="0">
                <a:solidFill>
                  <a:schemeClr val="bg1"/>
                </a:solidFill>
                <a:cs typeface="Arial" pitchFamily="34" charset="0"/>
              </a:endParaRPr>
            </a:p>
          </p:txBody>
        </p:sp>
      </p:grpSp>
      <p:grpSp>
        <p:nvGrpSpPr>
          <p:cNvPr id="22" name="Group 24"/>
          <p:cNvGrpSpPr/>
          <p:nvPr/>
        </p:nvGrpSpPr>
        <p:grpSpPr>
          <a:xfrm>
            <a:off x="6491378" y="2597828"/>
            <a:ext cx="2169757" cy="1048024"/>
            <a:chOff x="803640" y="3362835"/>
            <a:chExt cx="2059657" cy="1048024"/>
          </a:xfrm>
        </p:grpSpPr>
        <p:sp>
          <p:nvSpPr>
            <p:cNvPr id="23" name="TextBox 22"/>
            <p:cNvSpPr txBox="1"/>
            <p:nvPr/>
          </p:nvSpPr>
          <p:spPr>
            <a:xfrm>
              <a:off x="803640" y="3579862"/>
              <a:ext cx="2059657" cy="830997"/>
            </a:xfrm>
            <a:prstGeom prst="rect">
              <a:avLst/>
            </a:prstGeom>
            <a:noFill/>
          </p:spPr>
          <p:txBody>
            <a:bodyPr wrap="square" rtlCol="0">
              <a:spAutoFit/>
            </a:bodyPr>
            <a:lstStyle/>
            <a:p>
              <a:r>
                <a:rPr lang="en-US" altLang="ko-KR" sz="1200" dirty="0">
                  <a:solidFill>
                    <a:schemeClr val="bg1"/>
                  </a:solidFill>
                  <a:cs typeface="Arial" pitchFamily="34" charset="0"/>
                </a:rPr>
                <a:t>Scans your microbiome data and tied to an AI app gives customized health actions and insights based on your Data</a:t>
              </a:r>
              <a:endParaRPr lang="ko-KR" altLang="en-US" sz="1200" dirty="0">
                <a:solidFill>
                  <a:schemeClr val="bg1"/>
                </a:solidFill>
                <a:cs typeface="Arial" pitchFamily="34" charset="0"/>
              </a:endParaRPr>
            </a:p>
          </p:txBody>
        </p:sp>
        <p:sp>
          <p:nvSpPr>
            <p:cNvPr id="24" name="TextBox 23"/>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bg1"/>
                  </a:solidFill>
                  <a:cs typeface="Arial" pitchFamily="34" charset="0"/>
                </a:rPr>
                <a:t>Smart phone</a:t>
              </a:r>
              <a:endParaRPr lang="ko-KR" altLang="en-US" sz="1200" b="1" dirty="0">
                <a:solidFill>
                  <a:schemeClr val="bg1"/>
                </a:solidFill>
                <a:cs typeface="Arial" pitchFamily="34" charset="0"/>
              </a:endParaRPr>
            </a:p>
          </p:txBody>
        </p:sp>
      </p:grpSp>
      <p:sp>
        <p:nvSpPr>
          <p:cNvPr id="26" name="Block Arc 9"/>
          <p:cNvSpPr/>
          <p:nvPr/>
        </p:nvSpPr>
        <p:spPr>
          <a:xfrm rot="767534" flipV="1">
            <a:off x="2797709" y="3793092"/>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7" name="Block Arc 9"/>
          <p:cNvSpPr/>
          <p:nvPr/>
        </p:nvSpPr>
        <p:spPr>
          <a:xfrm rot="7283899" flipH="1" flipV="1">
            <a:off x="4640487" y="2584246"/>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3" name="Group 2"/>
          <p:cNvGrpSpPr/>
          <p:nvPr/>
        </p:nvGrpSpPr>
        <p:grpSpPr>
          <a:xfrm>
            <a:off x="3610474" y="3123535"/>
            <a:ext cx="958951" cy="809255"/>
            <a:chOff x="1997082" y="3210523"/>
            <a:chExt cx="1014496" cy="856129"/>
          </a:xfrm>
        </p:grpSpPr>
        <p:pic>
          <p:nvPicPr>
            <p:cNvPr id="1026" name="Picture 2" descr="D:\Users\aanestis\My Projects\Presentations\Polarities in the Covid Era @ TedXPatras (Αλέξανδρος Νούσιας)\[Sources]\011-virus.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39752" y="3394826"/>
              <a:ext cx="671826" cy="6718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Users\aanestis\My Projects\Presentations\Polarities in the Covid Era @ TedXPatras (Αλέξανδρος Νούσιας)\[Sources]\011-virus.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1055202">
              <a:off x="1997082" y="3210523"/>
              <a:ext cx="486468" cy="48646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Block Arc 9"/>
          <p:cNvSpPr/>
          <p:nvPr/>
        </p:nvSpPr>
        <p:spPr>
          <a:xfrm rot="21366641">
            <a:off x="2838546" y="1252943"/>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31" name="Group 24"/>
          <p:cNvGrpSpPr/>
          <p:nvPr/>
        </p:nvGrpSpPr>
        <p:grpSpPr>
          <a:xfrm>
            <a:off x="4090223" y="3823739"/>
            <a:ext cx="1656184" cy="678692"/>
            <a:chOff x="803640" y="3362835"/>
            <a:chExt cx="2059657" cy="678692"/>
          </a:xfrm>
        </p:grpSpPr>
        <p:sp>
          <p:nvSpPr>
            <p:cNvPr id="32" name="TextBox 31"/>
            <p:cNvSpPr txBox="1"/>
            <p:nvPr/>
          </p:nvSpPr>
          <p:spPr>
            <a:xfrm>
              <a:off x="803640" y="3579862"/>
              <a:ext cx="2059657" cy="461665"/>
            </a:xfrm>
            <a:prstGeom prst="rect">
              <a:avLst/>
            </a:prstGeom>
            <a:noFill/>
          </p:spPr>
          <p:txBody>
            <a:bodyPr wrap="square" rtlCol="0">
              <a:spAutoFit/>
            </a:bodyPr>
            <a:lstStyle/>
            <a:p>
              <a:pPr algn="ctr"/>
              <a:r>
                <a:rPr lang="en-US" altLang="ko-KR" sz="1200" dirty="0">
                  <a:solidFill>
                    <a:schemeClr val="bg1"/>
                  </a:solidFill>
                  <a:cs typeface="Arial" pitchFamily="34" charset="0"/>
                </a:rPr>
                <a:t>Pumps</a:t>
              </a:r>
            </a:p>
            <a:p>
              <a:pPr algn="ctr"/>
              <a:r>
                <a:rPr lang="en-US" altLang="ko-KR" sz="1200" dirty="0">
                  <a:solidFill>
                    <a:schemeClr val="bg1"/>
                  </a:solidFill>
                  <a:cs typeface="Arial" pitchFamily="34" charset="0"/>
                </a:rPr>
                <a:t>microbiome data</a:t>
              </a:r>
              <a:endParaRPr lang="ko-KR" altLang="en-US" sz="1200" dirty="0">
                <a:solidFill>
                  <a:schemeClr val="bg1"/>
                </a:solidFill>
                <a:cs typeface="Arial" pitchFamily="34" charset="0"/>
              </a:endParaRPr>
            </a:p>
          </p:txBody>
        </p:sp>
        <p:sp>
          <p:nvSpPr>
            <p:cNvPr id="33" name="TextBox 32"/>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Smart toilet</a:t>
              </a:r>
              <a:endParaRPr lang="ko-KR" altLang="en-US" sz="1200" b="1" dirty="0">
                <a:solidFill>
                  <a:schemeClr val="bg1"/>
                </a:solidFill>
                <a:cs typeface="Arial" pitchFamily="34" charset="0"/>
              </a:endParaRPr>
            </a:p>
          </p:txBody>
        </p:sp>
      </p:grpSp>
      <p:sp>
        <p:nvSpPr>
          <p:cNvPr id="34" name="Block Arc 9"/>
          <p:cNvSpPr/>
          <p:nvPr/>
        </p:nvSpPr>
        <p:spPr>
          <a:xfrm rot="17211221" flipV="1">
            <a:off x="7052775" y="1677963"/>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5" name="Rectangle 34"/>
          <p:cNvSpPr/>
          <p:nvPr/>
        </p:nvSpPr>
        <p:spPr>
          <a:xfrm>
            <a:off x="3004283" y="2131666"/>
            <a:ext cx="768472" cy="1323439"/>
          </a:xfrm>
          <a:prstGeom prst="rect">
            <a:avLst/>
          </a:prstGeom>
          <a:noFill/>
          <a:ln>
            <a:noFill/>
          </a:ln>
        </p:spPr>
        <p:txBody>
          <a:bodyPr wrap="square" lIns="91440" tIns="45720" rIns="91440" bIns="45720">
            <a:spAutoFit/>
          </a:bodyPr>
          <a:lstStyle/>
          <a:p>
            <a:pPr algn="ctr"/>
            <a:r>
              <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Yu Gothic Medium" panose="020B0500000000000000" pitchFamily="34" charset="-128"/>
                <a:ea typeface="Yu Gothic Medium" panose="020B0500000000000000" pitchFamily="34" charset="-128"/>
              </a:rPr>
              <a:t>?</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Yu Gothic Medium" panose="020B0500000000000000" pitchFamily="34" charset="-128"/>
              <a:ea typeface="Yu Gothic Medium" panose="020B0500000000000000" pitchFamily="34" charset="-128"/>
            </a:endParaRPr>
          </a:p>
        </p:txBody>
      </p:sp>
      <p:pic>
        <p:nvPicPr>
          <p:cNvPr id="1027" name="Picture 3" descr="D:\Users\aanestis\My Projects\Presentations\Polarities in the Covid Era @ TedXPatras (Αλέξανδρος Νούσιας)\[Sources]\security-camera-icon-png-6-transparent-1.png"/>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043649" y="1049943"/>
            <a:ext cx="865866" cy="865866"/>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24"/>
          <p:cNvGrpSpPr/>
          <p:nvPr/>
        </p:nvGrpSpPr>
        <p:grpSpPr>
          <a:xfrm>
            <a:off x="4053632" y="1116703"/>
            <a:ext cx="1957357" cy="678692"/>
            <a:chOff x="803640" y="3362835"/>
            <a:chExt cx="2059657" cy="678692"/>
          </a:xfrm>
        </p:grpSpPr>
        <p:sp>
          <p:nvSpPr>
            <p:cNvPr id="37" name="TextBox 36"/>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bg1"/>
                  </a:solidFill>
                  <a:cs typeface="Arial" pitchFamily="34" charset="0"/>
                </a:rPr>
                <a:t>Scanning the complete human experience</a:t>
              </a:r>
              <a:endParaRPr lang="ko-KR" altLang="en-US" sz="1200" dirty="0">
                <a:solidFill>
                  <a:schemeClr val="bg1"/>
                </a:solidFill>
                <a:cs typeface="Arial" pitchFamily="34" charset="0"/>
              </a:endParaRPr>
            </a:p>
          </p:txBody>
        </p:sp>
        <p:sp>
          <p:nvSpPr>
            <p:cNvPr id="38" name="TextBox 37"/>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bg1"/>
                  </a:solidFill>
                  <a:cs typeface="Arial" pitchFamily="34" charset="0"/>
                </a:rPr>
                <a:t>Surveillance</a:t>
              </a:r>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313941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5"/>
                                        </p:tgtEl>
                                        <p:attrNameLst>
                                          <p:attrName>style.visibility</p:attrName>
                                        </p:attrNameLst>
                                      </p:cBhvr>
                                      <p:to>
                                        <p:strVal val="visible"/>
                                      </p:to>
                                    </p:set>
                                    <p:anim calcmode="lin" valueType="num">
                                      <p:cBhvr additive="base">
                                        <p:cTn id="11" dur="500" fill="hold"/>
                                        <p:tgtEl>
                                          <p:spTgt spid="2055"/>
                                        </p:tgtEl>
                                        <p:attrNameLst>
                                          <p:attrName>ppt_x</p:attrName>
                                        </p:attrNameLst>
                                      </p:cBhvr>
                                      <p:tavLst>
                                        <p:tav tm="0">
                                          <p:val>
                                            <p:strVal val="0-#ppt_w/2"/>
                                          </p:val>
                                        </p:tav>
                                        <p:tav tm="100000">
                                          <p:val>
                                            <p:strVal val="#ppt_x"/>
                                          </p:val>
                                        </p:tav>
                                      </p:tavLst>
                                    </p:anim>
                                    <p:anim calcmode="lin" valueType="num">
                                      <p:cBhvr additive="base">
                                        <p:cTn id="12" dur="500" fill="hold"/>
                                        <p:tgtEl>
                                          <p:spTgt spid="20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22" presetClass="entr" presetSubtype="1"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053"/>
                                        </p:tgtEl>
                                        <p:attrNameLst>
                                          <p:attrName>style.visibility</p:attrName>
                                        </p:attrNameLst>
                                      </p:cBhvr>
                                      <p:to>
                                        <p:strVal val="visible"/>
                                      </p:to>
                                    </p:set>
                                    <p:animEffect transition="in" filter="fade">
                                      <p:cBhvr>
                                        <p:cTn id="50" dur="500"/>
                                        <p:tgtEl>
                                          <p:spTgt spid="2053"/>
                                        </p:tgtEl>
                                      </p:cBhvr>
                                    </p:animEffect>
                                  </p:childTnLst>
                                </p:cTn>
                              </p:par>
                              <p:par>
                                <p:cTn id="51" presetID="22" presetClass="entr" presetSubtype="1"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027"/>
                                        </p:tgtEl>
                                        <p:attrNameLst>
                                          <p:attrName>style.visibility</p:attrName>
                                        </p:attrNameLst>
                                      </p:cBhvr>
                                      <p:to>
                                        <p:strVal val="visible"/>
                                      </p:to>
                                    </p:set>
                                    <p:animEffect transition="in" filter="fade">
                                      <p:cBhvr>
                                        <p:cTn id="62" dur="500"/>
                                        <p:tgtEl>
                                          <p:spTgt spid="1027"/>
                                        </p:tgtEl>
                                      </p:cBhvr>
                                    </p:animEffect>
                                  </p:childTnLst>
                                </p:cTn>
                              </p:par>
                              <p:par>
                                <p:cTn id="63" presetID="22" presetClass="entr" presetSubtype="1"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up)">
                                      <p:cBhvr>
                                        <p:cTn id="65" dur="500"/>
                                        <p:tgtEl>
                                          <p:spTgt spid="36"/>
                                        </p:tgtEl>
                                      </p:cBhvr>
                                    </p:animEffect>
                                  </p:childTnLst>
                                </p:cTn>
                              </p:par>
                            </p:childTnLst>
                          </p:cTn>
                        </p:par>
                        <p:par>
                          <p:cTn id="66" fill="hold">
                            <p:stCondLst>
                              <p:cond delay="1000"/>
                            </p:stCondLst>
                            <p:childTnLst>
                              <p:par>
                                <p:cTn id="67" presetID="22" presetClass="entr" presetSubtype="2"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right)">
                                      <p:cBhvr>
                                        <p:cTn id="6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7" grpId="0" animBg="1"/>
      <p:bldP spid="28" grpId="0" animBg="1"/>
      <p:bldP spid="34" grpId="0" animBg="1"/>
      <p:bldP spid="35" grpId="0"/>
      <p:bldP spid="3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104" y="990364"/>
            <a:ext cx="3985792" cy="3985792"/>
          </a:xfrm>
          <a:prstGeom prst="rect">
            <a:avLst/>
          </a:prstGeom>
        </p:spPr>
      </p:pic>
      <p:sp>
        <p:nvSpPr>
          <p:cNvPr id="2" name="Text Placeholder 1"/>
          <p:cNvSpPr>
            <a:spLocks noGrp="1"/>
          </p:cNvSpPr>
          <p:nvPr>
            <p:ph type="body" sz="quarter" idx="10"/>
          </p:nvPr>
        </p:nvSpPr>
        <p:spPr/>
        <p:txBody>
          <a:bodyPr>
            <a:normAutofit fontScale="92500" lnSpcReduction="10000"/>
          </a:bodyPr>
          <a:lstStyle/>
          <a:p>
            <a:r>
              <a:rPr lang="en-US" altLang="ko-KR" dirty="0"/>
              <a:t>Data as an Infrastructure</a:t>
            </a:r>
          </a:p>
        </p:txBody>
      </p:sp>
      <p:sp>
        <p:nvSpPr>
          <p:cNvPr id="3" name="Text Placeholder 2"/>
          <p:cNvSpPr>
            <a:spLocks noGrp="1"/>
          </p:cNvSpPr>
          <p:nvPr>
            <p:ph type="body" sz="quarter" idx="11"/>
          </p:nvPr>
        </p:nvSpPr>
        <p:spPr>
          <a:xfrm>
            <a:off x="339098" y="719997"/>
            <a:ext cx="8820472" cy="288032"/>
          </a:xfrm>
        </p:spPr>
        <p:txBody>
          <a:bodyPr/>
          <a:lstStyle/>
          <a:p>
            <a:pPr lvl="0"/>
            <a:r>
              <a:rPr lang="en-US" altLang="ko-KR" b="1" dirty="0"/>
              <a:t>Market</a:t>
            </a:r>
          </a:p>
        </p:txBody>
      </p:sp>
      <p:sp>
        <p:nvSpPr>
          <p:cNvPr id="7" name="TextBox 6"/>
          <p:cNvSpPr txBox="1"/>
          <p:nvPr/>
        </p:nvSpPr>
        <p:spPr>
          <a:xfrm>
            <a:off x="1436095" y="3699814"/>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Government</a:t>
            </a:r>
            <a:endParaRPr lang="ko-KR" altLang="en-US" sz="1200" b="1" dirty="0">
              <a:solidFill>
                <a:schemeClr val="bg1"/>
              </a:solidFill>
              <a:cs typeface="Arial" pitchFamily="34" charset="0"/>
            </a:endParaRPr>
          </a:p>
        </p:txBody>
      </p:sp>
      <p:sp>
        <p:nvSpPr>
          <p:cNvPr id="8" name="TextBox 7"/>
          <p:cNvSpPr txBox="1"/>
          <p:nvPr/>
        </p:nvSpPr>
        <p:spPr>
          <a:xfrm>
            <a:off x="1256692" y="2674793"/>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Researchers</a:t>
            </a:r>
            <a:endParaRPr lang="ko-KR" altLang="en-US" sz="1200" b="1" dirty="0">
              <a:solidFill>
                <a:schemeClr val="bg1"/>
              </a:solidFill>
              <a:cs typeface="Arial" pitchFamily="34" charset="0"/>
            </a:endParaRPr>
          </a:p>
        </p:txBody>
      </p:sp>
      <p:sp>
        <p:nvSpPr>
          <p:cNvPr id="9" name="TextBox 8"/>
          <p:cNvSpPr txBox="1"/>
          <p:nvPr/>
        </p:nvSpPr>
        <p:spPr>
          <a:xfrm>
            <a:off x="1705181" y="1904552"/>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Bank</a:t>
            </a:r>
            <a:endParaRPr lang="ko-KR" altLang="en-US" sz="1200" b="1" dirty="0">
              <a:solidFill>
                <a:schemeClr val="bg1"/>
              </a:solidFill>
              <a:cs typeface="Arial" pitchFamily="34" charset="0"/>
            </a:endParaRPr>
          </a:p>
        </p:txBody>
      </p:sp>
      <p:sp>
        <p:nvSpPr>
          <p:cNvPr id="10" name="TextBox 9"/>
          <p:cNvSpPr txBox="1"/>
          <p:nvPr/>
        </p:nvSpPr>
        <p:spPr>
          <a:xfrm>
            <a:off x="3000767" y="4678284"/>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Relatives</a:t>
            </a:r>
            <a:endParaRPr lang="ko-KR" altLang="en-US" sz="1200" b="1" dirty="0">
              <a:solidFill>
                <a:schemeClr val="bg1"/>
              </a:solidFill>
              <a:cs typeface="Arial" pitchFamily="34" charset="0"/>
            </a:endParaRPr>
          </a:p>
        </p:txBody>
      </p:sp>
      <p:sp>
        <p:nvSpPr>
          <p:cNvPr id="12" name="TextBox 11"/>
          <p:cNvSpPr txBox="1"/>
          <p:nvPr/>
        </p:nvSpPr>
        <p:spPr>
          <a:xfrm>
            <a:off x="6157920" y="2064906"/>
            <a:ext cx="1512168"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Grocery/</a:t>
            </a:r>
          </a:p>
          <a:p>
            <a:pPr algn="ctr"/>
            <a:r>
              <a:rPr lang="en-US" altLang="ko-KR" sz="1200" b="1" dirty="0">
                <a:solidFill>
                  <a:schemeClr val="bg1"/>
                </a:solidFill>
                <a:cs typeface="Arial" pitchFamily="34" charset="0"/>
              </a:rPr>
              <a:t>Retail store</a:t>
            </a:r>
            <a:endParaRPr lang="ko-KR" altLang="en-US" sz="1200" b="1" dirty="0">
              <a:solidFill>
                <a:schemeClr val="bg1"/>
              </a:solidFill>
              <a:cs typeface="Arial" pitchFamily="34" charset="0"/>
            </a:endParaRPr>
          </a:p>
        </p:txBody>
      </p:sp>
      <p:sp>
        <p:nvSpPr>
          <p:cNvPr id="13" name="TextBox 12"/>
          <p:cNvSpPr txBox="1"/>
          <p:nvPr/>
        </p:nvSpPr>
        <p:spPr>
          <a:xfrm>
            <a:off x="4660161" y="1347614"/>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App developers</a:t>
            </a:r>
            <a:endParaRPr lang="ko-KR" altLang="en-US" sz="1200" b="1" dirty="0">
              <a:solidFill>
                <a:schemeClr val="bg1"/>
              </a:solidFill>
              <a:cs typeface="Arial" pitchFamily="34" charset="0"/>
            </a:endParaRPr>
          </a:p>
        </p:txBody>
      </p:sp>
      <p:sp>
        <p:nvSpPr>
          <p:cNvPr id="14" name="TextBox 13"/>
          <p:cNvSpPr txBox="1"/>
          <p:nvPr/>
        </p:nvSpPr>
        <p:spPr>
          <a:xfrm>
            <a:off x="5585428" y="1640039"/>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Mobility service</a:t>
            </a:r>
            <a:endParaRPr lang="ko-KR" altLang="en-US" sz="1200" b="1" dirty="0">
              <a:solidFill>
                <a:schemeClr val="bg1"/>
              </a:solidFill>
              <a:cs typeface="Arial" pitchFamily="34" charset="0"/>
            </a:endParaRPr>
          </a:p>
        </p:txBody>
      </p:sp>
      <p:sp>
        <p:nvSpPr>
          <p:cNvPr id="15" name="TextBox 14"/>
          <p:cNvSpPr txBox="1"/>
          <p:nvPr/>
        </p:nvSpPr>
        <p:spPr>
          <a:xfrm>
            <a:off x="5418340" y="4474220"/>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Electricity company</a:t>
            </a:r>
            <a:endParaRPr lang="ko-KR" altLang="en-US" sz="1200" b="1" dirty="0">
              <a:solidFill>
                <a:schemeClr val="bg1"/>
              </a:solidFill>
              <a:cs typeface="Arial" pitchFamily="34" charset="0"/>
            </a:endParaRPr>
          </a:p>
        </p:txBody>
      </p:sp>
      <p:sp>
        <p:nvSpPr>
          <p:cNvPr id="16" name="TextBox 15"/>
          <p:cNvSpPr txBox="1"/>
          <p:nvPr/>
        </p:nvSpPr>
        <p:spPr>
          <a:xfrm>
            <a:off x="6340306" y="2851989"/>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Healthcare</a:t>
            </a:r>
            <a:endParaRPr lang="ko-KR" altLang="en-US" sz="1200" b="1" dirty="0">
              <a:solidFill>
                <a:schemeClr val="bg1"/>
              </a:solidFill>
              <a:cs typeface="Arial" pitchFamily="34" charset="0"/>
            </a:endParaRPr>
          </a:p>
        </p:txBody>
      </p:sp>
      <p:sp>
        <p:nvSpPr>
          <p:cNvPr id="17" name="TextBox 16"/>
          <p:cNvSpPr txBox="1"/>
          <p:nvPr/>
        </p:nvSpPr>
        <p:spPr>
          <a:xfrm>
            <a:off x="6196822" y="3797416"/>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Web media</a:t>
            </a:r>
            <a:endParaRPr lang="ko-KR" altLang="en-US" sz="1200" b="1" dirty="0">
              <a:solidFill>
                <a:schemeClr val="bg1"/>
              </a:solidFill>
              <a:cs typeface="Arial" pitchFamily="34" charset="0"/>
            </a:endParaRPr>
          </a:p>
        </p:txBody>
      </p:sp>
      <p:sp>
        <p:nvSpPr>
          <p:cNvPr id="18" name="TextBox 17"/>
          <p:cNvSpPr txBox="1"/>
          <p:nvPr/>
        </p:nvSpPr>
        <p:spPr>
          <a:xfrm>
            <a:off x="4082635" y="4690848"/>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Peer groups</a:t>
            </a:r>
            <a:endParaRPr lang="ko-KR" altLang="en-US" sz="1200" b="1" dirty="0">
              <a:solidFill>
                <a:schemeClr val="bg1"/>
              </a:solidFill>
              <a:cs typeface="Arial" pitchFamily="34" charset="0"/>
            </a:endParaRPr>
          </a:p>
        </p:txBody>
      </p:sp>
      <p:sp>
        <p:nvSpPr>
          <p:cNvPr id="19" name="TextBox 18"/>
          <p:cNvSpPr txBox="1"/>
          <p:nvPr/>
        </p:nvSpPr>
        <p:spPr>
          <a:xfrm>
            <a:off x="2411760" y="1416764"/>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Insurance</a:t>
            </a:r>
            <a:endParaRPr lang="ko-KR" altLang="en-US" sz="1200" b="1" dirty="0">
              <a:solidFill>
                <a:schemeClr val="bg1"/>
              </a:solidFill>
              <a:cs typeface="Arial" pitchFamily="34" charset="0"/>
            </a:endParaRPr>
          </a:p>
        </p:txBody>
      </p:sp>
      <p:sp>
        <p:nvSpPr>
          <p:cNvPr id="20" name="TextBox 19"/>
          <p:cNvSpPr txBox="1"/>
          <p:nvPr/>
        </p:nvSpPr>
        <p:spPr>
          <a:xfrm>
            <a:off x="2057119" y="4332808"/>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Employers</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88214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290" y="771550"/>
            <a:ext cx="4423420" cy="4423420"/>
          </a:xfrm>
          <a:prstGeom prst="rect">
            <a:avLst/>
          </a:prstGeom>
        </p:spPr>
      </p:pic>
      <p:sp>
        <p:nvSpPr>
          <p:cNvPr id="2" name="Text Placeholder 1"/>
          <p:cNvSpPr>
            <a:spLocks noGrp="1"/>
          </p:cNvSpPr>
          <p:nvPr>
            <p:ph type="body" sz="quarter" idx="10"/>
          </p:nvPr>
        </p:nvSpPr>
        <p:spPr/>
        <p:txBody>
          <a:bodyPr>
            <a:normAutofit fontScale="92500" lnSpcReduction="10000"/>
          </a:bodyPr>
          <a:lstStyle/>
          <a:p>
            <a:pPr algn="ctr"/>
            <a:r>
              <a:rPr lang="en-US" altLang="ko-KR" dirty="0"/>
              <a:t>API ecosystem</a:t>
            </a:r>
          </a:p>
        </p:txBody>
      </p:sp>
      <p:sp>
        <p:nvSpPr>
          <p:cNvPr id="3" name="Text Placeholder 2"/>
          <p:cNvSpPr>
            <a:spLocks noGrp="1"/>
          </p:cNvSpPr>
          <p:nvPr>
            <p:ph type="body" sz="quarter" idx="11"/>
          </p:nvPr>
        </p:nvSpPr>
        <p:spPr/>
        <p:txBody>
          <a:bodyPr/>
          <a:lstStyle/>
          <a:p>
            <a:pPr lvl="0"/>
            <a:r>
              <a:rPr lang="en-US" altLang="ko-KR" dirty="0"/>
              <a:t>In the current </a:t>
            </a:r>
            <a:r>
              <a:rPr lang="en-US" altLang="ko-KR" dirty="0" err="1"/>
              <a:t>structureless</a:t>
            </a:r>
            <a:r>
              <a:rPr lang="en-US" altLang="ko-KR" dirty="0"/>
              <a:t> API economy, if the number of services grow,</a:t>
            </a:r>
          </a:p>
          <a:p>
            <a:pPr lvl="0"/>
            <a:r>
              <a:rPr lang="en-US" altLang="ko-KR" dirty="0"/>
              <a:t>then the number of connections between them grow at a faster rate</a:t>
            </a:r>
          </a:p>
        </p:txBody>
      </p:sp>
      <p:sp>
        <p:nvSpPr>
          <p:cNvPr id="15" name="TextBox 14"/>
          <p:cNvSpPr txBox="1"/>
          <p:nvPr/>
        </p:nvSpPr>
        <p:spPr>
          <a:xfrm>
            <a:off x="3536505" y="1399245"/>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Government</a:t>
            </a:r>
            <a:endParaRPr lang="ko-KR" altLang="en-US" sz="1200" b="1" dirty="0">
              <a:solidFill>
                <a:schemeClr val="bg1"/>
              </a:solidFill>
              <a:cs typeface="Arial" pitchFamily="34" charset="0"/>
            </a:endParaRPr>
          </a:p>
        </p:txBody>
      </p:sp>
      <p:sp>
        <p:nvSpPr>
          <p:cNvPr id="8" name="TextBox 7"/>
          <p:cNvSpPr txBox="1"/>
          <p:nvPr/>
        </p:nvSpPr>
        <p:spPr>
          <a:xfrm>
            <a:off x="4801277" y="1459527"/>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Researchers</a:t>
            </a:r>
            <a:endParaRPr lang="ko-KR" altLang="en-US" sz="1200" b="1" dirty="0">
              <a:solidFill>
                <a:schemeClr val="bg1"/>
              </a:solidFill>
              <a:cs typeface="Arial" pitchFamily="34" charset="0"/>
            </a:endParaRPr>
          </a:p>
        </p:txBody>
      </p:sp>
      <p:sp>
        <p:nvSpPr>
          <p:cNvPr id="9" name="TextBox 8"/>
          <p:cNvSpPr txBox="1"/>
          <p:nvPr/>
        </p:nvSpPr>
        <p:spPr>
          <a:xfrm>
            <a:off x="5657867" y="1864922"/>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Bank</a:t>
            </a:r>
            <a:endParaRPr lang="ko-KR" altLang="en-US" sz="1200" b="1" dirty="0">
              <a:solidFill>
                <a:schemeClr val="bg1"/>
              </a:solidFill>
              <a:cs typeface="Arial" pitchFamily="34" charset="0"/>
            </a:endParaRPr>
          </a:p>
        </p:txBody>
      </p:sp>
      <p:sp>
        <p:nvSpPr>
          <p:cNvPr id="10" name="TextBox 9"/>
          <p:cNvSpPr txBox="1"/>
          <p:nvPr/>
        </p:nvSpPr>
        <p:spPr>
          <a:xfrm>
            <a:off x="6082952" y="4163432"/>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App developers</a:t>
            </a:r>
            <a:endParaRPr lang="ko-KR" altLang="en-US" sz="1200" b="1" dirty="0">
              <a:solidFill>
                <a:schemeClr val="bg1"/>
              </a:solidFill>
              <a:cs typeface="Arial" pitchFamily="34" charset="0"/>
            </a:endParaRPr>
          </a:p>
        </p:txBody>
      </p:sp>
      <p:sp>
        <p:nvSpPr>
          <p:cNvPr id="11" name="TextBox 10"/>
          <p:cNvSpPr txBox="1"/>
          <p:nvPr/>
        </p:nvSpPr>
        <p:spPr>
          <a:xfrm>
            <a:off x="5871390" y="3219822"/>
            <a:ext cx="1512168"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Grocery/</a:t>
            </a:r>
          </a:p>
          <a:p>
            <a:pPr algn="ctr"/>
            <a:r>
              <a:rPr lang="en-US" altLang="ko-KR" sz="1200" b="1" dirty="0">
                <a:solidFill>
                  <a:schemeClr val="bg1"/>
                </a:solidFill>
                <a:cs typeface="Arial" pitchFamily="34" charset="0"/>
              </a:rPr>
              <a:t>Retail store</a:t>
            </a:r>
            <a:endParaRPr lang="ko-KR" altLang="en-US" sz="1200" b="1" dirty="0">
              <a:solidFill>
                <a:schemeClr val="bg1"/>
              </a:solidFill>
              <a:cs typeface="Arial" pitchFamily="34" charset="0"/>
            </a:endParaRPr>
          </a:p>
        </p:txBody>
      </p:sp>
      <p:sp>
        <p:nvSpPr>
          <p:cNvPr id="12" name="TextBox 11"/>
          <p:cNvSpPr txBox="1"/>
          <p:nvPr/>
        </p:nvSpPr>
        <p:spPr>
          <a:xfrm>
            <a:off x="5022067" y="2873434"/>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Relatives</a:t>
            </a:r>
            <a:endParaRPr lang="ko-KR" altLang="en-US" sz="1200" b="1" dirty="0">
              <a:solidFill>
                <a:schemeClr val="bg1"/>
              </a:solidFill>
              <a:cs typeface="Arial" pitchFamily="34" charset="0"/>
            </a:endParaRPr>
          </a:p>
        </p:txBody>
      </p:sp>
      <p:sp>
        <p:nvSpPr>
          <p:cNvPr id="13" name="TextBox 12"/>
          <p:cNvSpPr txBox="1"/>
          <p:nvPr/>
        </p:nvSpPr>
        <p:spPr>
          <a:xfrm>
            <a:off x="3756281" y="4364057"/>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Mobility service</a:t>
            </a:r>
            <a:endParaRPr lang="ko-KR" altLang="en-US" sz="1200" b="1" dirty="0">
              <a:solidFill>
                <a:schemeClr val="bg1"/>
              </a:solidFill>
              <a:cs typeface="Arial" pitchFamily="34" charset="0"/>
            </a:endParaRPr>
          </a:p>
        </p:txBody>
      </p:sp>
      <p:sp>
        <p:nvSpPr>
          <p:cNvPr id="14" name="TextBox 13"/>
          <p:cNvSpPr txBox="1"/>
          <p:nvPr/>
        </p:nvSpPr>
        <p:spPr>
          <a:xfrm>
            <a:off x="2163485" y="4265962"/>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Electricity company</a:t>
            </a:r>
            <a:endParaRPr lang="ko-KR" altLang="en-US" sz="1200" b="1" dirty="0">
              <a:solidFill>
                <a:schemeClr val="bg1"/>
              </a:solidFill>
              <a:cs typeface="Arial" pitchFamily="34" charset="0"/>
            </a:endParaRPr>
          </a:p>
        </p:txBody>
      </p:sp>
      <p:sp>
        <p:nvSpPr>
          <p:cNvPr id="16" name="TextBox 15"/>
          <p:cNvSpPr txBox="1"/>
          <p:nvPr/>
        </p:nvSpPr>
        <p:spPr>
          <a:xfrm>
            <a:off x="992357" y="3766388"/>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Healthcare</a:t>
            </a:r>
            <a:endParaRPr lang="ko-KR" altLang="en-US" sz="1200" b="1" dirty="0">
              <a:solidFill>
                <a:schemeClr val="bg1"/>
              </a:solidFill>
              <a:cs typeface="Arial" pitchFamily="34" charset="0"/>
            </a:endParaRPr>
          </a:p>
        </p:txBody>
      </p:sp>
      <p:sp>
        <p:nvSpPr>
          <p:cNvPr id="17" name="TextBox 16"/>
          <p:cNvSpPr txBox="1"/>
          <p:nvPr/>
        </p:nvSpPr>
        <p:spPr>
          <a:xfrm>
            <a:off x="1711659" y="3116324"/>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Web media</a:t>
            </a:r>
            <a:endParaRPr lang="ko-KR" altLang="en-US" sz="1200" b="1" dirty="0">
              <a:solidFill>
                <a:schemeClr val="bg1"/>
              </a:solidFill>
              <a:cs typeface="Arial" pitchFamily="34" charset="0"/>
            </a:endParaRPr>
          </a:p>
        </p:txBody>
      </p:sp>
      <p:sp>
        <p:nvSpPr>
          <p:cNvPr id="18" name="TextBox 17"/>
          <p:cNvSpPr txBox="1"/>
          <p:nvPr/>
        </p:nvSpPr>
        <p:spPr>
          <a:xfrm>
            <a:off x="1113182" y="2512994"/>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Peer groups</a:t>
            </a:r>
            <a:endParaRPr lang="ko-KR" altLang="en-US" sz="1200" b="1" dirty="0">
              <a:solidFill>
                <a:schemeClr val="bg1"/>
              </a:solidFill>
              <a:cs typeface="Arial" pitchFamily="34" charset="0"/>
            </a:endParaRPr>
          </a:p>
        </p:txBody>
      </p:sp>
      <p:sp>
        <p:nvSpPr>
          <p:cNvPr id="19" name="TextBox 18"/>
          <p:cNvSpPr txBox="1"/>
          <p:nvPr/>
        </p:nvSpPr>
        <p:spPr>
          <a:xfrm>
            <a:off x="1415447" y="1738233"/>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Insurance</a:t>
            </a:r>
            <a:endParaRPr lang="ko-KR" altLang="en-US" sz="1200" b="1" dirty="0">
              <a:solidFill>
                <a:schemeClr val="bg1"/>
              </a:solidFill>
              <a:cs typeface="Arial" pitchFamily="34" charset="0"/>
            </a:endParaRPr>
          </a:p>
        </p:txBody>
      </p:sp>
      <p:sp>
        <p:nvSpPr>
          <p:cNvPr id="20" name="TextBox 19"/>
          <p:cNvSpPr txBox="1"/>
          <p:nvPr/>
        </p:nvSpPr>
        <p:spPr>
          <a:xfrm>
            <a:off x="2647189" y="1678189"/>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Employers</a:t>
            </a:r>
            <a:endParaRPr lang="ko-KR" altLang="en-US" sz="1200" b="1" dirty="0">
              <a:solidFill>
                <a:schemeClr val="bg1"/>
              </a:solidFill>
              <a:cs typeface="Arial" pitchFamily="34" charset="0"/>
            </a:endParaRPr>
          </a:p>
        </p:txBody>
      </p:sp>
      <p:sp>
        <p:nvSpPr>
          <p:cNvPr id="21" name="TextBox 20"/>
          <p:cNvSpPr txBox="1"/>
          <p:nvPr/>
        </p:nvSpPr>
        <p:spPr>
          <a:xfrm>
            <a:off x="3815916" y="2844760"/>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No infrastructure</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63771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290" y="771550"/>
            <a:ext cx="4423420" cy="4423420"/>
          </a:xfrm>
          <a:prstGeom prst="rect">
            <a:avLst/>
          </a:prstGeom>
        </p:spPr>
      </p:pic>
      <p:sp>
        <p:nvSpPr>
          <p:cNvPr id="2" name="Text Placeholder 1"/>
          <p:cNvSpPr>
            <a:spLocks noGrp="1"/>
          </p:cNvSpPr>
          <p:nvPr>
            <p:ph type="body" sz="quarter" idx="10"/>
          </p:nvPr>
        </p:nvSpPr>
        <p:spPr/>
        <p:txBody>
          <a:bodyPr>
            <a:normAutofit fontScale="92500" lnSpcReduction="10000"/>
          </a:bodyPr>
          <a:lstStyle/>
          <a:p>
            <a:pPr algn="ctr"/>
            <a:r>
              <a:rPr lang="en-US" altLang="ko-KR" dirty="0"/>
              <a:t>Aggregator Model</a:t>
            </a:r>
          </a:p>
        </p:txBody>
      </p:sp>
      <p:sp>
        <p:nvSpPr>
          <p:cNvPr id="3" name="Text Placeholder 2"/>
          <p:cNvSpPr>
            <a:spLocks noGrp="1"/>
          </p:cNvSpPr>
          <p:nvPr>
            <p:ph type="body" sz="quarter" idx="11"/>
          </p:nvPr>
        </p:nvSpPr>
        <p:spPr/>
        <p:txBody>
          <a:bodyPr/>
          <a:lstStyle/>
          <a:p>
            <a:pPr lvl="0"/>
            <a:r>
              <a:rPr lang="en-US" altLang="ko-KR" dirty="0"/>
              <a:t>Aggregating data control is easier, but different aggregators do not have a built-in</a:t>
            </a:r>
          </a:p>
          <a:p>
            <a:pPr lvl="0"/>
            <a:r>
              <a:rPr lang="en-US" altLang="ko-KR" dirty="0"/>
              <a:t>incentive to develop interoperability between them</a:t>
            </a:r>
          </a:p>
        </p:txBody>
      </p:sp>
      <p:sp>
        <p:nvSpPr>
          <p:cNvPr id="7" name="TextBox 6"/>
          <p:cNvSpPr txBox="1"/>
          <p:nvPr/>
        </p:nvSpPr>
        <p:spPr>
          <a:xfrm>
            <a:off x="1390260" y="3291830"/>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Government</a:t>
            </a:r>
            <a:endParaRPr lang="ko-KR" altLang="en-US" sz="1200" b="1" dirty="0">
              <a:solidFill>
                <a:schemeClr val="bg1"/>
              </a:solidFill>
              <a:cs typeface="Arial" pitchFamily="34" charset="0"/>
            </a:endParaRPr>
          </a:p>
        </p:txBody>
      </p:sp>
      <p:sp>
        <p:nvSpPr>
          <p:cNvPr id="8" name="TextBox 7"/>
          <p:cNvSpPr txBox="1"/>
          <p:nvPr/>
        </p:nvSpPr>
        <p:spPr>
          <a:xfrm>
            <a:off x="1604206" y="2571750"/>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Researchers</a:t>
            </a:r>
            <a:endParaRPr lang="ko-KR" altLang="en-US" sz="1200" b="1" dirty="0">
              <a:solidFill>
                <a:schemeClr val="bg1"/>
              </a:solidFill>
              <a:cs typeface="Arial" pitchFamily="34" charset="0"/>
            </a:endParaRPr>
          </a:p>
        </p:txBody>
      </p:sp>
      <p:sp>
        <p:nvSpPr>
          <p:cNvPr id="9" name="TextBox 8"/>
          <p:cNvSpPr txBox="1"/>
          <p:nvPr/>
        </p:nvSpPr>
        <p:spPr>
          <a:xfrm>
            <a:off x="1547664" y="1923678"/>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Bank</a:t>
            </a:r>
            <a:endParaRPr lang="ko-KR" altLang="en-US" sz="1200" b="1" dirty="0">
              <a:solidFill>
                <a:schemeClr val="bg1"/>
              </a:solidFill>
              <a:cs typeface="Arial" pitchFamily="34" charset="0"/>
            </a:endParaRPr>
          </a:p>
        </p:txBody>
      </p:sp>
      <p:sp>
        <p:nvSpPr>
          <p:cNvPr id="10" name="TextBox 9"/>
          <p:cNvSpPr txBox="1"/>
          <p:nvPr/>
        </p:nvSpPr>
        <p:spPr>
          <a:xfrm>
            <a:off x="6195933" y="2794399"/>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Relatives</a:t>
            </a:r>
            <a:endParaRPr lang="ko-KR" altLang="en-US" sz="1200" b="1" dirty="0">
              <a:solidFill>
                <a:schemeClr val="bg1"/>
              </a:solidFill>
              <a:cs typeface="Arial" pitchFamily="34" charset="0"/>
            </a:endParaRPr>
          </a:p>
        </p:txBody>
      </p:sp>
      <p:sp>
        <p:nvSpPr>
          <p:cNvPr id="11" name="TextBox 10"/>
          <p:cNvSpPr txBox="1"/>
          <p:nvPr/>
        </p:nvSpPr>
        <p:spPr>
          <a:xfrm>
            <a:off x="5578354" y="2049357"/>
            <a:ext cx="1512168"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Grocery/</a:t>
            </a:r>
          </a:p>
          <a:p>
            <a:pPr algn="ctr"/>
            <a:r>
              <a:rPr lang="en-US" altLang="ko-KR" sz="1200" b="1" dirty="0">
                <a:solidFill>
                  <a:schemeClr val="bg1"/>
                </a:solidFill>
                <a:cs typeface="Arial" pitchFamily="34" charset="0"/>
              </a:rPr>
              <a:t>Retail store</a:t>
            </a:r>
            <a:endParaRPr lang="ko-KR" altLang="en-US" sz="1200" b="1" dirty="0">
              <a:solidFill>
                <a:schemeClr val="bg1"/>
              </a:solidFill>
              <a:cs typeface="Arial" pitchFamily="34" charset="0"/>
            </a:endParaRPr>
          </a:p>
        </p:txBody>
      </p:sp>
      <p:sp>
        <p:nvSpPr>
          <p:cNvPr id="12" name="TextBox 11"/>
          <p:cNvSpPr txBox="1"/>
          <p:nvPr/>
        </p:nvSpPr>
        <p:spPr>
          <a:xfrm>
            <a:off x="3727783" y="1307857"/>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App developers</a:t>
            </a:r>
            <a:endParaRPr lang="ko-KR" altLang="en-US" sz="1200" b="1" dirty="0">
              <a:solidFill>
                <a:schemeClr val="bg1"/>
              </a:solidFill>
              <a:cs typeface="Arial" pitchFamily="34" charset="0"/>
            </a:endParaRPr>
          </a:p>
        </p:txBody>
      </p:sp>
      <p:sp>
        <p:nvSpPr>
          <p:cNvPr id="13" name="TextBox 12"/>
          <p:cNvSpPr txBox="1"/>
          <p:nvPr/>
        </p:nvSpPr>
        <p:spPr>
          <a:xfrm>
            <a:off x="5461722" y="1459608"/>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Mobility service</a:t>
            </a:r>
            <a:endParaRPr lang="ko-KR" altLang="en-US" sz="1200" b="1" dirty="0">
              <a:solidFill>
                <a:schemeClr val="bg1"/>
              </a:solidFill>
              <a:cs typeface="Arial" pitchFamily="34" charset="0"/>
            </a:endParaRPr>
          </a:p>
        </p:txBody>
      </p:sp>
      <p:sp>
        <p:nvSpPr>
          <p:cNvPr id="14" name="TextBox 13"/>
          <p:cNvSpPr txBox="1"/>
          <p:nvPr/>
        </p:nvSpPr>
        <p:spPr>
          <a:xfrm>
            <a:off x="5874094" y="4325597"/>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Electricity company</a:t>
            </a:r>
            <a:endParaRPr lang="ko-KR" altLang="en-US" sz="1200" b="1" dirty="0">
              <a:solidFill>
                <a:schemeClr val="bg1"/>
              </a:solidFill>
              <a:cs typeface="Arial" pitchFamily="34" charset="0"/>
            </a:endParaRPr>
          </a:p>
        </p:txBody>
      </p:sp>
      <p:sp>
        <p:nvSpPr>
          <p:cNvPr id="15" name="TextBox 14"/>
          <p:cNvSpPr txBox="1"/>
          <p:nvPr/>
        </p:nvSpPr>
        <p:spPr>
          <a:xfrm>
            <a:off x="3318114" y="4442249"/>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Healthcare</a:t>
            </a:r>
            <a:endParaRPr lang="ko-KR" altLang="en-US" sz="1200" b="1" dirty="0">
              <a:solidFill>
                <a:schemeClr val="bg1"/>
              </a:solidFill>
              <a:cs typeface="Arial" pitchFamily="34" charset="0"/>
            </a:endParaRPr>
          </a:p>
        </p:txBody>
      </p:sp>
      <p:sp>
        <p:nvSpPr>
          <p:cNvPr id="16" name="TextBox 15"/>
          <p:cNvSpPr txBox="1"/>
          <p:nvPr/>
        </p:nvSpPr>
        <p:spPr>
          <a:xfrm>
            <a:off x="5966858" y="3257534"/>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Web media</a:t>
            </a:r>
            <a:endParaRPr lang="ko-KR" altLang="en-US" sz="1200" b="1" dirty="0">
              <a:solidFill>
                <a:schemeClr val="bg1"/>
              </a:solidFill>
              <a:cs typeface="Arial" pitchFamily="34" charset="0"/>
            </a:endParaRPr>
          </a:p>
        </p:txBody>
      </p:sp>
      <p:sp>
        <p:nvSpPr>
          <p:cNvPr id="17" name="TextBox 16"/>
          <p:cNvSpPr txBox="1"/>
          <p:nvPr/>
        </p:nvSpPr>
        <p:spPr>
          <a:xfrm>
            <a:off x="4293703" y="4169516"/>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Peer groups</a:t>
            </a:r>
            <a:endParaRPr lang="ko-KR" altLang="en-US" sz="1200" b="1" dirty="0">
              <a:solidFill>
                <a:schemeClr val="bg1"/>
              </a:solidFill>
              <a:cs typeface="Arial" pitchFamily="34" charset="0"/>
            </a:endParaRPr>
          </a:p>
        </p:txBody>
      </p:sp>
      <p:sp>
        <p:nvSpPr>
          <p:cNvPr id="18" name="TextBox 17"/>
          <p:cNvSpPr txBox="1"/>
          <p:nvPr/>
        </p:nvSpPr>
        <p:spPr>
          <a:xfrm>
            <a:off x="2813551" y="1625589"/>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Insurance</a:t>
            </a:r>
            <a:endParaRPr lang="ko-KR" altLang="en-US" sz="1200" b="1" dirty="0">
              <a:solidFill>
                <a:schemeClr val="bg1"/>
              </a:solidFill>
              <a:cs typeface="Arial" pitchFamily="34" charset="0"/>
            </a:endParaRPr>
          </a:p>
        </p:txBody>
      </p:sp>
      <p:sp>
        <p:nvSpPr>
          <p:cNvPr id="19" name="TextBox 18"/>
          <p:cNvSpPr txBox="1"/>
          <p:nvPr/>
        </p:nvSpPr>
        <p:spPr>
          <a:xfrm>
            <a:off x="2368893" y="4037076"/>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Employers</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90712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icture 2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0197" y="2137369"/>
            <a:ext cx="479311" cy="479311"/>
          </a:xfrm>
          <a:prstGeom prst="rect">
            <a:avLst/>
          </a:prstGeom>
        </p:spPr>
      </p:pic>
      <p:sp>
        <p:nvSpPr>
          <p:cNvPr id="2" name="Text Placeholder 1"/>
          <p:cNvSpPr>
            <a:spLocks noGrp="1"/>
          </p:cNvSpPr>
          <p:nvPr>
            <p:ph type="body" sz="quarter" idx="10"/>
          </p:nvPr>
        </p:nvSpPr>
        <p:spPr/>
        <p:txBody>
          <a:bodyPr>
            <a:normAutofit fontScale="92500" lnSpcReduction="10000"/>
          </a:bodyPr>
          <a:lstStyle/>
          <a:p>
            <a:r>
              <a:rPr lang="en-US" altLang="ko-KR" dirty="0"/>
              <a:t>The Paradigm of </a:t>
            </a:r>
            <a:r>
              <a:rPr lang="en-US" altLang="ko-KR" b="1" i="1" dirty="0"/>
              <a:t>Now</a:t>
            </a:r>
          </a:p>
        </p:txBody>
      </p:sp>
      <p:sp>
        <p:nvSpPr>
          <p:cNvPr id="3" name="Text Placeholder 2"/>
          <p:cNvSpPr>
            <a:spLocks noGrp="1"/>
          </p:cNvSpPr>
          <p:nvPr>
            <p:ph type="body" sz="quarter" idx="11"/>
          </p:nvPr>
        </p:nvSpPr>
        <p:spPr/>
        <p:txBody>
          <a:bodyPr/>
          <a:lstStyle/>
          <a:p>
            <a:pPr lvl="0"/>
            <a:endParaRPr lang="en-US" dirty="0"/>
          </a:p>
        </p:txBody>
      </p:sp>
      <p:cxnSp>
        <p:nvCxnSpPr>
          <p:cNvPr id="56" name="Straight Arrow Connector 55"/>
          <p:cNvCxnSpPr/>
          <p:nvPr/>
        </p:nvCxnSpPr>
        <p:spPr>
          <a:xfrm flipH="1">
            <a:off x="3129539" y="2725646"/>
            <a:ext cx="1309701" cy="533201"/>
          </a:xfrm>
          <a:prstGeom prst="straightConnector1">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559854" y="1632184"/>
            <a:ext cx="0" cy="423147"/>
          </a:xfrm>
          <a:prstGeom prst="straightConnector1">
            <a:avLst/>
          </a:prstGeom>
          <a:ln w="50800" cap="flat" cmpd="sng">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685388" y="2725646"/>
            <a:ext cx="1309701" cy="533201"/>
          </a:xfrm>
          <a:prstGeom prst="straightConnector1">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3430891" y="3564597"/>
            <a:ext cx="2257925" cy="3389"/>
          </a:xfrm>
          <a:prstGeom prst="straightConnector1">
            <a:avLst/>
          </a:prstGeom>
          <a:ln w="50800">
            <a:solidFill>
              <a:schemeClr val="tx1">
                <a:alpha val="6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
          <p:cNvSpPr txBox="1"/>
          <p:nvPr/>
        </p:nvSpPr>
        <p:spPr>
          <a:xfrm>
            <a:off x="2168882" y="2670552"/>
            <a:ext cx="1615507"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900" b="1" dirty="0" err="1">
                <a:solidFill>
                  <a:schemeClr val="bg1"/>
                </a:solidFill>
                <a:cs typeface="Arial" pitchFamily="34" charset="0"/>
              </a:rPr>
              <a:t>ToS</a:t>
            </a:r>
            <a:r>
              <a:rPr lang="en-US" altLang="ko-KR" sz="900" b="1" dirty="0">
                <a:solidFill>
                  <a:schemeClr val="bg1"/>
                </a:solidFill>
                <a:cs typeface="Arial" pitchFamily="34" charset="0"/>
              </a:rPr>
              <a:t> and</a:t>
            </a:r>
          </a:p>
          <a:p>
            <a:pPr algn="r"/>
            <a:r>
              <a:rPr lang="en-US" altLang="ko-KR" sz="900" b="1" dirty="0">
                <a:solidFill>
                  <a:schemeClr val="bg1"/>
                </a:solidFill>
                <a:cs typeface="Arial" pitchFamily="34" charset="0"/>
              </a:rPr>
              <a:t>Privacy Notice</a:t>
            </a:r>
          </a:p>
        </p:txBody>
      </p:sp>
      <p:sp>
        <p:nvSpPr>
          <p:cNvPr id="267" name="TextBox 7"/>
          <p:cNvSpPr txBox="1"/>
          <p:nvPr/>
        </p:nvSpPr>
        <p:spPr>
          <a:xfrm>
            <a:off x="4859806" y="1187532"/>
            <a:ext cx="1745387" cy="30777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a:solidFill>
                  <a:schemeClr val="bg1"/>
                </a:solidFill>
                <a:cs typeface="Arial" pitchFamily="34" charset="0"/>
              </a:rPr>
              <a:t>User</a:t>
            </a:r>
            <a:endParaRPr lang="ko-KR" altLang="en-US" sz="1400" b="1" dirty="0">
              <a:solidFill>
                <a:schemeClr val="bg1"/>
              </a:solidFill>
              <a:cs typeface="Arial" pitchFamily="34" charset="0"/>
            </a:endParaRPr>
          </a:p>
        </p:txBody>
      </p:sp>
      <p:grpSp>
        <p:nvGrpSpPr>
          <p:cNvPr id="268" name="Group 267"/>
          <p:cNvGrpSpPr/>
          <p:nvPr/>
        </p:nvGrpSpPr>
        <p:grpSpPr>
          <a:xfrm>
            <a:off x="4317078" y="1101766"/>
            <a:ext cx="479310" cy="479310"/>
            <a:chOff x="4086689" y="532239"/>
            <a:chExt cx="687861" cy="687861"/>
          </a:xfrm>
        </p:grpSpPr>
        <p:sp>
          <p:nvSpPr>
            <p:cNvPr id="269" name="Oval 268"/>
            <p:cNvSpPr/>
            <p:nvPr/>
          </p:nvSpPr>
          <p:spPr>
            <a:xfrm>
              <a:off x="4086689" y="532239"/>
              <a:ext cx="687861" cy="6878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70" name="Group 269"/>
            <p:cNvGrpSpPr/>
            <p:nvPr/>
          </p:nvGrpSpPr>
          <p:grpSpPr>
            <a:xfrm>
              <a:off x="4246106" y="657994"/>
              <a:ext cx="369026" cy="436350"/>
              <a:chOff x="390526" y="546100"/>
              <a:chExt cx="939800" cy="1111251"/>
            </a:xfrm>
          </p:grpSpPr>
          <p:sp>
            <p:nvSpPr>
              <p:cNvPr id="271" name="Freeform 11"/>
              <p:cNvSpPr>
                <a:spLocks/>
              </p:cNvSpPr>
              <p:nvPr/>
            </p:nvSpPr>
            <p:spPr bwMode="auto">
              <a:xfrm>
                <a:off x="600076" y="546100"/>
                <a:ext cx="519113" cy="663575"/>
              </a:xfrm>
              <a:custGeom>
                <a:avLst/>
                <a:gdLst>
                  <a:gd name="T0" fmla="*/ 138 w 1147"/>
                  <a:gd name="T1" fmla="*/ 1046 h 1467"/>
                  <a:gd name="T2" fmla="*/ 456 w 1147"/>
                  <a:gd name="T3" fmla="*/ 1440 h 1467"/>
                  <a:gd name="T4" fmla="*/ 690 w 1147"/>
                  <a:gd name="T5" fmla="*/ 1440 h 1467"/>
                  <a:gd name="T6" fmla="*/ 1009 w 1147"/>
                  <a:gd name="T7" fmla="*/ 1046 h 1467"/>
                  <a:gd name="T8" fmla="*/ 1100 w 1147"/>
                  <a:gd name="T9" fmla="*/ 888 h 1467"/>
                  <a:gd name="T10" fmla="*/ 1055 w 1147"/>
                  <a:gd name="T11" fmla="*/ 700 h 1467"/>
                  <a:gd name="T12" fmla="*/ 1073 w 1147"/>
                  <a:gd name="T13" fmla="*/ 632 h 1467"/>
                  <a:gd name="T14" fmla="*/ 932 w 1147"/>
                  <a:gd name="T15" fmla="*/ 185 h 1467"/>
                  <a:gd name="T16" fmla="*/ 804 w 1147"/>
                  <a:gd name="T17" fmla="*/ 66 h 1467"/>
                  <a:gd name="T18" fmla="*/ 541 w 1147"/>
                  <a:gd name="T19" fmla="*/ 10 h 1467"/>
                  <a:gd name="T20" fmla="*/ 436 w 1147"/>
                  <a:gd name="T21" fmla="*/ 30 h 1467"/>
                  <a:gd name="T22" fmla="*/ 436 w 1147"/>
                  <a:gd name="T23" fmla="*/ 30 h 1467"/>
                  <a:gd name="T24" fmla="*/ 320 w 1147"/>
                  <a:gd name="T25" fmla="*/ 89 h 1467"/>
                  <a:gd name="T26" fmla="*/ 202 w 1147"/>
                  <a:gd name="T27" fmla="*/ 187 h 1467"/>
                  <a:gd name="T28" fmla="*/ 73 w 1147"/>
                  <a:gd name="T29" fmla="*/ 412 h 1467"/>
                  <a:gd name="T30" fmla="*/ 74 w 1147"/>
                  <a:gd name="T31" fmla="*/ 632 h 1467"/>
                  <a:gd name="T32" fmla="*/ 74 w 1147"/>
                  <a:gd name="T33" fmla="*/ 632 h 1467"/>
                  <a:gd name="T34" fmla="*/ 93 w 1147"/>
                  <a:gd name="T35" fmla="*/ 701 h 1467"/>
                  <a:gd name="T36" fmla="*/ 47 w 1147"/>
                  <a:gd name="T37" fmla="*/ 888 h 1467"/>
                  <a:gd name="T38" fmla="*/ 138 w 1147"/>
                  <a:gd name="T39" fmla="*/ 1046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7" h="1467">
                    <a:moveTo>
                      <a:pt x="138" y="1046"/>
                    </a:moveTo>
                    <a:cubicBezTo>
                      <a:pt x="160" y="1191"/>
                      <a:pt x="273" y="1375"/>
                      <a:pt x="456" y="1440"/>
                    </a:cubicBezTo>
                    <a:cubicBezTo>
                      <a:pt x="532" y="1467"/>
                      <a:pt x="615" y="1467"/>
                      <a:pt x="690" y="1440"/>
                    </a:cubicBezTo>
                    <a:cubicBezTo>
                      <a:pt x="871" y="1374"/>
                      <a:pt x="987" y="1190"/>
                      <a:pt x="1009" y="1046"/>
                    </a:cubicBezTo>
                    <a:cubicBezTo>
                      <a:pt x="1034" y="1044"/>
                      <a:pt x="1066" y="1010"/>
                      <a:pt x="1100" y="888"/>
                    </a:cubicBezTo>
                    <a:cubicBezTo>
                      <a:pt x="1147" y="721"/>
                      <a:pt x="1097" y="696"/>
                      <a:pt x="1055" y="700"/>
                    </a:cubicBezTo>
                    <a:cubicBezTo>
                      <a:pt x="1063" y="677"/>
                      <a:pt x="1069" y="654"/>
                      <a:pt x="1073" y="632"/>
                    </a:cubicBezTo>
                    <a:cubicBezTo>
                      <a:pt x="1145" y="199"/>
                      <a:pt x="932" y="185"/>
                      <a:pt x="932" y="185"/>
                    </a:cubicBezTo>
                    <a:cubicBezTo>
                      <a:pt x="932" y="185"/>
                      <a:pt x="896" y="117"/>
                      <a:pt x="804" y="66"/>
                    </a:cubicBezTo>
                    <a:cubicBezTo>
                      <a:pt x="741" y="29"/>
                      <a:pt x="655" y="0"/>
                      <a:pt x="541" y="10"/>
                    </a:cubicBezTo>
                    <a:cubicBezTo>
                      <a:pt x="504" y="11"/>
                      <a:pt x="469" y="19"/>
                      <a:pt x="436" y="30"/>
                    </a:cubicBezTo>
                    <a:cubicBezTo>
                      <a:pt x="436" y="30"/>
                      <a:pt x="436" y="30"/>
                      <a:pt x="436" y="30"/>
                    </a:cubicBezTo>
                    <a:cubicBezTo>
                      <a:pt x="394" y="44"/>
                      <a:pt x="355" y="65"/>
                      <a:pt x="320" y="89"/>
                    </a:cubicBezTo>
                    <a:cubicBezTo>
                      <a:pt x="278" y="116"/>
                      <a:pt x="237" y="149"/>
                      <a:pt x="202" y="187"/>
                    </a:cubicBezTo>
                    <a:cubicBezTo>
                      <a:pt x="145" y="245"/>
                      <a:pt x="95" y="320"/>
                      <a:pt x="73" y="412"/>
                    </a:cubicBezTo>
                    <a:cubicBezTo>
                      <a:pt x="55" y="482"/>
                      <a:pt x="59" y="554"/>
                      <a:pt x="74" y="632"/>
                    </a:cubicBezTo>
                    <a:cubicBezTo>
                      <a:pt x="74" y="632"/>
                      <a:pt x="74" y="632"/>
                      <a:pt x="74" y="632"/>
                    </a:cubicBezTo>
                    <a:cubicBezTo>
                      <a:pt x="78" y="655"/>
                      <a:pt x="84" y="678"/>
                      <a:pt x="93" y="701"/>
                    </a:cubicBezTo>
                    <a:cubicBezTo>
                      <a:pt x="50" y="697"/>
                      <a:pt x="0" y="722"/>
                      <a:pt x="47" y="888"/>
                    </a:cubicBezTo>
                    <a:cubicBezTo>
                      <a:pt x="82" y="1010"/>
                      <a:pt x="114" y="1044"/>
                      <a:pt x="138" y="10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72" name="Freeform 12"/>
              <p:cNvSpPr>
                <a:spLocks/>
              </p:cNvSpPr>
              <p:nvPr/>
            </p:nvSpPr>
            <p:spPr bwMode="auto">
              <a:xfrm>
                <a:off x="390526" y="1179513"/>
                <a:ext cx="939800" cy="477838"/>
              </a:xfrm>
              <a:custGeom>
                <a:avLst/>
                <a:gdLst>
                  <a:gd name="T0" fmla="*/ 1874 w 2076"/>
                  <a:gd name="T1" fmla="*/ 214 h 1057"/>
                  <a:gd name="T2" fmla="*/ 1405 w 2076"/>
                  <a:gd name="T3" fmla="*/ 0 h 1057"/>
                  <a:gd name="T4" fmla="*/ 1240 w 2076"/>
                  <a:gd name="T5" fmla="*/ 520 h 1057"/>
                  <a:gd name="T6" fmla="*/ 1209 w 2076"/>
                  <a:gd name="T7" fmla="*/ 618 h 1057"/>
                  <a:gd name="T8" fmla="*/ 1209 w 2076"/>
                  <a:gd name="T9" fmla="*/ 616 h 1057"/>
                  <a:gd name="T10" fmla="*/ 1182 w 2076"/>
                  <a:gd name="T11" fmla="*/ 699 h 1057"/>
                  <a:gd name="T12" fmla="*/ 1095 w 2076"/>
                  <a:gd name="T13" fmla="*/ 453 h 1057"/>
                  <a:gd name="T14" fmla="*/ 1038 w 2076"/>
                  <a:gd name="T15" fmla="*/ 160 h 1057"/>
                  <a:gd name="T16" fmla="*/ 981 w 2076"/>
                  <a:gd name="T17" fmla="*/ 453 h 1057"/>
                  <a:gd name="T18" fmla="*/ 894 w 2076"/>
                  <a:gd name="T19" fmla="*/ 699 h 1057"/>
                  <a:gd name="T20" fmla="*/ 867 w 2076"/>
                  <a:gd name="T21" fmla="*/ 616 h 1057"/>
                  <a:gd name="T22" fmla="*/ 867 w 2076"/>
                  <a:gd name="T23" fmla="*/ 618 h 1057"/>
                  <a:gd name="T24" fmla="*/ 836 w 2076"/>
                  <a:gd name="T25" fmla="*/ 520 h 1057"/>
                  <a:gd name="T26" fmla="*/ 671 w 2076"/>
                  <a:gd name="T27" fmla="*/ 0 h 1057"/>
                  <a:gd name="T28" fmla="*/ 202 w 2076"/>
                  <a:gd name="T29" fmla="*/ 214 h 1057"/>
                  <a:gd name="T30" fmla="*/ 7 w 2076"/>
                  <a:gd name="T31" fmla="*/ 596 h 1057"/>
                  <a:gd name="T32" fmla="*/ 29 w 2076"/>
                  <a:gd name="T33" fmla="*/ 812 h 1057"/>
                  <a:gd name="T34" fmla="*/ 1038 w 2076"/>
                  <a:gd name="T35" fmla="*/ 1057 h 1057"/>
                  <a:gd name="T36" fmla="*/ 2047 w 2076"/>
                  <a:gd name="T37" fmla="*/ 812 h 1057"/>
                  <a:gd name="T38" fmla="*/ 2069 w 2076"/>
                  <a:gd name="T39" fmla="*/ 596 h 1057"/>
                  <a:gd name="T40" fmla="*/ 1874 w 2076"/>
                  <a:gd name="T41" fmla="*/ 21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6" h="1057">
                    <a:moveTo>
                      <a:pt x="1874" y="214"/>
                    </a:moveTo>
                    <a:cubicBezTo>
                      <a:pt x="1615" y="148"/>
                      <a:pt x="1405" y="0"/>
                      <a:pt x="1405" y="0"/>
                    </a:cubicBezTo>
                    <a:cubicBezTo>
                      <a:pt x="1240" y="520"/>
                      <a:pt x="1240" y="520"/>
                      <a:pt x="1240" y="520"/>
                    </a:cubicBezTo>
                    <a:cubicBezTo>
                      <a:pt x="1209" y="618"/>
                      <a:pt x="1209" y="618"/>
                      <a:pt x="1209" y="618"/>
                    </a:cubicBezTo>
                    <a:cubicBezTo>
                      <a:pt x="1209" y="616"/>
                      <a:pt x="1209" y="616"/>
                      <a:pt x="1209" y="616"/>
                    </a:cubicBezTo>
                    <a:cubicBezTo>
                      <a:pt x="1182" y="699"/>
                      <a:pt x="1182" y="699"/>
                      <a:pt x="1182" y="699"/>
                    </a:cubicBezTo>
                    <a:cubicBezTo>
                      <a:pt x="1095" y="453"/>
                      <a:pt x="1095" y="453"/>
                      <a:pt x="1095" y="453"/>
                    </a:cubicBezTo>
                    <a:cubicBezTo>
                      <a:pt x="1308" y="156"/>
                      <a:pt x="1052" y="159"/>
                      <a:pt x="1038" y="160"/>
                    </a:cubicBezTo>
                    <a:cubicBezTo>
                      <a:pt x="1024" y="159"/>
                      <a:pt x="768" y="156"/>
                      <a:pt x="981" y="453"/>
                    </a:cubicBezTo>
                    <a:cubicBezTo>
                      <a:pt x="894" y="699"/>
                      <a:pt x="894" y="699"/>
                      <a:pt x="894" y="699"/>
                    </a:cubicBezTo>
                    <a:cubicBezTo>
                      <a:pt x="867" y="616"/>
                      <a:pt x="867" y="616"/>
                      <a:pt x="867" y="616"/>
                    </a:cubicBezTo>
                    <a:cubicBezTo>
                      <a:pt x="867" y="618"/>
                      <a:pt x="867" y="618"/>
                      <a:pt x="867" y="618"/>
                    </a:cubicBezTo>
                    <a:cubicBezTo>
                      <a:pt x="836" y="520"/>
                      <a:pt x="836" y="520"/>
                      <a:pt x="836" y="520"/>
                    </a:cubicBezTo>
                    <a:cubicBezTo>
                      <a:pt x="671" y="0"/>
                      <a:pt x="671" y="0"/>
                      <a:pt x="671" y="0"/>
                    </a:cubicBezTo>
                    <a:cubicBezTo>
                      <a:pt x="671" y="0"/>
                      <a:pt x="461" y="148"/>
                      <a:pt x="202" y="214"/>
                    </a:cubicBezTo>
                    <a:cubicBezTo>
                      <a:pt x="9" y="263"/>
                      <a:pt x="0" y="486"/>
                      <a:pt x="7" y="596"/>
                    </a:cubicBezTo>
                    <a:cubicBezTo>
                      <a:pt x="7" y="596"/>
                      <a:pt x="18" y="746"/>
                      <a:pt x="29" y="812"/>
                    </a:cubicBezTo>
                    <a:cubicBezTo>
                      <a:pt x="29" y="812"/>
                      <a:pt x="407" y="1056"/>
                      <a:pt x="1038" y="1057"/>
                    </a:cubicBezTo>
                    <a:cubicBezTo>
                      <a:pt x="1670" y="1057"/>
                      <a:pt x="2047" y="812"/>
                      <a:pt x="2047" y="812"/>
                    </a:cubicBezTo>
                    <a:cubicBezTo>
                      <a:pt x="2058" y="746"/>
                      <a:pt x="2069" y="596"/>
                      <a:pt x="2069" y="596"/>
                    </a:cubicBezTo>
                    <a:cubicBezTo>
                      <a:pt x="2076" y="486"/>
                      <a:pt x="2067" y="263"/>
                      <a:pt x="1874" y="2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grpSp>
        <p:nvGrpSpPr>
          <p:cNvPr id="273" name="Group 272"/>
          <p:cNvGrpSpPr/>
          <p:nvPr/>
        </p:nvGrpSpPr>
        <p:grpSpPr>
          <a:xfrm>
            <a:off x="2757476" y="3334882"/>
            <a:ext cx="479311" cy="479311"/>
            <a:chOff x="2729752" y="3470050"/>
            <a:chExt cx="687862" cy="687862"/>
          </a:xfrm>
        </p:grpSpPr>
        <p:sp>
          <p:nvSpPr>
            <p:cNvPr id="274" name="Rectangle 273"/>
            <p:cNvSpPr/>
            <p:nvPr/>
          </p:nvSpPr>
          <p:spPr>
            <a:xfrm>
              <a:off x="2729752" y="3470050"/>
              <a:ext cx="687862" cy="687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75" name="Group 274"/>
            <p:cNvGrpSpPr/>
            <p:nvPr/>
          </p:nvGrpSpPr>
          <p:grpSpPr>
            <a:xfrm>
              <a:off x="2867126" y="3622766"/>
              <a:ext cx="413114" cy="382430"/>
              <a:chOff x="5076825" y="549275"/>
              <a:chExt cx="1196975" cy="1108076"/>
            </a:xfrm>
          </p:grpSpPr>
          <p:sp>
            <p:nvSpPr>
              <p:cNvPr id="276" name="Freeform 31"/>
              <p:cNvSpPr>
                <a:spLocks/>
              </p:cNvSpPr>
              <p:nvPr/>
            </p:nvSpPr>
            <p:spPr bwMode="auto">
              <a:xfrm>
                <a:off x="5386388" y="1535113"/>
                <a:ext cx="577850" cy="122238"/>
              </a:xfrm>
              <a:custGeom>
                <a:avLst/>
                <a:gdLst>
                  <a:gd name="T0" fmla="*/ 1114 w 1182"/>
                  <a:gd name="T1" fmla="*/ 112 h 248"/>
                  <a:gd name="T2" fmla="*/ 1126 w 1182"/>
                  <a:gd name="T3" fmla="*/ 112 h 248"/>
                  <a:gd name="T4" fmla="*/ 906 w 1182"/>
                  <a:gd name="T5" fmla="*/ 0 h 248"/>
                  <a:gd name="T6" fmla="*/ 280 w 1182"/>
                  <a:gd name="T7" fmla="*/ 0 h 248"/>
                  <a:gd name="T8" fmla="*/ 60 w 1182"/>
                  <a:gd name="T9" fmla="*/ 112 h 248"/>
                  <a:gd name="T10" fmla="*/ 68 w 1182"/>
                  <a:gd name="T11" fmla="*/ 112 h 248"/>
                  <a:gd name="T12" fmla="*/ 0 w 1182"/>
                  <a:gd name="T13" fmla="*/ 180 h 248"/>
                  <a:gd name="T14" fmla="*/ 68 w 1182"/>
                  <a:gd name="T15" fmla="*/ 248 h 248"/>
                  <a:gd name="T16" fmla="*/ 1114 w 1182"/>
                  <a:gd name="T17" fmla="*/ 248 h 248"/>
                  <a:gd name="T18" fmla="*/ 1182 w 1182"/>
                  <a:gd name="T19" fmla="*/ 180 h 248"/>
                  <a:gd name="T20" fmla="*/ 1114 w 1182"/>
                  <a:gd name="T21" fmla="*/ 11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2" h="248">
                    <a:moveTo>
                      <a:pt x="1114" y="112"/>
                    </a:moveTo>
                    <a:cubicBezTo>
                      <a:pt x="1126" y="112"/>
                      <a:pt x="1126" y="112"/>
                      <a:pt x="1126" y="112"/>
                    </a:cubicBezTo>
                    <a:cubicBezTo>
                      <a:pt x="1005" y="97"/>
                      <a:pt x="940" y="49"/>
                      <a:pt x="906" y="0"/>
                    </a:cubicBezTo>
                    <a:cubicBezTo>
                      <a:pt x="280" y="0"/>
                      <a:pt x="280" y="0"/>
                      <a:pt x="280" y="0"/>
                    </a:cubicBezTo>
                    <a:cubicBezTo>
                      <a:pt x="246" y="49"/>
                      <a:pt x="181" y="97"/>
                      <a:pt x="60" y="112"/>
                    </a:cubicBezTo>
                    <a:cubicBezTo>
                      <a:pt x="68" y="112"/>
                      <a:pt x="68" y="112"/>
                      <a:pt x="68" y="112"/>
                    </a:cubicBezTo>
                    <a:cubicBezTo>
                      <a:pt x="30" y="112"/>
                      <a:pt x="0" y="143"/>
                      <a:pt x="0" y="180"/>
                    </a:cubicBezTo>
                    <a:cubicBezTo>
                      <a:pt x="0" y="218"/>
                      <a:pt x="31" y="248"/>
                      <a:pt x="68" y="248"/>
                    </a:cubicBezTo>
                    <a:cubicBezTo>
                      <a:pt x="1114" y="248"/>
                      <a:pt x="1114" y="248"/>
                      <a:pt x="1114" y="248"/>
                    </a:cubicBezTo>
                    <a:cubicBezTo>
                      <a:pt x="1152" y="248"/>
                      <a:pt x="1182" y="218"/>
                      <a:pt x="1182" y="180"/>
                    </a:cubicBezTo>
                    <a:cubicBezTo>
                      <a:pt x="1182" y="143"/>
                      <a:pt x="1152" y="112"/>
                      <a:pt x="1114" y="1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77" name="Freeform 32"/>
              <p:cNvSpPr>
                <a:spLocks noEditPoints="1"/>
              </p:cNvSpPr>
              <p:nvPr/>
            </p:nvSpPr>
            <p:spPr bwMode="auto">
              <a:xfrm>
                <a:off x="5414963" y="706438"/>
                <a:ext cx="522288" cy="520700"/>
              </a:xfrm>
              <a:custGeom>
                <a:avLst/>
                <a:gdLst>
                  <a:gd name="T0" fmla="*/ 1035 w 1068"/>
                  <a:gd name="T1" fmla="*/ 447 h 1065"/>
                  <a:gd name="T2" fmla="*/ 936 w 1068"/>
                  <a:gd name="T3" fmla="*/ 430 h 1065"/>
                  <a:gd name="T4" fmla="*/ 892 w 1068"/>
                  <a:gd name="T5" fmla="*/ 323 h 1065"/>
                  <a:gd name="T6" fmla="*/ 951 w 1068"/>
                  <a:gd name="T7" fmla="*/ 241 h 1065"/>
                  <a:gd name="T8" fmla="*/ 947 w 1068"/>
                  <a:gd name="T9" fmla="*/ 192 h 1065"/>
                  <a:gd name="T10" fmla="*/ 912 w 1068"/>
                  <a:gd name="T11" fmla="*/ 157 h 1065"/>
                  <a:gd name="T12" fmla="*/ 877 w 1068"/>
                  <a:gd name="T13" fmla="*/ 122 h 1065"/>
                  <a:gd name="T14" fmla="*/ 828 w 1068"/>
                  <a:gd name="T15" fmla="*/ 118 h 1065"/>
                  <a:gd name="T16" fmla="*/ 746 w 1068"/>
                  <a:gd name="T17" fmla="*/ 176 h 1065"/>
                  <a:gd name="T18" fmla="*/ 636 w 1068"/>
                  <a:gd name="T19" fmla="*/ 130 h 1065"/>
                  <a:gd name="T20" fmla="*/ 620 w 1068"/>
                  <a:gd name="T21" fmla="*/ 32 h 1065"/>
                  <a:gd name="T22" fmla="*/ 582 w 1068"/>
                  <a:gd name="T23" fmla="*/ 0 h 1065"/>
                  <a:gd name="T24" fmla="*/ 532 w 1068"/>
                  <a:gd name="T25" fmla="*/ 0 h 1065"/>
                  <a:gd name="T26" fmla="*/ 483 w 1068"/>
                  <a:gd name="T27" fmla="*/ 0 h 1065"/>
                  <a:gd name="T28" fmla="*/ 445 w 1068"/>
                  <a:gd name="T29" fmla="*/ 31 h 1065"/>
                  <a:gd name="T30" fmla="*/ 427 w 1068"/>
                  <a:gd name="T31" fmla="*/ 131 h 1065"/>
                  <a:gd name="T32" fmla="*/ 320 w 1068"/>
                  <a:gd name="T33" fmla="*/ 176 h 1065"/>
                  <a:gd name="T34" fmla="*/ 240 w 1068"/>
                  <a:gd name="T35" fmla="*/ 117 h 1065"/>
                  <a:gd name="T36" fmla="*/ 191 w 1068"/>
                  <a:gd name="T37" fmla="*/ 121 h 1065"/>
                  <a:gd name="T38" fmla="*/ 156 w 1068"/>
                  <a:gd name="T39" fmla="*/ 155 h 1065"/>
                  <a:gd name="T40" fmla="*/ 120 w 1068"/>
                  <a:gd name="T41" fmla="*/ 190 h 1065"/>
                  <a:gd name="T42" fmla="*/ 116 w 1068"/>
                  <a:gd name="T43" fmla="*/ 239 h 1065"/>
                  <a:gd name="T44" fmla="*/ 175 w 1068"/>
                  <a:gd name="T45" fmla="*/ 322 h 1065"/>
                  <a:gd name="T46" fmla="*/ 131 w 1068"/>
                  <a:gd name="T47" fmla="*/ 429 h 1065"/>
                  <a:gd name="T48" fmla="*/ 33 w 1068"/>
                  <a:gd name="T49" fmla="*/ 445 h 1065"/>
                  <a:gd name="T50" fmla="*/ 0 w 1068"/>
                  <a:gd name="T51" fmla="*/ 482 h 1065"/>
                  <a:gd name="T52" fmla="*/ 0 w 1068"/>
                  <a:gd name="T53" fmla="*/ 532 h 1065"/>
                  <a:gd name="T54" fmla="*/ 0 w 1068"/>
                  <a:gd name="T55" fmla="*/ 582 h 1065"/>
                  <a:gd name="T56" fmla="*/ 32 w 1068"/>
                  <a:gd name="T57" fmla="*/ 620 h 1065"/>
                  <a:gd name="T58" fmla="*/ 132 w 1068"/>
                  <a:gd name="T59" fmla="*/ 638 h 1065"/>
                  <a:gd name="T60" fmla="*/ 176 w 1068"/>
                  <a:gd name="T61" fmla="*/ 744 h 1065"/>
                  <a:gd name="T62" fmla="*/ 118 w 1068"/>
                  <a:gd name="T63" fmla="*/ 826 h 1065"/>
                  <a:gd name="T64" fmla="*/ 122 w 1068"/>
                  <a:gd name="T65" fmla="*/ 874 h 1065"/>
                  <a:gd name="T66" fmla="*/ 157 w 1068"/>
                  <a:gd name="T67" fmla="*/ 910 h 1065"/>
                  <a:gd name="T68" fmla="*/ 191 w 1068"/>
                  <a:gd name="T69" fmla="*/ 945 h 1065"/>
                  <a:gd name="T70" fmla="*/ 240 w 1068"/>
                  <a:gd name="T71" fmla="*/ 949 h 1065"/>
                  <a:gd name="T72" fmla="*/ 323 w 1068"/>
                  <a:gd name="T73" fmla="*/ 891 h 1065"/>
                  <a:gd name="T74" fmla="*/ 427 w 1068"/>
                  <a:gd name="T75" fmla="*/ 934 h 1065"/>
                  <a:gd name="T76" fmla="*/ 443 w 1068"/>
                  <a:gd name="T77" fmla="*/ 1033 h 1065"/>
                  <a:gd name="T78" fmla="*/ 481 w 1068"/>
                  <a:gd name="T79" fmla="*/ 1065 h 1065"/>
                  <a:gd name="T80" fmla="*/ 531 w 1068"/>
                  <a:gd name="T81" fmla="*/ 1065 h 1065"/>
                  <a:gd name="T82" fmla="*/ 581 w 1068"/>
                  <a:gd name="T83" fmla="*/ 1065 h 1065"/>
                  <a:gd name="T84" fmla="*/ 619 w 1068"/>
                  <a:gd name="T85" fmla="*/ 1034 h 1065"/>
                  <a:gd name="T86" fmla="*/ 636 w 1068"/>
                  <a:gd name="T87" fmla="*/ 934 h 1065"/>
                  <a:gd name="T88" fmla="*/ 743 w 1068"/>
                  <a:gd name="T89" fmla="*/ 891 h 1065"/>
                  <a:gd name="T90" fmla="*/ 825 w 1068"/>
                  <a:gd name="T91" fmla="*/ 949 h 1065"/>
                  <a:gd name="T92" fmla="*/ 874 w 1068"/>
                  <a:gd name="T93" fmla="*/ 945 h 1065"/>
                  <a:gd name="T94" fmla="*/ 909 w 1068"/>
                  <a:gd name="T95" fmla="*/ 910 h 1065"/>
                  <a:gd name="T96" fmla="*/ 944 w 1068"/>
                  <a:gd name="T97" fmla="*/ 876 h 1065"/>
                  <a:gd name="T98" fmla="*/ 948 w 1068"/>
                  <a:gd name="T99" fmla="*/ 827 h 1065"/>
                  <a:gd name="T100" fmla="*/ 891 w 1068"/>
                  <a:gd name="T101" fmla="*/ 744 h 1065"/>
                  <a:gd name="T102" fmla="*/ 936 w 1068"/>
                  <a:gd name="T103" fmla="*/ 638 h 1065"/>
                  <a:gd name="T104" fmla="*/ 1035 w 1068"/>
                  <a:gd name="T105" fmla="*/ 622 h 1065"/>
                  <a:gd name="T106" fmla="*/ 1068 w 1068"/>
                  <a:gd name="T107" fmla="*/ 584 h 1065"/>
                  <a:gd name="T108" fmla="*/ 1068 w 1068"/>
                  <a:gd name="T109" fmla="*/ 534 h 1065"/>
                  <a:gd name="T110" fmla="*/ 1068 w 1068"/>
                  <a:gd name="T111" fmla="*/ 484 h 1065"/>
                  <a:gd name="T112" fmla="*/ 1035 w 1068"/>
                  <a:gd name="T113" fmla="*/ 447 h 1065"/>
                  <a:gd name="T114" fmla="*/ 591 w 1068"/>
                  <a:gd name="T115" fmla="*/ 783 h 1065"/>
                  <a:gd name="T116" fmla="*/ 283 w 1068"/>
                  <a:gd name="T117" fmla="*/ 590 h 1065"/>
                  <a:gd name="T118" fmla="*/ 477 w 1068"/>
                  <a:gd name="T119" fmla="*/ 281 h 1065"/>
                  <a:gd name="T120" fmla="*/ 785 w 1068"/>
                  <a:gd name="T121" fmla="*/ 475 h 1065"/>
                  <a:gd name="T122" fmla="*/ 591 w 1068"/>
                  <a:gd name="T123" fmla="*/ 78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8" h="1065">
                    <a:moveTo>
                      <a:pt x="1035" y="447"/>
                    </a:moveTo>
                    <a:cubicBezTo>
                      <a:pt x="936" y="430"/>
                      <a:pt x="936" y="430"/>
                      <a:pt x="936" y="430"/>
                    </a:cubicBezTo>
                    <a:cubicBezTo>
                      <a:pt x="927" y="392"/>
                      <a:pt x="912" y="356"/>
                      <a:pt x="892" y="323"/>
                    </a:cubicBezTo>
                    <a:cubicBezTo>
                      <a:pt x="951" y="241"/>
                      <a:pt x="951" y="241"/>
                      <a:pt x="951" y="241"/>
                    </a:cubicBezTo>
                    <a:cubicBezTo>
                      <a:pt x="961" y="226"/>
                      <a:pt x="960" y="205"/>
                      <a:pt x="947" y="192"/>
                    </a:cubicBezTo>
                    <a:cubicBezTo>
                      <a:pt x="912" y="157"/>
                      <a:pt x="912" y="157"/>
                      <a:pt x="912" y="157"/>
                    </a:cubicBezTo>
                    <a:cubicBezTo>
                      <a:pt x="877" y="122"/>
                      <a:pt x="877" y="122"/>
                      <a:pt x="877" y="122"/>
                    </a:cubicBezTo>
                    <a:cubicBezTo>
                      <a:pt x="864" y="109"/>
                      <a:pt x="843" y="107"/>
                      <a:pt x="828" y="118"/>
                    </a:cubicBezTo>
                    <a:cubicBezTo>
                      <a:pt x="746" y="176"/>
                      <a:pt x="746" y="176"/>
                      <a:pt x="746" y="176"/>
                    </a:cubicBezTo>
                    <a:cubicBezTo>
                      <a:pt x="712" y="155"/>
                      <a:pt x="676" y="140"/>
                      <a:pt x="636" y="130"/>
                    </a:cubicBezTo>
                    <a:cubicBezTo>
                      <a:pt x="620" y="32"/>
                      <a:pt x="620" y="32"/>
                      <a:pt x="620" y="32"/>
                    </a:cubicBezTo>
                    <a:cubicBezTo>
                      <a:pt x="617" y="13"/>
                      <a:pt x="602" y="0"/>
                      <a:pt x="582" y="0"/>
                    </a:cubicBezTo>
                    <a:cubicBezTo>
                      <a:pt x="532" y="0"/>
                      <a:pt x="532" y="0"/>
                      <a:pt x="532" y="0"/>
                    </a:cubicBezTo>
                    <a:cubicBezTo>
                      <a:pt x="483" y="0"/>
                      <a:pt x="483" y="0"/>
                      <a:pt x="483" y="0"/>
                    </a:cubicBezTo>
                    <a:cubicBezTo>
                      <a:pt x="464" y="0"/>
                      <a:pt x="448" y="13"/>
                      <a:pt x="445" y="31"/>
                    </a:cubicBezTo>
                    <a:cubicBezTo>
                      <a:pt x="427" y="131"/>
                      <a:pt x="427" y="131"/>
                      <a:pt x="427" y="131"/>
                    </a:cubicBezTo>
                    <a:cubicBezTo>
                      <a:pt x="389" y="141"/>
                      <a:pt x="353" y="156"/>
                      <a:pt x="320" y="176"/>
                    </a:cubicBezTo>
                    <a:cubicBezTo>
                      <a:pt x="240" y="117"/>
                      <a:pt x="240" y="117"/>
                      <a:pt x="240" y="117"/>
                    </a:cubicBezTo>
                    <a:cubicBezTo>
                      <a:pt x="225" y="106"/>
                      <a:pt x="204" y="108"/>
                      <a:pt x="191" y="121"/>
                    </a:cubicBezTo>
                    <a:cubicBezTo>
                      <a:pt x="156" y="155"/>
                      <a:pt x="156" y="155"/>
                      <a:pt x="156" y="155"/>
                    </a:cubicBezTo>
                    <a:cubicBezTo>
                      <a:pt x="120" y="190"/>
                      <a:pt x="120" y="190"/>
                      <a:pt x="120" y="190"/>
                    </a:cubicBezTo>
                    <a:cubicBezTo>
                      <a:pt x="107" y="203"/>
                      <a:pt x="105" y="224"/>
                      <a:pt x="116" y="239"/>
                    </a:cubicBezTo>
                    <a:cubicBezTo>
                      <a:pt x="175" y="322"/>
                      <a:pt x="175" y="322"/>
                      <a:pt x="175" y="322"/>
                    </a:cubicBezTo>
                    <a:cubicBezTo>
                      <a:pt x="155" y="355"/>
                      <a:pt x="140" y="391"/>
                      <a:pt x="131" y="429"/>
                    </a:cubicBezTo>
                    <a:cubicBezTo>
                      <a:pt x="33" y="445"/>
                      <a:pt x="33" y="445"/>
                      <a:pt x="33" y="445"/>
                    </a:cubicBezTo>
                    <a:cubicBezTo>
                      <a:pt x="14" y="448"/>
                      <a:pt x="1" y="463"/>
                      <a:pt x="0" y="482"/>
                    </a:cubicBezTo>
                    <a:cubicBezTo>
                      <a:pt x="0" y="532"/>
                      <a:pt x="0" y="532"/>
                      <a:pt x="0" y="532"/>
                    </a:cubicBezTo>
                    <a:cubicBezTo>
                      <a:pt x="0" y="582"/>
                      <a:pt x="0" y="582"/>
                      <a:pt x="0" y="582"/>
                    </a:cubicBezTo>
                    <a:cubicBezTo>
                      <a:pt x="0" y="601"/>
                      <a:pt x="13" y="617"/>
                      <a:pt x="32" y="620"/>
                    </a:cubicBezTo>
                    <a:cubicBezTo>
                      <a:pt x="132" y="638"/>
                      <a:pt x="132" y="638"/>
                      <a:pt x="132" y="638"/>
                    </a:cubicBezTo>
                    <a:cubicBezTo>
                      <a:pt x="141" y="676"/>
                      <a:pt x="157" y="712"/>
                      <a:pt x="176" y="744"/>
                    </a:cubicBezTo>
                    <a:cubicBezTo>
                      <a:pt x="118" y="826"/>
                      <a:pt x="118" y="826"/>
                      <a:pt x="118" y="826"/>
                    </a:cubicBezTo>
                    <a:cubicBezTo>
                      <a:pt x="107" y="841"/>
                      <a:pt x="109" y="861"/>
                      <a:pt x="122" y="874"/>
                    </a:cubicBezTo>
                    <a:cubicBezTo>
                      <a:pt x="157" y="910"/>
                      <a:pt x="157" y="910"/>
                      <a:pt x="157" y="910"/>
                    </a:cubicBezTo>
                    <a:cubicBezTo>
                      <a:pt x="191" y="945"/>
                      <a:pt x="191" y="945"/>
                      <a:pt x="191" y="945"/>
                    </a:cubicBezTo>
                    <a:cubicBezTo>
                      <a:pt x="204" y="958"/>
                      <a:pt x="225" y="960"/>
                      <a:pt x="240" y="949"/>
                    </a:cubicBezTo>
                    <a:cubicBezTo>
                      <a:pt x="323" y="891"/>
                      <a:pt x="323" y="891"/>
                      <a:pt x="323" y="891"/>
                    </a:cubicBezTo>
                    <a:cubicBezTo>
                      <a:pt x="355" y="910"/>
                      <a:pt x="390" y="924"/>
                      <a:pt x="427" y="934"/>
                    </a:cubicBezTo>
                    <a:cubicBezTo>
                      <a:pt x="443" y="1033"/>
                      <a:pt x="443" y="1033"/>
                      <a:pt x="443" y="1033"/>
                    </a:cubicBezTo>
                    <a:cubicBezTo>
                      <a:pt x="446" y="1052"/>
                      <a:pt x="462" y="1065"/>
                      <a:pt x="481" y="1065"/>
                    </a:cubicBezTo>
                    <a:cubicBezTo>
                      <a:pt x="531" y="1065"/>
                      <a:pt x="531" y="1065"/>
                      <a:pt x="531" y="1065"/>
                    </a:cubicBezTo>
                    <a:cubicBezTo>
                      <a:pt x="581" y="1065"/>
                      <a:pt x="581" y="1065"/>
                      <a:pt x="581" y="1065"/>
                    </a:cubicBezTo>
                    <a:cubicBezTo>
                      <a:pt x="600" y="1065"/>
                      <a:pt x="616" y="1052"/>
                      <a:pt x="619" y="1034"/>
                    </a:cubicBezTo>
                    <a:cubicBezTo>
                      <a:pt x="636" y="934"/>
                      <a:pt x="636" y="934"/>
                      <a:pt x="636" y="934"/>
                    </a:cubicBezTo>
                    <a:cubicBezTo>
                      <a:pt x="674" y="925"/>
                      <a:pt x="710" y="910"/>
                      <a:pt x="743" y="891"/>
                    </a:cubicBezTo>
                    <a:cubicBezTo>
                      <a:pt x="825" y="949"/>
                      <a:pt x="825" y="949"/>
                      <a:pt x="825" y="949"/>
                    </a:cubicBezTo>
                    <a:cubicBezTo>
                      <a:pt x="840" y="960"/>
                      <a:pt x="861" y="958"/>
                      <a:pt x="874" y="945"/>
                    </a:cubicBezTo>
                    <a:cubicBezTo>
                      <a:pt x="909" y="910"/>
                      <a:pt x="909" y="910"/>
                      <a:pt x="909" y="910"/>
                    </a:cubicBezTo>
                    <a:cubicBezTo>
                      <a:pt x="944" y="876"/>
                      <a:pt x="944" y="876"/>
                      <a:pt x="944" y="876"/>
                    </a:cubicBezTo>
                    <a:cubicBezTo>
                      <a:pt x="957" y="862"/>
                      <a:pt x="959" y="842"/>
                      <a:pt x="948" y="827"/>
                    </a:cubicBezTo>
                    <a:cubicBezTo>
                      <a:pt x="891" y="744"/>
                      <a:pt x="891" y="744"/>
                      <a:pt x="891" y="744"/>
                    </a:cubicBezTo>
                    <a:cubicBezTo>
                      <a:pt x="911" y="711"/>
                      <a:pt x="926" y="675"/>
                      <a:pt x="936" y="638"/>
                    </a:cubicBezTo>
                    <a:cubicBezTo>
                      <a:pt x="1035" y="622"/>
                      <a:pt x="1035" y="622"/>
                      <a:pt x="1035" y="622"/>
                    </a:cubicBezTo>
                    <a:cubicBezTo>
                      <a:pt x="1054" y="619"/>
                      <a:pt x="1067" y="603"/>
                      <a:pt x="1068" y="584"/>
                    </a:cubicBezTo>
                    <a:cubicBezTo>
                      <a:pt x="1068" y="534"/>
                      <a:pt x="1068" y="534"/>
                      <a:pt x="1068" y="534"/>
                    </a:cubicBezTo>
                    <a:cubicBezTo>
                      <a:pt x="1068" y="484"/>
                      <a:pt x="1068" y="484"/>
                      <a:pt x="1068" y="484"/>
                    </a:cubicBezTo>
                    <a:cubicBezTo>
                      <a:pt x="1067" y="466"/>
                      <a:pt x="1054" y="450"/>
                      <a:pt x="1035" y="447"/>
                    </a:cubicBezTo>
                    <a:close/>
                    <a:moveTo>
                      <a:pt x="591" y="783"/>
                    </a:moveTo>
                    <a:cubicBezTo>
                      <a:pt x="453" y="815"/>
                      <a:pt x="315" y="728"/>
                      <a:pt x="283" y="590"/>
                    </a:cubicBezTo>
                    <a:cubicBezTo>
                      <a:pt x="251" y="451"/>
                      <a:pt x="338" y="313"/>
                      <a:pt x="477" y="281"/>
                    </a:cubicBezTo>
                    <a:cubicBezTo>
                      <a:pt x="615" y="250"/>
                      <a:pt x="753" y="336"/>
                      <a:pt x="785" y="475"/>
                    </a:cubicBezTo>
                    <a:cubicBezTo>
                      <a:pt x="816" y="613"/>
                      <a:pt x="730" y="751"/>
                      <a:pt x="591" y="7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78" name="Freeform 33"/>
              <p:cNvSpPr>
                <a:spLocks noEditPoints="1"/>
              </p:cNvSpPr>
              <p:nvPr/>
            </p:nvSpPr>
            <p:spPr bwMode="auto">
              <a:xfrm>
                <a:off x="5076825" y="549275"/>
                <a:ext cx="1196975" cy="931863"/>
              </a:xfrm>
              <a:custGeom>
                <a:avLst/>
                <a:gdLst>
                  <a:gd name="T0" fmla="*/ 2448 w 2448"/>
                  <a:gd name="T1" fmla="*/ 1459 h 1903"/>
                  <a:gd name="T2" fmla="*/ 2448 w 2448"/>
                  <a:gd name="T3" fmla="*/ 178 h 1903"/>
                  <a:gd name="T4" fmla="*/ 2270 w 2448"/>
                  <a:gd name="T5" fmla="*/ 0 h 1903"/>
                  <a:gd name="T6" fmla="*/ 178 w 2448"/>
                  <a:gd name="T7" fmla="*/ 0 h 1903"/>
                  <a:gd name="T8" fmla="*/ 0 w 2448"/>
                  <a:gd name="T9" fmla="*/ 178 h 1903"/>
                  <a:gd name="T10" fmla="*/ 0 w 2448"/>
                  <a:gd name="T11" fmla="*/ 1490 h 1903"/>
                  <a:gd name="T12" fmla="*/ 0 w 2448"/>
                  <a:gd name="T13" fmla="*/ 1492 h 1903"/>
                  <a:gd name="T14" fmla="*/ 0 w 2448"/>
                  <a:gd name="T15" fmla="*/ 1730 h 1903"/>
                  <a:gd name="T16" fmla="*/ 0 w 2448"/>
                  <a:gd name="T17" fmla="*/ 1733 h 1903"/>
                  <a:gd name="T18" fmla="*/ 0 w 2448"/>
                  <a:gd name="T19" fmla="*/ 1746 h 1903"/>
                  <a:gd name="T20" fmla="*/ 0 w 2448"/>
                  <a:gd name="T21" fmla="*/ 1749 h 1903"/>
                  <a:gd name="T22" fmla="*/ 0 w 2448"/>
                  <a:gd name="T23" fmla="*/ 1753 h 1903"/>
                  <a:gd name="T24" fmla="*/ 0 w 2448"/>
                  <a:gd name="T25" fmla="*/ 1753 h 1903"/>
                  <a:gd name="T26" fmla="*/ 157 w 2448"/>
                  <a:gd name="T27" fmla="*/ 1903 h 1903"/>
                  <a:gd name="T28" fmla="*/ 879 w 2448"/>
                  <a:gd name="T29" fmla="*/ 1903 h 1903"/>
                  <a:gd name="T30" fmla="*/ 951 w 2448"/>
                  <a:gd name="T31" fmla="*/ 1903 h 1903"/>
                  <a:gd name="T32" fmla="*/ 1497 w 2448"/>
                  <a:gd name="T33" fmla="*/ 1903 h 1903"/>
                  <a:gd name="T34" fmla="*/ 1541 w 2448"/>
                  <a:gd name="T35" fmla="*/ 1903 h 1903"/>
                  <a:gd name="T36" fmla="*/ 2291 w 2448"/>
                  <a:gd name="T37" fmla="*/ 1903 h 1903"/>
                  <a:gd name="T38" fmla="*/ 2447 w 2448"/>
                  <a:gd name="T39" fmla="*/ 1753 h 1903"/>
                  <a:gd name="T40" fmla="*/ 2447 w 2448"/>
                  <a:gd name="T41" fmla="*/ 1753 h 1903"/>
                  <a:gd name="T42" fmla="*/ 2448 w 2448"/>
                  <a:gd name="T43" fmla="*/ 1459 h 1903"/>
                  <a:gd name="T44" fmla="*/ 1366 w 2448"/>
                  <a:gd name="T45" fmla="*/ 1733 h 1903"/>
                  <a:gd name="T46" fmla="*/ 1327 w 2448"/>
                  <a:gd name="T47" fmla="*/ 1772 h 1903"/>
                  <a:gd name="T48" fmla="*/ 1121 w 2448"/>
                  <a:gd name="T49" fmla="*/ 1772 h 1903"/>
                  <a:gd name="T50" fmla="*/ 1081 w 2448"/>
                  <a:gd name="T51" fmla="*/ 1733 h 1903"/>
                  <a:gd name="T52" fmla="*/ 1081 w 2448"/>
                  <a:gd name="T53" fmla="*/ 1705 h 1903"/>
                  <a:gd name="T54" fmla="*/ 1121 w 2448"/>
                  <a:gd name="T55" fmla="*/ 1666 h 1903"/>
                  <a:gd name="T56" fmla="*/ 1327 w 2448"/>
                  <a:gd name="T57" fmla="*/ 1666 h 1903"/>
                  <a:gd name="T58" fmla="*/ 1366 w 2448"/>
                  <a:gd name="T59" fmla="*/ 1705 h 1903"/>
                  <a:gd name="T60" fmla="*/ 1366 w 2448"/>
                  <a:gd name="T61" fmla="*/ 1733 h 1903"/>
                  <a:gd name="T62" fmla="*/ 2270 w 2448"/>
                  <a:gd name="T63" fmla="*/ 1522 h 1903"/>
                  <a:gd name="T64" fmla="*/ 178 w 2448"/>
                  <a:gd name="T65" fmla="*/ 1522 h 1903"/>
                  <a:gd name="T66" fmla="*/ 147 w 2448"/>
                  <a:gd name="T67" fmla="*/ 1490 h 1903"/>
                  <a:gd name="T68" fmla="*/ 147 w 2448"/>
                  <a:gd name="T69" fmla="*/ 178 h 1903"/>
                  <a:gd name="T70" fmla="*/ 178 w 2448"/>
                  <a:gd name="T71" fmla="*/ 146 h 1903"/>
                  <a:gd name="T72" fmla="*/ 2270 w 2448"/>
                  <a:gd name="T73" fmla="*/ 146 h 1903"/>
                  <a:gd name="T74" fmla="*/ 2301 w 2448"/>
                  <a:gd name="T75" fmla="*/ 178 h 1903"/>
                  <a:gd name="T76" fmla="*/ 2301 w 2448"/>
                  <a:gd name="T77" fmla="*/ 1490 h 1903"/>
                  <a:gd name="T78" fmla="*/ 2301 w 2448"/>
                  <a:gd name="T79" fmla="*/ 1490 h 1903"/>
                  <a:gd name="T80" fmla="*/ 2270 w 2448"/>
                  <a:gd name="T81" fmla="*/ 1522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48" h="1903">
                    <a:moveTo>
                      <a:pt x="2448" y="1459"/>
                    </a:moveTo>
                    <a:cubicBezTo>
                      <a:pt x="2448" y="178"/>
                      <a:pt x="2448" y="178"/>
                      <a:pt x="2448" y="178"/>
                    </a:cubicBezTo>
                    <a:cubicBezTo>
                      <a:pt x="2448" y="79"/>
                      <a:pt x="2368" y="0"/>
                      <a:pt x="2270" y="0"/>
                    </a:cubicBezTo>
                    <a:cubicBezTo>
                      <a:pt x="178" y="0"/>
                      <a:pt x="178" y="0"/>
                      <a:pt x="178" y="0"/>
                    </a:cubicBezTo>
                    <a:cubicBezTo>
                      <a:pt x="80" y="0"/>
                      <a:pt x="0" y="79"/>
                      <a:pt x="0" y="178"/>
                    </a:cubicBezTo>
                    <a:cubicBezTo>
                      <a:pt x="0" y="1490"/>
                      <a:pt x="0" y="1490"/>
                      <a:pt x="0" y="1490"/>
                    </a:cubicBezTo>
                    <a:cubicBezTo>
                      <a:pt x="0" y="1491"/>
                      <a:pt x="0" y="1492"/>
                      <a:pt x="0" y="1492"/>
                    </a:cubicBezTo>
                    <a:cubicBezTo>
                      <a:pt x="0" y="1730"/>
                      <a:pt x="0" y="1730"/>
                      <a:pt x="0" y="1730"/>
                    </a:cubicBezTo>
                    <a:cubicBezTo>
                      <a:pt x="0" y="1731"/>
                      <a:pt x="0" y="1732"/>
                      <a:pt x="0" y="1733"/>
                    </a:cubicBezTo>
                    <a:cubicBezTo>
                      <a:pt x="0" y="1746"/>
                      <a:pt x="0" y="1746"/>
                      <a:pt x="0" y="1746"/>
                    </a:cubicBezTo>
                    <a:cubicBezTo>
                      <a:pt x="0" y="1747"/>
                      <a:pt x="0" y="1748"/>
                      <a:pt x="0" y="1749"/>
                    </a:cubicBezTo>
                    <a:cubicBezTo>
                      <a:pt x="0" y="1753"/>
                      <a:pt x="0" y="1753"/>
                      <a:pt x="0" y="1753"/>
                    </a:cubicBezTo>
                    <a:cubicBezTo>
                      <a:pt x="0" y="1753"/>
                      <a:pt x="0" y="1753"/>
                      <a:pt x="0" y="1753"/>
                    </a:cubicBezTo>
                    <a:cubicBezTo>
                      <a:pt x="3" y="1836"/>
                      <a:pt x="72" y="1903"/>
                      <a:pt x="157" y="1903"/>
                    </a:cubicBezTo>
                    <a:cubicBezTo>
                      <a:pt x="879" y="1903"/>
                      <a:pt x="879" y="1903"/>
                      <a:pt x="879" y="1903"/>
                    </a:cubicBezTo>
                    <a:cubicBezTo>
                      <a:pt x="951" y="1903"/>
                      <a:pt x="951" y="1903"/>
                      <a:pt x="951" y="1903"/>
                    </a:cubicBezTo>
                    <a:cubicBezTo>
                      <a:pt x="1497" y="1903"/>
                      <a:pt x="1497" y="1903"/>
                      <a:pt x="1497" y="1903"/>
                    </a:cubicBezTo>
                    <a:cubicBezTo>
                      <a:pt x="1541" y="1903"/>
                      <a:pt x="1541" y="1903"/>
                      <a:pt x="1541" y="1903"/>
                    </a:cubicBezTo>
                    <a:cubicBezTo>
                      <a:pt x="2291" y="1903"/>
                      <a:pt x="2291" y="1903"/>
                      <a:pt x="2291" y="1903"/>
                    </a:cubicBezTo>
                    <a:cubicBezTo>
                      <a:pt x="2375" y="1903"/>
                      <a:pt x="2444" y="1836"/>
                      <a:pt x="2447" y="1753"/>
                    </a:cubicBezTo>
                    <a:cubicBezTo>
                      <a:pt x="2447" y="1753"/>
                      <a:pt x="2447" y="1753"/>
                      <a:pt x="2447" y="1753"/>
                    </a:cubicBezTo>
                    <a:cubicBezTo>
                      <a:pt x="2448" y="1459"/>
                      <a:pt x="2448" y="1459"/>
                      <a:pt x="2448" y="1459"/>
                    </a:cubicBezTo>
                    <a:close/>
                    <a:moveTo>
                      <a:pt x="1366" y="1733"/>
                    </a:moveTo>
                    <a:cubicBezTo>
                      <a:pt x="1366" y="1754"/>
                      <a:pt x="1348" y="1772"/>
                      <a:pt x="1327" y="1772"/>
                    </a:cubicBezTo>
                    <a:cubicBezTo>
                      <a:pt x="1121" y="1772"/>
                      <a:pt x="1121" y="1772"/>
                      <a:pt x="1121" y="1772"/>
                    </a:cubicBezTo>
                    <a:cubicBezTo>
                      <a:pt x="1099" y="1772"/>
                      <a:pt x="1081" y="1754"/>
                      <a:pt x="1081" y="1733"/>
                    </a:cubicBezTo>
                    <a:cubicBezTo>
                      <a:pt x="1081" y="1705"/>
                      <a:pt x="1081" y="1705"/>
                      <a:pt x="1081" y="1705"/>
                    </a:cubicBezTo>
                    <a:cubicBezTo>
                      <a:pt x="1081" y="1684"/>
                      <a:pt x="1099" y="1666"/>
                      <a:pt x="1121" y="1666"/>
                    </a:cubicBezTo>
                    <a:cubicBezTo>
                      <a:pt x="1327" y="1666"/>
                      <a:pt x="1327" y="1666"/>
                      <a:pt x="1327" y="1666"/>
                    </a:cubicBezTo>
                    <a:cubicBezTo>
                      <a:pt x="1348" y="1666"/>
                      <a:pt x="1366" y="1684"/>
                      <a:pt x="1366" y="1705"/>
                    </a:cubicBezTo>
                    <a:lnTo>
                      <a:pt x="1366" y="1733"/>
                    </a:lnTo>
                    <a:close/>
                    <a:moveTo>
                      <a:pt x="2270" y="1522"/>
                    </a:moveTo>
                    <a:cubicBezTo>
                      <a:pt x="178" y="1522"/>
                      <a:pt x="178" y="1522"/>
                      <a:pt x="178" y="1522"/>
                    </a:cubicBezTo>
                    <a:cubicBezTo>
                      <a:pt x="161" y="1522"/>
                      <a:pt x="147" y="1507"/>
                      <a:pt x="147" y="1490"/>
                    </a:cubicBezTo>
                    <a:cubicBezTo>
                      <a:pt x="147" y="178"/>
                      <a:pt x="147" y="178"/>
                      <a:pt x="147" y="178"/>
                    </a:cubicBezTo>
                    <a:cubicBezTo>
                      <a:pt x="147" y="160"/>
                      <a:pt x="161" y="146"/>
                      <a:pt x="178" y="146"/>
                    </a:cubicBezTo>
                    <a:cubicBezTo>
                      <a:pt x="2270" y="146"/>
                      <a:pt x="2270" y="146"/>
                      <a:pt x="2270" y="146"/>
                    </a:cubicBezTo>
                    <a:cubicBezTo>
                      <a:pt x="2287" y="146"/>
                      <a:pt x="2301" y="160"/>
                      <a:pt x="2301" y="178"/>
                    </a:cubicBezTo>
                    <a:cubicBezTo>
                      <a:pt x="2301" y="1490"/>
                      <a:pt x="2301" y="1490"/>
                      <a:pt x="2301" y="1490"/>
                    </a:cubicBezTo>
                    <a:cubicBezTo>
                      <a:pt x="2301" y="1490"/>
                      <a:pt x="2301" y="1490"/>
                      <a:pt x="2301" y="1490"/>
                    </a:cubicBezTo>
                    <a:cubicBezTo>
                      <a:pt x="2301" y="1507"/>
                      <a:pt x="2287" y="1522"/>
                      <a:pt x="2270" y="15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grpSp>
        <p:nvGrpSpPr>
          <p:cNvPr id="279" name="Group 278"/>
          <p:cNvGrpSpPr/>
          <p:nvPr/>
        </p:nvGrpSpPr>
        <p:grpSpPr>
          <a:xfrm>
            <a:off x="5863090" y="3332207"/>
            <a:ext cx="479311" cy="479311"/>
            <a:chOff x="2729752" y="3470050"/>
            <a:chExt cx="687862" cy="687862"/>
          </a:xfrm>
        </p:grpSpPr>
        <p:sp>
          <p:nvSpPr>
            <p:cNvPr id="280" name="Rectangle 279"/>
            <p:cNvSpPr/>
            <p:nvPr/>
          </p:nvSpPr>
          <p:spPr>
            <a:xfrm>
              <a:off x="2729752" y="3470050"/>
              <a:ext cx="687862" cy="687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81" name="Group 280"/>
            <p:cNvGrpSpPr/>
            <p:nvPr/>
          </p:nvGrpSpPr>
          <p:grpSpPr>
            <a:xfrm>
              <a:off x="2867126" y="3622766"/>
              <a:ext cx="413114" cy="382430"/>
              <a:chOff x="5076825" y="549275"/>
              <a:chExt cx="1196975" cy="1108076"/>
            </a:xfrm>
          </p:grpSpPr>
          <p:sp>
            <p:nvSpPr>
              <p:cNvPr id="282" name="Freeform 31"/>
              <p:cNvSpPr>
                <a:spLocks/>
              </p:cNvSpPr>
              <p:nvPr/>
            </p:nvSpPr>
            <p:spPr bwMode="auto">
              <a:xfrm>
                <a:off x="5386388" y="1535113"/>
                <a:ext cx="577850" cy="122238"/>
              </a:xfrm>
              <a:custGeom>
                <a:avLst/>
                <a:gdLst>
                  <a:gd name="T0" fmla="*/ 1114 w 1182"/>
                  <a:gd name="T1" fmla="*/ 112 h 248"/>
                  <a:gd name="T2" fmla="*/ 1126 w 1182"/>
                  <a:gd name="T3" fmla="*/ 112 h 248"/>
                  <a:gd name="T4" fmla="*/ 906 w 1182"/>
                  <a:gd name="T5" fmla="*/ 0 h 248"/>
                  <a:gd name="T6" fmla="*/ 280 w 1182"/>
                  <a:gd name="T7" fmla="*/ 0 h 248"/>
                  <a:gd name="T8" fmla="*/ 60 w 1182"/>
                  <a:gd name="T9" fmla="*/ 112 h 248"/>
                  <a:gd name="T10" fmla="*/ 68 w 1182"/>
                  <a:gd name="T11" fmla="*/ 112 h 248"/>
                  <a:gd name="T12" fmla="*/ 0 w 1182"/>
                  <a:gd name="T13" fmla="*/ 180 h 248"/>
                  <a:gd name="T14" fmla="*/ 68 w 1182"/>
                  <a:gd name="T15" fmla="*/ 248 h 248"/>
                  <a:gd name="T16" fmla="*/ 1114 w 1182"/>
                  <a:gd name="T17" fmla="*/ 248 h 248"/>
                  <a:gd name="T18" fmla="*/ 1182 w 1182"/>
                  <a:gd name="T19" fmla="*/ 180 h 248"/>
                  <a:gd name="T20" fmla="*/ 1114 w 1182"/>
                  <a:gd name="T21" fmla="*/ 11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2" h="248">
                    <a:moveTo>
                      <a:pt x="1114" y="112"/>
                    </a:moveTo>
                    <a:cubicBezTo>
                      <a:pt x="1126" y="112"/>
                      <a:pt x="1126" y="112"/>
                      <a:pt x="1126" y="112"/>
                    </a:cubicBezTo>
                    <a:cubicBezTo>
                      <a:pt x="1005" y="97"/>
                      <a:pt x="940" y="49"/>
                      <a:pt x="906" y="0"/>
                    </a:cubicBezTo>
                    <a:cubicBezTo>
                      <a:pt x="280" y="0"/>
                      <a:pt x="280" y="0"/>
                      <a:pt x="280" y="0"/>
                    </a:cubicBezTo>
                    <a:cubicBezTo>
                      <a:pt x="246" y="49"/>
                      <a:pt x="181" y="97"/>
                      <a:pt x="60" y="112"/>
                    </a:cubicBezTo>
                    <a:cubicBezTo>
                      <a:pt x="68" y="112"/>
                      <a:pt x="68" y="112"/>
                      <a:pt x="68" y="112"/>
                    </a:cubicBezTo>
                    <a:cubicBezTo>
                      <a:pt x="30" y="112"/>
                      <a:pt x="0" y="143"/>
                      <a:pt x="0" y="180"/>
                    </a:cubicBezTo>
                    <a:cubicBezTo>
                      <a:pt x="0" y="218"/>
                      <a:pt x="31" y="248"/>
                      <a:pt x="68" y="248"/>
                    </a:cubicBezTo>
                    <a:cubicBezTo>
                      <a:pt x="1114" y="248"/>
                      <a:pt x="1114" y="248"/>
                      <a:pt x="1114" y="248"/>
                    </a:cubicBezTo>
                    <a:cubicBezTo>
                      <a:pt x="1152" y="248"/>
                      <a:pt x="1182" y="218"/>
                      <a:pt x="1182" y="180"/>
                    </a:cubicBezTo>
                    <a:cubicBezTo>
                      <a:pt x="1182" y="143"/>
                      <a:pt x="1152" y="112"/>
                      <a:pt x="1114" y="1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83" name="Freeform 32"/>
              <p:cNvSpPr>
                <a:spLocks noEditPoints="1"/>
              </p:cNvSpPr>
              <p:nvPr/>
            </p:nvSpPr>
            <p:spPr bwMode="auto">
              <a:xfrm>
                <a:off x="5414963" y="706438"/>
                <a:ext cx="522288" cy="520700"/>
              </a:xfrm>
              <a:custGeom>
                <a:avLst/>
                <a:gdLst>
                  <a:gd name="T0" fmla="*/ 1035 w 1068"/>
                  <a:gd name="T1" fmla="*/ 447 h 1065"/>
                  <a:gd name="T2" fmla="*/ 936 w 1068"/>
                  <a:gd name="T3" fmla="*/ 430 h 1065"/>
                  <a:gd name="T4" fmla="*/ 892 w 1068"/>
                  <a:gd name="T5" fmla="*/ 323 h 1065"/>
                  <a:gd name="T6" fmla="*/ 951 w 1068"/>
                  <a:gd name="T7" fmla="*/ 241 h 1065"/>
                  <a:gd name="T8" fmla="*/ 947 w 1068"/>
                  <a:gd name="T9" fmla="*/ 192 h 1065"/>
                  <a:gd name="T10" fmla="*/ 912 w 1068"/>
                  <a:gd name="T11" fmla="*/ 157 h 1065"/>
                  <a:gd name="T12" fmla="*/ 877 w 1068"/>
                  <a:gd name="T13" fmla="*/ 122 h 1065"/>
                  <a:gd name="T14" fmla="*/ 828 w 1068"/>
                  <a:gd name="T15" fmla="*/ 118 h 1065"/>
                  <a:gd name="T16" fmla="*/ 746 w 1068"/>
                  <a:gd name="T17" fmla="*/ 176 h 1065"/>
                  <a:gd name="T18" fmla="*/ 636 w 1068"/>
                  <a:gd name="T19" fmla="*/ 130 h 1065"/>
                  <a:gd name="T20" fmla="*/ 620 w 1068"/>
                  <a:gd name="T21" fmla="*/ 32 h 1065"/>
                  <a:gd name="T22" fmla="*/ 582 w 1068"/>
                  <a:gd name="T23" fmla="*/ 0 h 1065"/>
                  <a:gd name="T24" fmla="*/ 532 w 1068"/>
                  <a:gd name="T25" fmla="*/ 0 h 1065"/>
                  <a:gd name="T26" fmla="*/ 483 w 1068"/>
                  <a:gd name="T27" fmla="*/ 0 h 1065"/>
                  <a:gd name="T28" fmla="*/ 445 w 1068"/>
                  <a:gd name="T29" fmla="*/ 31 h 1065"/>
                  <a:gd name="T30" fmla="*/ 427 w 1068"/>
                  <a:gd name="T31" fmla="*/ 131 h 1065"/>
                  <a:gd name="T32" fmla="*/ 320 w 1068"/>
                  <a:gd name="T33" fmla="*/ 176 h 1065"/>
                  <a:gd name="T34" fmla="*/ 240 w 1068"/>
                  <a:gd name="T35" fmla="*/ 117 h 1065"/>
                  <a:gd name="T36" fmla="*/ 191 w 1068"/>
                  <a:gd name="T37" fmla="*/ 121 h 1065"/>
                  <a:gd name="T38" fmla="*/ 156 w 1068"/>
                  <a:gd name="T39" fmla="*/ 155 h 1065"/>
                  <a:gd name="T40" fmla="*/ 120 w 1068"/>
                  <a:gd name="T41" fmla="*/ 190 h 1065"/>
                  <a:gd name="T42" fmla="*/ 116 w 1068"/>
                  <a:gd name="T43" fmla="*/ 239 h 1065"/>
                  <a:gd name="T44" fmla="*/ 175 w 1068"/>
                  <a:gd name="T45" fmla="*/ 322 h 1065"/>
                  <a:gd name="T46" fmla="*/ 131 w 1068"/>
                  <a:gd name="T47" fmla="*/ 429 h 1065"/>
                  <a:gd name="T48" fmla="*/ 33 w 1068"/>
                  <a:gd name="T49" fmla="*/ 445 h 1065"/>
                  <a:gd name="T50" fmla="*/ 0 w 1068"/>
                  <a:gd name="T51" fmla="*/ 482 h 1065"/>
                  <a:gd name="T52" fmla="*/ 0 w 1068"/>
                  <a:gd name="T53" fmla="*/ 532 h 1065"/>
                  <a:gd name="T54" fmla="*/ 0 w 1068"/>
                  <a:gd name="T55" fmla="*/ 582 h 1065"/>
                  <a:gd name="T56" fmla="*/ 32 w 1068"/>
                  <a:gd name="T57" fmla="*/ 620 h 1065"/>
                  <a:gd name="T58" fmla="*/ 132 w 1068"/>
                  <a:gd name="T59" fmla="*/ 638 h 1065"/>
                  <a:gd name="T60" fmla="*/ 176 w 1068"/>
                  <a:gd name="T61" fmla="*/ 744 h 1065"/>
                  <a:gd name="T62" fmla="*/ 118 w 1068"/>
                  <a:gd name="T63" fmla="*/ 826 h 1065"/>
                  <a:gd name="T64" fmla="*/ 122 w 1068"/>
                  <a:gd name="T65" fmla="*/ 874 h 1065"/>
                  <a:gd name="T66" fmla="*/ 157 w 1068"/>
                  <a:gd name="T67" fmla="*/ 910 h 1065"/>
                  <a:gd name="T68" fmla="*/ 191 w 1068"/>
                  <a:gd name="T69" fmla="*/ 945 h 1065"/>
                  <a:gd name="T70" fmla="*/ 240 w 1068"/>
                  <a:gd name="T71" fmla="*/ 949 h 1065"/>
                  <a:gd name="T72" fmla="*/ 323 w 1068"/>
                  <a:gd name="T73" fmla="*/ 891 h 1065"/>
                  <a:gd name="T74" fmla="*/ 427 w 1068"/>
                  <a:gd name="T75" fmla="*/ 934 h 1065"/>
                  <a:gd name="T76" fmla="*/ 443 w 1068"/>
                  <a:gd name="T77" fmla="*/ 1033 h 1065"/>
                  <a:gd name="T78" fmla="*/ 481 w 1068"/>
                  <a:gd name="T79" fmla="*/ 1065 h 1065"/>
                  <a:gd name="T80" fmla="*/ 531 w 1068"/>
                  <a:gd name="T81" fmla="*/ 1065 h 1065"/>
                  <a:gd name="T82" fmla="*/ 581 w 1068"/>
                  <a:gd name="T83" fmla="*/ 1065 h 1065"/>
                  <a:gd name="T84" fmla="*/ 619 w 1068"/>
                  <a:gd name="T85" fmla="*/ 1034 h 1065"/>
                  <a:gd name="T86" fmla="*/ 636 w 1068"/>
                  <a:gd name="T87" fmla="*/ 934 h 1065"/>
                  <a:gd name="T88" fmla="*/ 743 w 1068"/>
                  <a:gd name="T89" fmla="*/ 891 h 1065"/>
                  <a:gd name="T90" fmla="*/ 825 w 1068"/>
                  <a:gd name="T91" fmla="*/ 949 h 1065"/>
                  <a:gd name="T92" fmla="*/ 874 w 1068"/>
                  <a:gd name="T93" fmla="*/ 945 h 1065"/>
                  <a:gd name="T94" fmla="*/ 909 w 1068"/>
                  <a:gd name="T95" fmla="*/ 910 h 1065"/>
                  <a:gd name="T96" fmla="*/ 944 w 1068"/>
                  <a:gd name="T97" fmla="*/ 876 h 1065"/>
                  <a:gd name="T98" fmla="*/ 948 w 1068"/>
                  <a:gd name="T99" fmla="*/ 827 h 1065"/>
                  <a:gd name="T100" fmla="*/ 891 w 1068"/>
                  <a:gd name="T101" fmla="*/ 744 h 1065"/>
                  <a:gd name="T102" fmla="*/ 936 w 1068"/>
                  <a:gd name="T103" fmla="*/ 638 h 1065"/>
                  <a:gd name="T104" fmla="*/ 1035 w 1068"/>
                  <a:gd name="T105" fmla="*/ 622 h 1065"/>
                  <a:gd name="T106" fmla="*/ 1068 w 1068"/>
                  <a:gd name="T107" fmla="*/ 584 h 1065"/>
                  <a:gd name="T108" fmla="*/ 1068 w 1068"/>
                  <a:gd name="T109" fmla="*/ 534 h 1065"/>
                  <a:gd name="T110" fmla="*/ 1068 w 1068"/>
                  <a:gd name="T111" fmla="*/ 484 h 1065"/>
                  <a:gd name="T112" fmla="*/ 1035 w 1068"/>
                  <a:gd name="T113" fmla="*/ 447 h 1065"/>
                  <a:gd name="T114" fmla="*/ 591 w 1068"/>
                  <a:gd name="T115" fmla="*/ 783 h 1065"/>
                  <a:gd name="T116" fmla="*/ 283 w 1068"/>
                  <a:gd name="T117" fmla="*/ 590 h 1065"/>
                  <a:gd name="T118" fmla="*/ 477 w 1068"/>
                  <a:gd name="T119" fmla="*/ 281 h 1065"/>
                  <a:gd name="T120" fmla="*/ 785 w 1068"/>
                  <a:gd name="T121" fmla="*/ 475 h 1065"/>
                  <a:gd name="T122" fmla="*/ 591 w 1068"/>
                  <a:gd name="T123" fmla="*/ 78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8" h="1065">
                    <a:moveTo>
                      <a:pt x="1035" y="447"/>
                    </a:moveTo>
                    <a:cubicBezTo>
                      <a:pt x="936" y="430"/>
                      <a:pt x="936" y="430"/>
                      <a:pt x="936" y="430"/>
                    </a:cubicBezTo>
                    <a:cubicBezTo>
                      <a:pt x="927" y="392"/>
                      <a:pt x="912" y="356"/>
                      <a:pt x="892" y="323"/>
                    </a:cubicBezTo>
                    <a:cubicBezTo>
                      <a:pt x="951" y="241"/>
                      <a:pt x="951" y="241"/>
                      <a:pt x="951" y="241"/>
                    </a:cubicBezTo>
                    <a:cubicBezTo>
                      <a:pt x="961" y="226"/>
                      <a:pt x="960" y="205"/>
                      <a:pt x="947" y="192"/>
                    </a:cubicBezTo>
                    <a:cubicBezTo>
                      <a:pt x="912" y="157"/>
                      <a:pt x="912" y="157"/>
                      <a:pt x="912" y="157"/>
                    </a:cubicBezTo>
                    <a:cubicBezTo>
                      <a:pt x="877" y="122"/>
                      <a:pt x="877" y="122"/>
                      <a:pt x="877" y="122"/>
                    </a:cubicBezTo>
                    <a:cubicBezTo>
                      <a:pt x="864" y="109"/>
                      <a:pt x="843" y="107"/>
                      <a:pt x="828" y="118"/>
                    </a:cubicBezTo>
                    <a:cubicBezTo>
                      <a:pt x="746" y="176"/>
                      <a:pt x="746" y="176"/>
                      <a:pt x="746" y="176"/>
                    </a:cubicBezTo>
                    <a:cubicBezTo>
                      <a:pt x="712" y="155"/>
                      <a:pt x="676" y="140"/>
                      <a:pt x="636" y="130"/>
                    </a:cubicBezTo>
                    <a:cubicBezTo>
                      <a:pt x="620" y="32"/>
                      <a:pt x="620" y="32"/>
                      <a:pt x="620" y="32"/>
                    </a:cubicBezTo>
                    <a:cubicBezTo>
                      <a:pt x="617" y="13"/>
                      <a:pt x="602" y="0"/>
                      <a:pt x="582" y="0"/>
                    </a:cubicBezTo>
                    <a:cubicBezTo>
                      <a:pt x="532" y="0"/>
                      <a:pt x="532" y="0"/>
                      <a:pt x="532" y="0"/>
                    </a:cubicBezTo>
                    <a:cubicBezTo>
                      <a:pt x="483" y="0"/>
                      <a:pt x="483" y="0"/>
                      <a:pt x="483" y="0"/>
                    </a:cubicBezTo>
                    <a:cubicBezTo>
                      <a:pt x="464" y="0"/>
                      <a:pt x="448" y="13"/>
                      <a:pt x="445" y="31"/>
                    </a:cubicBezTo>
                    <a:cubicBezTo>
                      <a:pt x="427" y="131"/>
                      <a:pt x="427" y="131"/>
                      <a:pt x="427" y="131"/>
                    </a:cubicBezTo>
                    <a:cubicBezTo>
                      <a:pt x="389" y="141"/>
                      <a:pt x="353" y="156"/>
                      <a:pt x="320" y="176"/>
                    </a:cubicBezTo>
                    <a:cubicBezTo>
                      <a:pt x="240" y="117"/>
                      <a:pt x="240" y="117"/>
                      <a:pt x="240" y="117"/>
                    </a:cubicBezTo>
                    <a:cubicBezTo>
                      <a:pt x="225" y="106"/>
                      <a:pt x="204" y="108"/>
                      <a:pt x="191" y="121"/>
                    </a:cubicBezTo>
                    <a:cubicBezTo>
                      <a:pt x="156" y="155"/>
                      <a:pt x="156" y="155"/>
                      <a:pt x="156" y="155"/>
                    </a:cubicBezTo>
                    <a:cubicBezTo>
                      <a:pt x="120" y="190"/>
                      <a:pt x="120" y="190"/>
                      <a:pt x="120" y="190"/>
                    </a:cubicBezTo>
                    <a:cubicBezTo>
                      <a:pt x="107" y="203"/>
                      <a:pt x="105" y="224"/>
                      <a:pt x="116" y="239"/>
                    </a:cubicBezTo>
                    <a:cubicBezTo>
                      <a:pt x="175" y="322"/>
                      <a:pt x="175" y="322"/>
                      <a:pt x="175" y="322"/>
                    </a:cubicBezTo>
                    <a:cubicBezTo>
                      <a:pt x="155" y="355"/>
                      <a:pt x="140" y="391"/>
                      <a:pt x="131" y="429"/>
                    </a:cubicBezTo>
                    <a:cubicBezTo>
                      <a:pt x="33" y="445"/>
                      <a:pt x="33" y="445"/>
                      <a:pt x="33" y="445"/>
                    </a:cubicBezTo>
                    <a:cubicBezTo>
                      <a:pt x="14" y="448"/>
                      <a:pt x="1" y="463"/>
                      <a:pt x="0" y="482"/>
                    </a:cubicBezTo>
                    <a:cubicBezTo>
                      <a:pt x="0" y="532"/>
                      <a:pt x="0" y="532"/>
                      <a:pt x="0" y="532"/>
                    </a:cubicBezTo>
                    <a:cubicBezTo>
                      <a:pt x="0" y="582"/>
                      <a:pt x="0" y="582"/>
                      <a:pt x="0" y="582"/>
                    </a:cubicBezTo>
                    <a:cubicBezTo>
                      <a:pt x="0" y="601"/>
                      <a:pt x="13" y="617"/>
                      <a:pt x="32" y="620"/>
                    </a:cubicBezTo>
                    <a:cubicBezTo>
                      <a:pt x="132" y="638"/>
                      <a:pt x="132" y="638"/>
                      <a:pt x="132" y="638"/>
                    </a:cubicBezTo>
                    <a:cubicBezTo>
                      <a:pt x="141" y="676"/>
                      <a:pt x="157" y="712"/>
                      <a:pt x="176" y="744"/>
                    </a:cubicBezTo>
                    <a:cubicBezTo>
                      <a:pt x="118" y="826"/>
                      <a:pt x="118" y="826"/>
                      <a:pt x="118" y="826"/>
                    </a:cubicBezTo>
                    <a:cubicBezTo>
                      <a:pt x="107" y="841"/>
                      <a:pt x="109" y="861"/>
                      <a:pt x="122" y="874"/>
                    </a:cubicBezTo>
                    <a:cubicBezTo>
                      <a:pt x="157" y="910"/>
                      <a:pt x="157" y="910"/>
                      <a:pt x="157" y="910"/>
                    </a:cubicBezTo>
                    <a:cubicBezTo>
                      <a:pt x="191" y="945"/>
                      <a:pt x="191" y="945"/>
                      <a:pt x="191" y="945"/>
                    </a:cubicBezTo>
                    <a:cubicBezTo>
                      <a:pt x="204" y="958"/>
                      <a:pt x="225" y="960"/>
                      <a:pt x="240" y="949"/>
                    </a:cubicBezTo>
                    <a:cubicBezTo>
                      <a:pt x="323" y="891"/>
                      <a:pt x="323" y="891"/>
                      <a:pt x="323" y="891"/>
                    </a:cubicBezTo>
                    <a:cubicBezTo>
                      <a:pt x="355" y="910"/>
                      <a:pt x="390" y="924"/>
                      <a:pt x="427" y="934"/>
                    </a:cubicBezTo>
                    <a:cubicBezTo>
                      <a:pt x="443" y="1033"/>
                      <a:pt x="443" y="1033"/>
                      <a:pt x="443" y="1033"/>
                    </a:cubicBezTo>
                    <a:cubicBezTo>
                      <a:pt x="446" y="1052"/>
                      <a:pt x="462" y="1065"/>
                      <a:pt x="481" y="1065"/>
                    </a:cubicBezTo>
                    <a:cubicBezTo>
                      <a:pt x="531" y="1065"/>
                      <a:pt x="531" y="1065"/>
                      <a:pt x="531" y="1065"/>
                    </a:cubicBezTo>
                    <a:cubicBezTo>
                      <a:pt x="581" y="1065"/>
                      <a:pt x="581" y="1065"/>
                      <a:pt x="581" y="1065"/>
                    </a:cubicBezTo>
                    <a:cubicBezTo>
                      <a:pt x="600" y="1065"/>
                      <a:pt x="616" y="1052"/>
                      <a:pt x="619" y="1034"/>
                    </a:cubicBezTo>
                    <a:cubicBezTo>
                      <a:pt x="636" y="934"/>
                      <a:pt x="636" y="934"/>
                      <a:pt x="636" y="934"/>
                    </a:cubicBezTo>
                    <a:cubicBezTo>
                      <a:pt x="674" y="925"/>
                      <a:pt x="710" y="910"/>
                      <a:pt x="743" y="891"/>
                    </a:cubicBezTo>
                    <a:cubicBezTo>
                      <a:pt x="825" y="949"/>
                      <a:pt x="825" y="949"/>
                      <a:pt x="825" y="949"/>
                    </a:cubicBezTo>
                    <a:cubicBezTo>
                      <a:pt x="840" y="960"/>
                      <a:pt x="861" y="958"/>
                      <a:pt x="874" y="945"/>
                    </a:cubicBezTo>
                    <a:cubicBezTo>
                      <a:pt x="909" y="910"/>
                      <a:pt x="909" y="910"/>
                      <a:pt x="909" y="910"/>
                    </a:cubicBezTo>
                    <a:cubicBezTo>
                      <a:pt x="944" y="876"/>
                      <a:pt x="944" y="876"/>
                      <a:pt x="944" y="876"/>
                    </a:cubicBezTo>
                    <a:cubicBezTo>
                      <a:pt x="957" y="862"/>
                      <a:pt x="959" y="842"/>
                      <a:pt x="948" y="827"/>
                    </a:cubicBezTo>
                    <a:cubicBezTo>
                      <a:pt x="891" y="744"/>
                      <a:pt x="891" y="744"/>
                      <a:pt x="891" y="744"/>
                    </a:cubicBezTo>
                    <a:cubicBezTo>
                      <a:pt x="911" y="711"/>
                      <a:pt x="926" y="675"/>
                      <a:pt x="936" y="638"/>
                    </a:cubicBezTo>
                    <a:cubicBezTo>
                      <a:pt x="1035" y="622"/>
                      <a:pt x="1035" y="622"/>
                      <a:pt x="1035" y="622"/>
                    </a:cubicBezTo>
                    <a:cubicBezTo>
                      <a:pt x="1054" y="619"/>
                      <a:pt x="1067" y="603"/>
                      <a:pt x="1068" y="584"/>
                    </a:cubicBezTo>
                    <a:cubicBezTo>
                      <a:pt x="1068" y="534"/>
                      <a:pt x="1068" y="534"/>
                      <a:pt x="1068" y="534"/>
                    </a:cubicBezTo>
                    <a:cubicBezTo>
                      <a:pt x="1068" y="484"/>
                      <a:pt x="1068" y="484"/>
                      <a:pt x="1068" y="484"/>
                    </a:cubicBezTo>
                    <a:cubicBezTo>
                      <a:pt x="1067" y="466"/>
                      <a:pt x="1054" y="450"/>
                      <a:pt x="1035" y="447"/>
                    </a:cubicBezTo>
                    <a:close/>
                    <a:moveTo>
                      <a:pt x="591" y="783"/>
                    </a:moveTo>
                    <a:cubicBezTo>
                      <a:pt x="453" y="815"/>
                      <a:pt x="315" y="728"/>
                      <a:pt x="283" y="590"/>
                    </a:cubicBezTo>
                    <a:cubicBezTo>
                      <a:pt x="251" y="451"/>
                      <a:pt x="338" y="313"/>
                      <a:pt x="477" y="281"/>
                    </a:cubicBezTo>
                    <a:cubicBezTo>
                      <a:pt x="615" y="250"/>
                      <a:pt x="753" y="336"/>
                      <a:pt x="785" y="475"/>
                    </a:cubicBezTo>
                    <a:cubicBezTo>
                      <a:pt x="816" y="613"/>
                      <a:pt x="730" y="751"/>
                      <a:pt x="591" y="7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84" name="Freeform 33"/>
              <p:cNvSpPr>
                <a:spLocks noEditPoints="1"/>
              </p:cNvSpPr>
              <p:nvPr/>
            </p:nvSpPr>
            <p:spPr bwMode="auto">
              <a:xfrm>
                <a:off x="5076825" y="549275"/>
                <a:ext cx="1196975" cy="931863"/>
              </a:xfrm>
              <a:custGeom>
                <a:avLst/>
                <a:gdLst>
                  <a:gd name="T0" fmla="*/ 2448 w 2448"/>
                  <a:gd name="T1" fmla="*/ 1459 h 1903"/>
                  <a:gd name="T2" fmla="*/ 2448 w 2448"/>
                  <a:gd name="T3" fmla="*/ 178 h 1903"/>
                  <a:gd name="T4" fmla="*/ 2270 w 2448"/>
                  <a:gd name="T5" fmla="*/ 0 h 1903"/>
                  <a:gd name="T6" fmla="*/ 178 w 2448"/>
                  <a:gd name="T7" fmla="*/ 0 h 1903"/>
                  <a:gd name="T8" fmla="*/ 0 w 2448"/>
                  <a:gd name="T9" fmla="*/ 178 h 1903"/>
                  <a:gd name="T10" fmla="*/ 0 w 2448"/>
                  <a:gd name="T11" fmla="*/ 1490 h 1903"/>
                  <a:gd name="T12" fmla="*/ 0 w 2448"/>
                  <a:gd name="T13" fmla="*/ 1492 h 1903"/>
                  <a:gd name="T14" fmla="*/ 0 w 2448"/>
                  <a:gd name="T15" fmla="*/ 1730 h 1903"/>
                  <a:gd name="T16" fmla="*/ 0 w 2448"/>
                  <a:gd name="T17" fmla="*/ 1733 h 1903"/>
                  <a:gd name="T18" fmla="*/ 0 w 2448"/>
                  <a:gd name="T19" fmla="*/ 1746 h 1903"/>
                  <a:gd name="T20" fmla="*/ 0 w 2448"/>
                  <a:gd name="T21" fmla="*/ 1749 h 1903"/>
                  <a:gd name="T22" fmla="*/ 0 w 2448"/>
                  <a:gd name="T23" fmla="*/ 1753 h 1903"/>
                  <a:gd name="T24" fmla="*/ 0 w 2448"/>
                  <a:gd name="T25" fmla="*/ 1753 h 1903"/>
                  <a:gd name="T26" fmla="*/ 157 w 2448"/>
                  <a:gd name="T27" fmla="*/ 1903 h 1903"/>
                  <a:gd name="T28" fmla="*/ 879 w 2448"/>
                  <a:gd name="T29" fmla="*/ 1903 h 1903"/>
                  <a:gd name="T30" fmla="*/ 951 w 2448"/>
                  <a:gd name="T31" fmla="*/ 1903 h 1903"/>
                  <a:gd name="T32" fmla="*/ 1497 w 2448"/>
                  <a:gd name="T33" fmla="*/ 1903 h 1903"/>
                  <a:gd name="T34" fmla="*/ 1541 w 2448"/>
                  <a:gd name="T35" fmla="*/ 1903 h 1903"/>
                  <a:gd name="T36" fmla="*/ 2291 w 2448"/>
                  <a:gd name="T37" fmla="*/ 1903 h 1903"/>
                  <a:gd name="T38" fmla="*/ 2447 w 2448"/>
                  <a:gd name="T39" fmla="*/ 1753 h 1903"/>
                  <a:gd name="T40" fmla="*/ 2447 w 2448"/>
                  <a:gd name="T41" fmla="*/ 1753 h 1903"/>
                  <a:gd name="T42" fmla="*/ 2448 w 2448"/>
                  <a:gd name="T43" fmla="*/ 1459 h 1903"/>
                  <a:gd name="T44" fmla="*/ 1366 w 2448"/>
                  <a:gd name="T45" fmla="*/ 1733 h 1903"/>
                  <a:gd name="T46" fmla="*/ 1327 w 2448"/>
                  <a:gd name="T47" fmla="*/ 1772 h 1903"/>
                  <a:gd name="T48" fmla="*/ 1121 w 2448"/>
                  <a:gd name="T49" fmla="*/ 1772 h 1903"/>
                  <a:gd name="T50" fmla="*/ 1081 w 2448"/>
                  <a:gd name="T51" fmla="*/ 1733 h 1903"/>
                  <a:gd name="T52" fmla="*/ 1081 w 2448"/>
                  <a:gd name="T53" fmla="*/ 1705 h 1903"/>
                  <a:gd name="T54" fmla="*/ 1121 w 2448"/>
                  <a:gd name="T55" fmla="*/ 1666 h 1903"/>
                  <a:gd name="T56" fmla="*/ 1327 w 2448"/>
                  <a:gd name="T57" fmla="*/ 1666 h 1903"/>
                  <a:gd name="T58" fmla="*/ 1366 w 2448"/>
                  <a:gd name="T59" fmla="*/ 1705 h 1903"/>
                  <a:gd name="T60" fmla="*/ 1366 w 2448"/>
                  <a:gd name="T61" fmla="*/ 1733 h 1903"/>
                  <a:gd name="T62" fmla="*/ 2270 w 2448"/>
                  <a:gd name="T63" fmla="*/ 1522 h 1903"/>
                  <a:gd name="T64" fmla="*/ 178 w 2448"/>
                  <a:gd name="T65" fmla="*/ 1522 h 1903"/>
                  <a:gd name="T66" fmla="*/ 147 w 2448"/>
                  <a:gd name="T67" fmla="*/ 1490 h 1903"/>
                  <a:gd name="T68" fmla="*/ 147 w 2448"/>
                  <a:gd name="T69" fmla="*/ 178 h 1903"/>
                  <a:gd name="T70" fmla="*/ 178 w 2448"/>
                  <a:gd name="T71" fmla="*/ 146 h 1903"/>
                  <a:gd name="T72" fmla="*/ 2270 w 2448"/>
                  <a:gd name="T73" fmla="*/ 146 h 1903"/>
                  <a:gd name="T74" fmla="*/ 2301 w 2448"/>
                  <a:gd name="T75" fmla="*/ 178 h 1903"/>
                  <a:gd name="T76" fmla="*/ 2301 w 2448"/>
                  <a:gd name="T77" fmla="*/ 1490 h 1903"/>
                  <a:gd name="T78" fmla="*/ 2301 w 2448"/>
                  <a:gd name="T79" fmla="*/ 1490 h 1903"/>
                  <a:gd name="T80" fmla="*/ 2270 w 2448"/>
                  <a:gd name="T81" fmla="*/ 1522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48" h="1903">
                    <a:moveTo>
                      <a:pt x="2448" y="1459"/>
                    </a:moveTo>
                    <a:cubicBezTo>
                      <a:pt x="2448" y="178"/>
                      <a:pt x="2448" y="178"/>
                      <a:pt x="2448" y="178"/>
                    </a:cubicBezTo>
                    <a:cubicBezTo>
                      <a:pt x="2448" y="79"/>
                      <a:pt x="2368" y="0"/>
                      <a:pt x="2270" y="0"/>
                    </a:cubicBezTo>
                    <a:cubicBezTo>
                      <a:pt x="178" y="0"/>
                      <a:pt x="178" y="0"/>
                      <a:pt x="178" y="0"/>
                    </a:cubicBezTo>
                    <a:cubicBezTo>
                      <a:pt x="80" y="0"/>
                      <a:pt x="0" y="79"/>
                      <a:pt x="0" y="178"/>
                    </a:cubicBezTo>
                    <a:cubicBezTo>
                      <a:pt x="0" y="1490"/>
                      <a:pt x="0" y="1490"/>
                      <a:pt x="0" y="1490"/>
                    </a:cubicBezTo>
                    <a:cubicBezTo>
                      <a:pt x="0" y="1491"/>
                      <a:pt x="0" y="1492"/>
                      <a:pt x="0" y="1492"/>
                    </a:cubicBezTo>
                    <a:cubicBezTo>
                      <a:pt x="0" y="1730"/>
                      <a:pt x="0" y="1730"/>
                      <a:pt x="0" y="1730"/>
                    </a:cubicBezTo>
                    <a:cubicBezTo>
                      <a:pt x="0" y="1731"/>
                      <a:pt x="0" y="1732"/>
                      <a:pt x="0" y="1733"/>
                    </a:cubicBezTo>
                    <a:cubicBezTo>
                      <a:pt x="0" y="1746"/>
                      <a:pt x="0" y="1746"/>
                      <a:pt x="0" y="1746"/>
                    </a:cubicBezTo>
                    <a:cubicBezTo>
                      <a:pt x="0" y="1747"/>
                      <a:pt x="0" y="1748"/>
                      <a:pt x="0" y="1749"/>
                    </a:cubicBezTo>
                    <a:cubicBezTo>
                      <a:pt x="0" y="1753"/>
                      <a:pt x="0" y="1753"/>
                      <a:pt x="0" y="1753"/>
                    </a:cubicBezTo>
                    <a:cubicBezTo>
                      <a:pt x="0" y="1753"/>
                      <a:pt x="0" y="1753"/>
                      <a:pt x="0" y="1753"/>
                    </a:cubicBezTo>
                    <a:cubicBezTo>
                      <a:pt x="3" y="1836"/>
                      <a:pt x="72" y="1903"/>
                      <a:pt x="157" y="1903"/>
                    </a:cubicBezTo>
                    <a:cubicBezTo>
                      <a:pt x="879" y="1903"/>
                      <a:pt x="879" y="1903"/>
                      <a:pt x="879" y="1903"/>
                    </a:cubicBezTo>
                    <a:cubicBezTo>
                      <a:pt x="951" y="1903"/>
                      <a:pt x="951" y="1903"/>
                      <a:pt x="951" y="1903"/>
                    </a:cubicBezTo>
                    <a:cubicBezTo>
                      <a:pt x="1497" y="1903"/>
                      <a:pt x="1497" y="1903"/>
                      <a:pt x="1497" y="1903"/>
                    </a:cubicBezTo>
                    <a:cubicBezTo>
                      <a:pt x="1541" y="1903"/>
                      <a:pt x="1541" y="1903"/>
                      <a:pt x="1541" y="1903"/>
                    </a:cubicBezTo>
                    <a:cubicBezTo>
                      <a:pt x="2291" y="1903"/>
                      <a:pt x="2291" y="1903"/>
                      <a:pt x="2291" y="1903"/>
                    </a:cubicBezTo>
                    <a:cubicBezTo>
                      <a:pt x="2375" y="1903"/>
                      <a:pt x="2444" y="1836"/>
                      <a:pt x="2447" y="1753"/>
                    </a:cubicBezTo>
                    <a:cubicBezTo>
                      <a:pt x="2447" y="1753"/>
                      <a:pt x="2447" y="1753"/>
                      <a:pt x="2447" y="1753"/>
                    </a:cubicBezTo>
                    <a:cubicBezTo>
                      <a:pt x="2448" y="1459"/>
                      <a:pt x="2448" y="1459"/>
                      <a:pt x="2448" y="1459"/>
                    </a:cubicBezTo>
                    <a:close/>
                    <a:moveTo>
                      <a:pt x="1366" y="1733"/>
                    </a:moveTo>
                    <a:cubicBezTo>
                      <a:pt x="1366" y="1754"/>
                      <a:pt x="1348" y="1772"/>
                      <a:pt x="1327" y="1772"/>
                    </a:cubicBezTo>
                    <a:cubicBezTo>
                      <a:pt x="1121" y="1772"/>
                      <a:pt x="1121" y="1772"/>
                      <a:pt x="1121" y="1772"/>
                    </a:cubicBezTo>
                    <a:cubicBezTo>
                      <a:pt x="1099" y="1772"/>
                      <a:pt x="1081" y="1754"/>
                      <a:pt x="1081" y="1733"/>
                    </a:cubicBezTo>
                    <a:cubicBezTo>
                      <a:pt x="1081" y="1705"/>
                      <a:pt x="1081" y="1705"/>
                      <a:pt x="1081" y="1705"/>
                    </a:cubicBezTo>
                    <a:cubicBezTo>
                      <a:pt x="1081" y="1684"/>
                      <a:pt x="1099" y="1666"/>
                      <a:pt x="1121" y="1666"/>
                    </a:cubicBezTo>
                    <a:cubicBezTo>
                      <a:pt x="1327" y="1666"/>
                      <a:pt x="1327" y="1666"/>
                      <a:pt x="1327" y="1666"/>
                    </a:cubicBezTo>
                    <a:cubicBezTo>
                      <a:pt x="1348" y="1666"/>
                      <a:pt x="1366" y="1684"/>
                      <a:pt x="1366" y="1705"/>
                    </a:cubicBezTo>
                    <a:lnTo>
                      <a:pt x="1366" y="1733"/>
                    </a:lnTo>
                    <a:close/>
                    <a:moveTo>
                      <a:pt x="2270" y="1522"/>
                    </a:moveTo>
                    <a:cubicBezTo>
                      <a:pt x="178" y="1522"/>
                      <a:pt x="178" y="1522"/>
                      <a:pt x="178" y="1522"/>
                    </a:cubicBezTo>
                    <a:cubicBezTo>
                      <a:pt x="161" y="1522"/>
                      <a:pt x="147" y="1507"/>
                      <a:pt x="147" y="1490"/>
                    </a:cubicBezTo>
                    <a:cubicBezTo>
                      <a:pt x="147" y="178"/>
                      <a:pt x="147" y="178"/>
                      <a:pt x="147" y="178"/>
                    </a:cubicBezTo>
                    <a:cubicBezTo>
                      <a:pt x="147" y="160"/>
                      <a:pt x="161" y="146"/>
                      <a:pt x="178" y="146"/>
                    </a:cubicBezTo>
                    <a:cubicBezTo>
                      <a:pt x="2270" y="146"/>
                      <a:pt x="2270" y="146"/>
                      <a:pt x="2270" y="146"/>
                    </a:cubicBezTo>
                    <a:cubicBezTo>
                      <a:pt x="2287" y="146"/>
                      <a:pt x="2301" y="160"/>
                      <a:pt x="2301" y="178"/>
                    </a:cubicBezTo>
                    <a:cubicBezTo>
                      <a:pt x="2301" y="1490"/>
                      <a:pt x="2301" y="1490"/>
                      <a:pt x="2301" y="1490"/>
                    </a:cubicBezTo>
                    <a:cubicBezTo>
                      <a:pt x="2301" y="1490"/>
                      <a:pt x="2301" y="1490"/>
                      <a:pt x="2301" y="1490"/>
                    </a:cubicBezTo>
                    <a:cubicBezTo>
                      <a:pt x="2301" y="1507"/>
                      <a:pt x="2287" y="1522"/>
                      <a:pt x="2270" y="15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grpSp>
      <p:sp>
        <p:nvSpPr>
          <p:cNvPr id="285" name="TextBox 7"/>
          <p:cNvSpPr txBox="1"/>
          <p:nvPr/>
        </p:nvSpPr>
        <p:spPr>
          <a:xfrm>
            <a:off x="1447800" y="3218350"/>
            <a:ext cx="1244776" cy="73866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a:solidFill>
                  <a:schemeClr val="bg1"/>
                </a:solidFill>
                <a:cs typeface="Arial" pitchFamily="34" charset="0"/>
              </a:rPr>
              <a:t>Business A (data holder/user)</a:t>
            </a:r>
            <a:endParaRPr lang="ko-KR" altLang="en-US" sz="1400" b="1" dirty="0">
              <a:solidFill>
                <a:schemeClr val="bg1"/>
              </a:solidFill>
              <a:cs typeface="Arial" pitchFamily="34" charset="0"/>
            </a:endParaRPr>
          </a:p>
        </p:txBody>
      </p:sp>
      <p:sp>
        <p:nvSpPr>
          <p:cNvPr id="286" name="TextBox 7"/>
          <p:cNvSpPr txBox="1"/>
          <p:nvPr/>
        </p:nvSpPr>
        <p:spPr>
          <a:xfrm>
            <a:off x="6407583" y="3219240"/>
            <a:ext cx="1288617" cy="73866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a:solidFill>
                  <a:schemeClr val="bg1"/>
                </a:solidFill>
                <a:cs typeface="Arial" pitchFamily="34" charset="0"/>
              </a:rPr>
              <a:t>Business B (data  holder/user)</a:t>
            </a:r>
          </a:p>
        </p:txBody>
      </p:sp>
      <p:sp>
        <p:nvSpPr>
          <p:cNvPr id="287" name="TextBox 6"/>
          <p:cNvSpPr txBox="1"/>
          <p:nvPr/>
        </p:nvSpPr>
        <p:spPr>
          <a:xfrm>
            <a:off x="3412634" y="3604316"/>
            <a:ext cx="2271978" cy="2308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900" b="1" dirty="0">
                <a:solidFill>
                  <a:schemeClr val="bg1"/>
                </a:solidFill>
                <a:cs typeface="Arial" pitchFamily="34" charset="0"/>
              </a:rPr>
              <a:t>B2B Data Flow</a:t>
            </a:r>
          </a:p>
        </p:txBody>
      </p:sp>
      <p:sp>
        <p:nvSpPr>
          <p:cNvPr id="289" name="TextBox 7"/>
          <p:cNvSpPr txBox="1"/>
          <p:nvPr/>
        </p:nvSpPr>
        <p:spPr>
          <a:xfrm>
            <a:off x="4854308" y="2118757"/>
            <a:ext cx="2670020" cy="52322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a:solidFill>
                  <a:schemeClr val="bg1"/>
                </a:solidFill>
                <a:cs typeface="Arial" pitchFamily="34" charset="0"/>
              </a:rPr>
              <a:t>Proxy</a:t>
            </a:r>
          </a:p>
          <a:p>
            <a:r>
              <a:rPr lang="en-US" altLang="ko-KR" sz="1400" b="1" dirty="0">
                <a:solidFill>
                  <a:schemeClr val="bg1"/>
                </a:solidFill>
                <a:cs typeface="Arial" pitchFamily="34" charset="0"/>
              </a:rPr>
              <a:t>(data intermediary DGA art.9)</a:t>
            </a:r>
          </a:p>
        </p:txBody>
      </p:sp>
    </p:spTree>
    <p:extLst>
      <p:ext uri="{BB962C8B-B14F-4D97-AF65-F5344CB8AC3E}">
        <p14:creationId xmlns:p14="http://schemas.microsoft.com/office/powerpoint/2010/main" val="35853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5"/>
                                        </p:tgtEl>
                                        <p:attrNameLst>
                                          <p:attrName>style.visibility</p:attrName>
                                        </p:attrNameLst>
                                      </p:cBhvr>
                                      <p:to>
                                        <p:strVal val="visible"/>
                                      </p:to>
                                    </p:set>
                                    <p:animEffect transition="in" filter="wipe(up)">
                                      <p:cBhvr>
                                        <p:cTn id="10" dur="500"/>
                                        <p:tgtEl>
                                          <p:spTgt spid="285"/>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500"/>
                                        <p:tgtEl>
                                          <p:spTgt spid="27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6"/>
                                        </p:tgtEl>
                                        <p:attrNameLst>
                                          <p:attrName>style.visibility</p:attrName>
                                        </p:attrNameLst>
                                      </p:cBhvr>
                                      <p:to>
                                        <p:strVal val="visible"/>
                                      </p:to>
                                    </p:set>
                                    <p:animEffect transition="in" filter="wipe(up)">
                                      <p:cBhvr>
                                        <p:cTn id="16" dur="500"/>
                                        <p:tgtEl>
                                          <p:spTgt spid="28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barn(outVertical)">
                                      <p:cBhvr>
                                        <p:cTn id="21" dur="500"/>
                                        <p:tgtEl>
                                          <p:spTgt spid="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7"/>
                                        </p:tgtEl>
                                        <p:attrNameLst>
                                          <p:attrName>style.visibility</p:attrName>
                                        </p:attrNameLst>
                                      </p:cBhvr>
                                      <p:to>
                                        <p:strVal val="visible"/>
                                      </p:to>
                                    </p:set>
                                    <p:animEffect transition="in" filter="fade">
                                      <p:cBhvr>
                                        <p:cTn id="24" dur="500"/>
                                        <p:tgtEl>
                                          <p:spTgt spid="28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6"/>
                                        </p:tgtEl>
                                        <p:attrNameLst>
                                          <p:attrName>style.visibility</p:attrName>
                                        </p:attrNameLst>
                                      </p:cBhvr>
                                      <p:to>
                                        <p:strVal val="visible"/>
                                      </p:to>
                                    </p:set>
                                    <p:animEffect transition="in" filter="fade">
                                      <p:cBhvr>
                                        <p:cTn id="29" dur="500"/>
                                        <p:tgtEl>
                                          <p:spTgt spid="26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89"/>
                                        </p:tgtEl>
                                        <p:attrNameLst>
                                          <p:attrName>style.visibility</p:attrName>
                                        </p:attrNameLst>
                                      </p:cBhvr>
                                      <p:to>
                                        <p:strVal val="visible"/>
                                      </p:to>
                                    </p:set>
                                    <p:animEffect transition="in" filter="wipe(up)">
                                      <p:cBhvr>
                                        <p:cTn id="32" dur="500"/>
                                        <p:tgtEl>
                                          <p:spTgt spid="2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par>
                                <p:cTn id="38" presetID="22" presetClass="entr" presetSubtype="2"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right)">
                                      <p:cBhvr>
                                        <p:cTn id="40" dur="500"/>
                                        <p:tgtEl>
                                          <p:spTgt spid="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barn(outHorizontal)">
                                      <p:cBhvr>
                                        <p:cTn id="4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285" grpId="0"/>
      <p:bldP spid="286" grpId="0"/>
      <p:bldP spid="287" grpId="0"/>
      <p:bldP spid="2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609" y="983947"/>
            <a:ext cx="3985792" cy="3985792"/>
          </a:xfrm>
          <a:prstGeom prst="rect">
            <a:avLst/>
          </a:prstGeom>
        </p:spPr>
      </p:pic>
      <p:sp>
        <p:nvSpPr>
          <p:cNvPr id="2" name="Text Placeholder 1"/>
          <p:cNvSpPr>
            <a:spLocks noGrp="1"/>
          </p:cNvSpPr>
          <p:nvPr>
            <p:ph type="body" sz="quarter" idx="10"/>
          </p:nvPr>
        </p:nvSpPr>
        <p:spPr/>
        <p:txBody>
          <a:bodyPr>
            <a:normAutofit fontScale="92500" lnSpcReduction="10000"/>
          </a:bodyPr>
          <a:lstStyle/>
          <a:p>
            <a:r>
              <a:rPr lang="en-US" altLang="ko-KR" dirty="0"/>
              <a:t>Personal data sovereignty (PDS)</a:t>
            </a:r>
          </a:p>
        </p:txBody>
      </p:sp>
      <p:sp>
        <p:nvSpPr>
          <p:cNvPr id="3" name="Text Placeholder 2"/>
          <p:cNvSpPr>
            <a:spLocks noGrp="1"/>
          </p:cNvSpPr>
          <p:nvPr>
            <p:ph type="body" sz="quarter" idx="11"/>
          </p:nvPr>
        </p:nvSpPr>
        <p:spPr/>
        <p:txBody>
          <a:bodyPr/>
          <a:lstStyle/>
          <a:p>
            <a:pPr lvl="0"/>
            <a:r>
              <a:rPr lang="en-US" altLang="ko-KR" dirty="0"/>
              <a:t>PDS model is characterized by data subjects having greater control on their data, both in terms of</a:t>
            </a:r>
          </a:p>
          <a:p>
            <a:pPr lvl="0"/>
            <a:r>
              <a:rPr lang="en-US" altLang="ko-KR" dirty="0"/>
              <a:t>privacy management and data portability</a:t>
            </a:r>
          </a:p>
        </p:txBody>
      </p:sp>
      <p:sp>
        <p:nvSpPr>
          <p:cNvPr id="7" name="TextBox 6"/>
          <p:cNvSpPr txBox="1"/>
          <p:nvPr/>
        </p:nvSpPr>
        <p:spPr>
          <a:xfrm>
            <a:off x="2602600" y="3693397"/>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Government</a:t>
            </a:r>
            <a:endParaRPr lang="ko-KR" altLang="en-US" sz="1200" b="1" dirty="0">
              <a:solidFill>
                <a:schemeClr val="bg1"/>
              </a:solidFill>
              <a:cs typeface="Arial" pitchFamily="34" charset="0"/>
            </a:endParaRPr>
          </a:p>
        </p:txBody>
      </p:sp>
      <p:sp>
        <p:nvSpPr>
          <p:cNvPr id="8" name="TextBox 7"/>
          <p:cNvSpPr txBox="1"/>
          <p:nvPr/>
        </p:nvSpPr>
        <p:spPr>
          <a:xfrm>
            <a:off x="2423197" y="2668376"/>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Researchers</a:t>
            </a:r>
            <a:endParaRPr lang="ko-KR" altLang="en-US" sz="1200" b="1" dirty="0">
              <a:solidFill>
                <a:schemeClr val="bg1"/>
              </a:solidFill>
              <a:cs typeface="Arial" pitchFamily="34" charset="0"/>
            </a:endParaRPr>
          </a:p>
        </p:txBody>
      </p:sp>
      <p:sp>
        <p:nvSpPr>
          <p:cNvPr id="9" name="TextBox 8"/>
          <p:cNvSpPr txBox="1"/>
          <p:nvPr/>
        </p:nvSpPr>
        <p:spPr>
          <a:xfrm>
            <a:off x="2938650" y="1898135"/>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Bank</a:t>
            </a:r>
            <a:endParaRPr lang="ko-KR" altLang="en-US" sz="1200" b="1" dirty="0">
              <a:solidFill>
                <a:schemeClr val="bg1"/>
              </a:solidFill>
              <a:cs typeface="Arial" pitchFamily="34" charset="0"/>
            </a:endParaRPr>
          </a:p>
        </p:txBody>
      </p:sp>
      <p:sp>
        <p:nvSpPr>
          <p:cNvPr id="10" name="TextBox 9"/>
          <p:cNvSpPr txBox="1"/>
          <p:nvPr/>
        </p:nvSpPr>
        <p:spPr>
          <a:xfrm>
            <a:off x="4167272" y="4671867"/>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Relatives</a:t>
            </a:r>
            <a:endParaRPr lang="ko-KR" altLang="en-US" sz="1200" b="1" dirty="0">
              <a:solidFill>
                <a:schemeClr val="bg1"/>
              </a:solidFill>
              <a:cs typeface="Arial" pitchFamily="34" charset="0"/>
            </a:endParaRPr>
          </a:p>
        </p:txBody>
      </p:sp>
      <p:sp>
        <p:nvSpPr>
          <p:cNvPr id="12" name="TextBox 11"/>
          <p:cNvSpPr txBox="1"/>
          <p:nvPr/>
        </p:nvSpPr>
        <p:spPr>
          <a:xfrm>
            <a:off x="7324425" y="2058489"/>
            <a:ext cx="1512168"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Grocery/</a:t>
            </a:r>
          </a:p>
          <a:p>
            <a:pPr algn="ctr"/>
            <a:r>
              <a:rPr lang="en-US" altLang="ko-KR" sz="1200" b="1" dirty="0">
                <a:solidFill>
                  <a:schemeClr val="bg1"/>
                </a:solidFill>
                <a:cs typeface="Arial" pitchFamily="34" charset="0"/>
              </a:rPr>
              <a:t>Retail store</a:t>
            </a:r>
            <a:endParaRPr lang="ko-KR" altLang="en-US" sz="1200" b="1" dirty="0">
              <a:solidFill>
                <a:schemeClr val="bg1"/>
              </a:solidFill>
              <a:cs typeface="Arial" pitchFamily="34" charset="0"/>
            </a:endParaRPr>
          </a:p>
        </p:txBody>
      </p:sp>
      <p:sp>
        <p:nvSpPr>
          <p:cNvPr id="13" name="TextBox 12"/>
          <p:cNvSpPr txBox="1"/>
          <p:nvPr/>
        </p:nvSpPr>
        <p:spPr>
          <a:xfrm>
            <a:off x="5826666" y="1341197"/>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App developers</a:t>
            </a:r>
            <a:endParaRPr lang="ko-KR" altLang="en-US" sz="1200" b="1" dirty="0">
              <a:solidFill>
                <a:schemeClr val="bg1"/>
              </a:solidFill>
              <a:cs typeface="Arial" pitchFamily="34" charset="0"/>
            </a:endParaRPr>
          </a:p>
        </p:txBody>
      </p:sp>
      <p:sp>
        <p:nvSpPr>
          <p:cNvPr id="14" name="TextBox 13"/>
          <p:cNvSpPr txBox="1"/>
          <p:nvPr/>
        </p:nvSpPr>
        <p:spPr>
          <a:xfrm>
            <a:off x="6751933" y="1633622"/>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Mobility service</a:t>
            </a:r>
            <a:endParaRPr lang="ko-KR" altLang="en-US" sz="1200" b="1" dirty="0">
              <a:solidFill>
                <a:schemeClr val="bg1"/>
              </a:solidFill>
              <a:cs typeface="Arial" pitchFamily="34" charset="0"/>
            </a:endParaRPr>
          </a:p>
        </p:txBody>
      </p:sp>
      <p:sp>
        <p:nvSpPr>
          <p:cNvPr id="15" name="TextBox 14"/>
          <p:cNvSpPr txBox="1"/>
          <p:nvPr/>
        </p:nvSpPr>
        <p:spPr>
          <a:xfrm>
            <a:off x="6584845" y="4467803"/>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Electricity company</a:t>
            </a:r>
            <a:endParaRPr lang="ko-KR" altLang="en-US" sz="1200" b="1" dirty="0">
              <a:solidFill>
                <a:schemeClr val="bg1"/>
              </a:solidFill>
              <a:cs typeface="Arial" pitchFamily="34" charset="0"/>
            </a:endParaRPr>
          </a:p>
        </p:txBody>
      </p:sp>
      <p:sp>
        <p:nvSpPr>
          <p:cNvPr id="16" name="TextBox 15"/>
          <p:cNvSpPr txBox="1"/>
          <p:nvPr/>
        </p:nvSpPr>
        <p:spPr>
          <a:xfrm>
            <a:off x="7506811" y="2845572"/>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Healthcare</a:t>
            </a:r>
            <a:endParaRPr lang="ko-KR" altLang="en-US" sz="1200" b="1" dirty="0">
              <a:solidFill>
                <a:schemeClr val="bg1"/>
              </a:solidFill>
              <a:cs typeface="Arial" pitchFamily="34" charset="0"/>
            </a:endParaRPr>
          </a:p>
        </p:txBody>
      </p:sp>
      <p:sp>
        <p:nvSpPr>
          <p:cNvPr id="17" name="TextBox 16"/>
          <p:cNvSpPr txBox="1"/>
          <p:nvPr/>
        </p:nvSpPr>
        <p:spPr>
          <a:xfrm>
            <a:off x="7363327" y="3790999"/>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Web media</a:t>
            </a:r>
            <a:endParaRPr lang="ko-KR" altLang="en-US" sz="1200" b="1" dirty="0">
              <a:solidFill>
                <a:schemeClr val="bg1"/>
              </a:solidFill>
              <a:cs typeface="Arial" pitchFamily="34" charset="0"/>
            </a:endParaRPr>
          </a:p>
        </p:txBody>
      </p:sp>
      <p:sp>
        <p:nvSpPr>
          <p:cNvPr id="18" name="TextBox 17"/>
          <p:cNvSpPr txBox="1"/>
          <p:nvPr/>
        </p:nvSpPr>
        <p:spPr>
          <a:xfrm>
            <a:off x="5249140" y="4684431"/>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Peer groups</a:t>
            </a:r>
            <a:endParaRPr lang="ko-KR" altLang="en-US" sz="1200" b="1" dirty="0">
              <a:solidFill>
                <a:schemeClr val="bg1"/>
              </a:solidFill>
              <a:cs typeface="Arial" pitchFamily="34" charset="0"/>
            </a:endParaRPr>
          </a:p>
        </p:txBody>
      </p:sp>
      <p:sp>
        <p:nvSpPr>
          <p:cNvPr id="19" name="TextBox 18"/>
          <p:cNvSpPr txBox="1"/>
          <p:nvPr/>
        </p:nvSpPr>
        <p:spPr>
          <a:xfrm>
            <a:off x="3578265" y="1410347"/>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Insurance</a:t>
            </a:r>
            <a:endParaRPr lang="ko-KR" altLang="en-US" sz="1200" b="1" dirty="0">
              <a:solidFill>
                <a:schemeClr val="bg1"/>
              </a:solidFill>
              <a:cs typeface="Arial" pitchFamily="34" charset="0"/>
            </a:endParaRPr>
          </a:p>
        </p:txBody>
      </p:sp>
      <p:sp>
        <p:nvSpPr>
          <p:cNvPr id="20" name="TextBox 19"/>
          <p:cNvSpPr txBox="1"/>
          <p:nvPr/>
        </p:nvSpPr>
        <p:spPr>
          <a:xfrm>
            <a:off x="3223624" y="4326391"/>
            <a:ext cx="151216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Employers</a:t>
            </a:r>
            <a:endParaRPr lang="ko-KR" altLang="en-US" sz="1200" b="1" dirty="0">
              <a:solidFill>
                <a:schemeClr val="bg1"/>
              </a:solidFill>
              <a:cs typeface="Arial" pitchFamily="34" charset="0"/>
            </a:endParaRPr>
          </a:p>
        </p:txBody>
      </p:sp>
      <p:sp>
        <p:nvSpPr>
          <p:cNvPr id="21" name="TextBox 20"/>
          <p:cNvSpPr txBox="1"/>
          <p:nvPr/>
        </p:nvSpPr>
        <p:spPr>
          <a:xfrm>
            <a:off x="241357" y="2359577"/>
            <a:ext cx="2458433" cy="954107"/>
          </a:xfrm>
          <a:prstGeom prst="rect">
            <a:avLst/>
          </a:prstGeom>
          <a:noFill/>
        </p:spPr>
        <p:txBody>
          <a:bodyPr wrap="square" rtlCol="0">
            <a:spAutoFit/>
          </a:bodyPr>
          <a:lstStyle/>
          <a:p>
            <a:r>
              <a:rPr lang="en-US" altLang="ko-KR" sz="1400" b="1" dirty="0" err="1">
                <a:solidFill>
                  <a:schemeClr val="bg1"/>
                </a:solidFill>
                <a:cs typeface="Arial" pitchFamily="34" charset="0"/>
              </a:rPr>
              <a:t>MyData</a:t>
            </a:r>
            <a:r>
              <a:rPr lang="en-US" altLang="ko-KR" sz="1400" b="1" dirty="0">
                <a:solidFill>
                  <a:schemeClr val="bg1"/>
                </a:solidFill>
                <a:cs typeface="Arial" pitchFamily="34" charset="0"/>
              </a:rPr>
              <a:t> is a resilient system, not dependent on a single organization</a:t>
            </a:r>
          </a:p>
          <a:p>
            <a:r>
              <a:rPr lang="en-US" altLang="ko-KR" sz="1400" b="1" dirty="0">
                <a:solidFill>
                  <a:schemeClr val="bg1"/>
                </a:solidFill>
                <a:cs typeface="Arial" pitchFamily="34" charset="0"/>
              </a:rPr>
              <a:t>or technical infrastructure</a:t>
            </a:r>
          </a:p>
        </p:txBody>
      </p:sp>
    </p:spTree>
    <p:extLst>
      <p:ext uri="{BB962C8B-B14F-4D97-AF65-F5344CB8AC3E}">
        <p14:creationId xmlns:p14="http://schemas.microsoft.com/office/powerpoint/2010/main" val="304852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up)">
                                      <p:cBhvr>
                                        <p:cTn id="53" dur="500"/>
                                        <p:tgtEl>
                                          <p:spTgt spid="7"/>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childTnLst>
                          </p:cTn>
                        </p:par>
                        <p:par>
                          <p:cTn id="58" fill="hold">
                            <p:stCondLst>
                              <p:cond delay="5500"/>
                            </p:stCondLst>
                            <p:childTnLst>
                              <p:par>
                                <p:cTn id="59" presetID="22" presetClass="entr" presetSubtype="1"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up)">
                                      <p:cBhvr>
                                        <p:cTn id="61" dur="500"/>
                                        <p:tgtEl>
                                          <p:spTgt spid="9"/>
                                        </p:tgtEl>
                                      </p:cBhvr>
                                    </p:animEffect>
                                  </p:childTnLst>
                                </p:cTn>
                              </p:par>
                            </p:childTnLst>
                          </p:cTn>
                        </p:par>
                        <p:par>
                          <p:cTn id="62" fill="hold">
                            <p:stCondLst>
                              <p:cond delay="6000"/>
                            </p:stCondLst>
                            <p:childTnLst>
                              <p:par>
                                <p:cTn id="63" presetID="22" presetClass="entr" presetSubtype="1"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(My health)Data Flows</a:t>
            </a:r>
          </a:p>
        </p:txBody>
      </p:sp>
      <p:sp>
        <p:nvSpPr>
          <p:cNvPr id="3" name="Text Placeholder 2"/>
          <p:cNvSpPr>
            <a:spLocks noGrp="1"/>
          </p:cNvSpPr>
          <p:nvPr>
            <p:ph type="body" sz="quarter" idx="11"/>
          </p:nvPr>
        </p:nvSpPr>
        <p:spPr/>
        <p:txBody>
          <a:bodyPr/>
          <a:lstStyle/>
          <a:p>
            <a:pPr lvl="0"/>
            <a:endParaRPr lang="en-US" dirty="0"/>
          </a:p>
        </p:txBody>
      </p:sp>
      <p:grpSp>
        <p:nvGrpSpPr>
          <p:cNvPr id="21" name="Group 20"/>
          <p:cNvGrpSpPr/>
          <p:nvPr/>
        </p:nvGrpSpPr>
        <p:grpSpPr>
          <a:xfrm>
            <a:off x="217772" y="2983465"/>
            <a:ext cx="2534076" cy="523220"/>
            <a:chOff x="803640" y="3362835"/>
            <a:chExt cx="2059657" cy="523220"/>
          </a:xfrm>
        </p:grpSpPr>
        <p:sp>
          <p:nvSpPr>
            <p:cNvPr id="22" name="TextBox 6"/>
            <p:cNvSpPr txBox="1"/>
            <p:nvPr/>
          </p:nvSpPr>
          <p:spPr>
            <a:xfrm>
              <a:off x="803640" y="3639834"/>
              <a:ext cx="2059657" cy="2308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endParaRPr lang="en-US" altLang="ko-KR" sz="900" dirty="0">
                <a:solidFill>
                  <a:schemeClr val="bg1"/>
                </a:solidFill>
                <a:cs typeface="Arial" pitchFamily="34" charset="0"/>
              </a:endParaRPr>
            </a:p>
          </p:txBody>
        </p:sp>
        <p:sp>
          <p:nvSpPr>
            <p:cNvPr id="23" name="TextBox 7"/>
            <p:cNvSpPr txBox="1"/>
            <p:nvPr/>
          </p:nvSpPr>
          <p:spPr>
            <a:xfrm>
              <a:off x="803640" y="3362835"/>
              <a:ext cx="2059657" cy="52322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400" b="1" dirty="0">
                  <a:solidFill>
                    <a:schemeClr val="bg1"/>
                  </a:solidFill>
                  <a:cs typeface="Arial" pitchFamily="34" charset="0"/>
                </a:rPr>
                <a:t>Source A:</a:t>
              </a:r>
            </a:p>
            <a:p>
              <a:pPr algn="r"/>
              <a:r>
                <a:rPr lang="en-US" altLang="ko-KR" sz="1400" b="1" dirty="0">
                  <a:solidFill>
                    <a:schemeClr val="bg1"/>
                  </a:solidFill>
                  <a:cs typeface="Arial" pitchFamily="34" charset="0"/>
                </a:rPr>
                <a:t>Tracing app</a:t>
              </a:r>
              <a:endParaRPr lang="ko-KR" altLang="en-US" sz="1400" b="1" dirty="0">
                <a:solidFill>
                  <a:schemeClr val="bg1"/>
                </a:solidFill>
                <a:cs typeface="Arial" pitchFamily="34" charset="0"/>
              </a:endParaRPr>
            </a:p>
          </p:txBody>
        </p:sp>
      </p:grpSp>
      <p:grpSp>
        <p:nvGrpSpPr>
          <p:cNvPr id="24" name="Group 23"/>
          <p:cNvGrpSpPr/>
          <p:nvPr/>
        </p:nvGrpSpPr>
        <p:grpSpPr>
          <a:xfrm>
            <a:off x="6743040" y="2567129"/>
            <a:ext cx="2627784" cy="523220"/>
            <a:chOff x="803640" y="3362835"/>
            <a:chExt cx="2059657" cy="523220"/>
          </a:xfrm>
        </p:grpSpPr>
        <p:sp>
          <p:nvSpPr>
            <p:cNvPr id="25" name="TextBox 6"/>
            <p:cNvSpPr txBox="1"/>
            <p:nvPr/>
          </p:nvSpPr>
          <p:spPr>
            <a:xfrm>
              <a:off x="803640" y="3639834"/>
              <a:ext cx="2059657" cy="2308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en-US" altLang="ko-KR" sz="900" dirty="0">
                <a:solidFill>
                  <a:schemeClr val="bg1"/>
                </a:solidFill>
                <a:cs typeface="Arial" pitchFamily="34" charset="0"/>
              </a:endParaRPr>
            </a:p>
          </p:txBody>
        </p:sp>
        <p:sp>
          <p:nvSpPr>
            <p:cNvPr id="26" name="TextBox 7"/>
            <p:cNvSpPr txBox="1"/>
            <p:nvPr/>
          </p:nvSpPr>
          <p:spPr>
            <a:xfrm>
              <a:off x="803640" y="3362835"/>
              <a:ext cx="2059657" cy="52322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a:solidFill>
                    <a:schemeClr val="bg1"/>
                  </a:solidFill>
                  <a:cs typeface="Arial" pitchFamily="34" charset="0"/>
                </a:rPr>
                <a:t>Healthcare</a:t>
              </a:r>
            </a:p>
            <a:p>
              <a:r>
                <a:rPr lang="en-US" altLang="ko-KR" sz="1400" b="1" dirty="0">
                  <a:solidFill>
                    <a:schemeClr val="bg1"/>
                  </a:solidFill>
                  <a:cs typeface="Arial" pitchFamily="34" charset="0"/>
                </a:rPr>
                <a:t>Provider</a:t>
              </a:r>
              <a:endParaRPr lang="ko-KR" altLang="en-US" sz="1400" b="1" dirty="0">
                <a:solidFill>
                  <a:schemeClr val="bg1"/>
                </a:solidFill>
                <a:cs typeface="Arial" pitchFamily="34" charset="0"/>
              </a:endParaRPr>
            </a:p>
          </p:txBody>
        </p:sp>
      </p:grpSp>
      <p:grpSp>
        <p:nvGrpSpPr>
          <p:cNvPr id="27" name="Group 26"/>
          <p:cNvGrpSpPr/>
          <p:nvPr/>
        </p:nvGrpSpPr>
        <p:grpSpPr>
          <a:xfrm>
            <a:off x="5094669" y="1321472"/>
            <a:ext cx="2880320" cy="507831"/>
            <a:chOff x="803640" y="3362835"/>
            <a:chExt cx="2059657" cy="507831"/>
          </a:xfrm>
        </p:grpSpPr>
        <p:sp>
          <p:nvSpPr>
            <p:cNvPr id="28" name="TextBox 6"/>
            <p:cNvSpPr txBox="1"/>
            <p:nvPr/>
          </p:nvSpPr>
          <p:spPr>
            <a:xfrm>
              <a:off x="803640" y="3639834"/>
              <a:ext cx="2059657" cy="2308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en-US" altLang="ko-KR" sz="900" dirty="0">
                <a:solidFill>
                  <a:schemeClr val="bg1"/>
                </a:solidFill>
                <a:cs typeface="Arial" pitchFamily="34" charset="0"/>
              </a:endParaRPr>
            </a:p>
          </p:txBody>
        </p:sp>
        <p:sp>
          <p:nvSpPr>
            <p:cNvPr id="29" name="TextBox 7"/>
            <p:cNvSpPr txBox="1"/>
            <p:nvPr/>
          </p:nvSpPr>
          <p:spPr>
            <a:xfrm>
              <a:off x="803640" y="3362835"/>
              <a:ext cx="2059657"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err="1">
                  <a:solidFill>
                    <a:schemeClr val="bg1"/>
                  </a:solidFill>
                  <a:cs typeface="Arial" pitchFamily="34" charset="0"/>
                </a:rPr>
                <a:t>MyData</a:t>
              </a:r>
              <a:r>
                <a:rPr lang="en-US" altLang="ko-KR" sz="1400" b="1" dirty="0">
                  <a:solidFill>
                    <a:schemeClr val="bg1"/>
                  </a:solidFill>
                  <a:cs typeface="Arial" pitchFamily="34" charset="0"/>
                </a:rPr>
                <a:t> Operator</a:t>
              </a:r>
              <a:endParaRPr lang="ko-KR" altLang="en-US" sz="1400" b="1" dirty="0">
                <a:solidFill>
                  <a:schemeClr val="bg1"/>
                </a:solidFill>
                <a:cs typeface="Arial" pitchFamily="34" charset="0"/>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3227" y="1321472"/>
            <a:ext cx="687862" cy="68786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6618" y="3008867"/>
            <a:ext cx="687861" cy="687861"/>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2962" y="2594651"/>
            <a:ext cx="687862" cy="687862"/>
          </a:xfrm>
          <a:prstGeom prst="rect">
            <a:avLst/>
          </a:prstGeom>
        </p:spPr>
      </p:pic>
      <p:cxnSp>
        <p:nvCxnSpPr>
          <p:cNvPr id="40" name="Straight Arrow Connector 39"/>
          <p:cNvCxnSpPr/>
          <p:nvPr/>
        </p:nvCxnSpPr>
        <p:spPr>
          <a:xfrm flipV="1">
            <a:off x="3638706" y="2844128"/>
            <a:ext cx="2232248" cy="508670"/>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TextBox 6"/>
          <p:cNvSpPr txBox="1"/>
          <p:nvPr/>
        </p:nvSpPr>
        <p:spPr>
          <a:xfrm>
            <a:off x="4293227" y="3190377"/>
            <a:ext cx="1207134" cy="2308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900" dirty="0">
                <a:solidFill>
                  <a:schemeClr val="bg1"/>
                </a:solidFill>
                <a:cs typeface="Arial" pitchFamily="34" charset="0"/>
              </a:rPr>
              <a:t>Data Flow</a:t>
            </a:r>
          </a:p>
        </p:txBody>
      </p:sp>
      <p:cxnSp>
        <p:nvCxnSpPr>
          <p:cNvPr id="43" name="Straight Arrow Connector 42"/>
          <p:cNvCxnSpPr/>
          <p:nvPr/>
        </p:nvCxnSpPr>
        <p:spPr>
          <a:xfrm flipH="1">
            <a:off x="3638706" y="2167019"/>
            <a:ext cx="808794" cy="1023358"/>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53088" y="2167019"/>
            <a:ext cx="1008112" cy="528153"/>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6"/>
          <p:cNvSpPr txBox="1"/>
          <p:nvPr/>
        </p:nvSpPr>
        <p:spPr>
          <a:xfrm>
            <a:off x="4293227" y="2425099"/>
            <a:ext cx="1207134" cy="2308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900" dirty="0">
                <a:solidFill>
                  <a:schemeClr val="bg1"/>
                </a:solidFill>
                <a:cs typeface="Arial" pitchFamily="34" charset="0"/>
              </a:rPr>
              <a:t>Consent Flow</a:t>
            </a:r>
          </a:p>
        </p:txBody>
      </p:sp>
      <p:grpSp>
        <p:nvGrpSpPr>
          <p:cNvPr id="35" name="Group 34"/>
          <p:cNvGrpSpPr/>
          <p:nvPr/>
        </p:nvGrpSpPr>
        <p:grpSpPr>
          <a:xfrm>
            <a:off x="217772" y="3964103"/>
            <a:ext cx="2534076" cy="523220"/>
            <a:chOff x="803640" y="3362835"/>
            <a:chExt cx="2059657" cy="523220"/>
          </a:xfrm>
        </p:grpSpPr>
        <p:sp>
          <p:nvSpPr>
            <p:cNvPr id="36" name="TextBox 6"/>
            <p:cNvSpPr txBox="1"/>
            <p:nvPr/>
          </p:nvSpPr>
          <p:spPr>
            <a:xfrm>
              <a:off x="803640" y="3639834"/>
              <a:ext cx="2059657" cy="2308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endParaRPr lang="en-US" altLang="ko-KR" sz="900" dirty="0">
                <a:solidFill>
                  <a:schemeClr val="bg1"/>
                </a:solidFill>
                <a:cs typeface="Arial" pitchFamily="34" charset="0"/>
              </a:endParaRPr>
            </a:p>
          </p:txBody>
        </p:sp>
        <p:sp>
          <p:nvSpPr>
            <p:cNvPr id="37" name="TextBox 7"/>
            <p:cNvSpPr txBox="1"/>
            <p:nvPr/>
          </p:nvSpPr>
          <p:spPr>
            <a:xfrm>
              <a:off x="803640" y="3362835"/>
              <a:ext cx="2059657" cy="52322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400" b="1" dirty="0">
                  <a:solidFill>
                    <a:schemeClr val="bg1"/>
                  </a:solidFill>
                  <a:cs typeface="Arial" pitchFamily="34" charset="0"/>
                </a:rPr>
                <a:t>Source B:</a:t>
              </a:r>
            </a:p>
            <a:p>
              <a:pPr algn="r"/>
              <a:r>
                <a:rPr lang="en-US" altLang="ko-KR" sz="1400" b="1" dirty="0">
                  <a:solidFill>
                    <a:schemeClr val="bg1"/>
                  </a:solidFill>
                  <a:cs typeface="Arial" pitchFamily="34" charset="0"/>
                </a:rPr>
                <a:t>Rare Disease Data  Registry</a:t>
              </a:r>
              <a:endParaRPr lang="ko-KR" altLang="en-US" sz="1400" b="1" dirty="0">
                <a:solidFill>
                  <a:schemeClr val="bg1"/>
                </a:solidFill>
                <a:cs typeface="Arial" pitchFamily="34" charset="0"/>
              </a:endParaRPr>
            </a:p>
          </p:txBody>
        </p:sp>
      </p:gr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6618" y="3989505"/>
            <a:ext cx="687861" cy="687861"/>
          </a:xfrm>
          <a:prstGeom prst="rect">
            <a:avLst/>
          </a:prstGeom>
        </p:spPr>
      </p:pic>
      <p:cxnSp>
        <p:nvCxnSpPr>
          <p:cNvPr id="42" name="Straight Arrow Connector 41"/>
          <p:cNvCxnSpPr/>
          <p:nvPr/>
        </p:nvCxnSpPr>
        <p:spPr>
          <a:xfrm flipV="1">
            <a:off x="3638706" y="3074960"/>
            <a:ext cx="2232248" cy="1280326"/>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638706" y="2167019"/>
            <a:ext cx="998452" cy="2009813"/>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8402" y="3897171"/>
            <a:ext cx="385202" cy="687862"/>
          </a:xfrm>
          <a:prstGeom prst="rect">
            <a:avLst/>
          </a:prstGeom>
        </p:spPr>
      </p:pic>
      <p:grpSp>
        <p:nvGrpSpPr>
          <p:cNvPr id="46" name="Group 45"/>
          <p:cNvGrpSpPr/>
          <p:nvPr/>
        </p:nvGrpSpPr>
        <p:grpSpPr>
          <a:xfrm>
            <a:off x="6630824" y="3979492"/>
            <a:ext cx="2627784" cy="507831"/>
            <a:chOff x="803640" y="3362835"/>
            <a:chExt cx="2059657" cy="507831"/>
          </a:xfrm>
        </p:grpSpPr>
        <p:sp>
          <p:nvSpPr>
            <p:cNvPr id="50" name="TextBox 6"/>
            <p:cNvSpPr txBox="1"/>
            <p:nvPr/>
          </p:nvSpPr>
          <p:spPr>
            <a:xfrm>
              <a:off x="803640" y="3639834"/>
              <a:ext cx="2059657" cy="2308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en-US" altLang="ko-KR" sz="900" dirty="0">
                <a:solidFill>
                  <a:schemeClr val="bg1"/>
                </a:solidFill>
                <a:cs typeface="Arial" pitchFamily="34" charset="0"/>
              </a:endParaRPr>
            </a:p>
          </p:txBody>
        </p:sp>
        <p:sp>
          <p:nvSpPr>
            <p:cNvPr id="51" name="TextBox 7"/>
            <p:cNvSpPr txBox="1"/>
            <p:nvPr/>
          </p:nvSpPr>
          <p:spPr>
            <a:xfrm>
              <a:off x="803640" y="3362835"/>
              <a:ext cx="2059657"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a:solidFill>
                    <a:schemeClr val="bg1"/>
                  </a:solidFill>
                  <a:cs typeface="Arial" pitchFamily="34" charset="0"/>
                </a:rPr>
                <a:t>Pharma R&amp;D</a:t>
              </a:r>
              <a:endParaRPr lang="ko-KR" altLang="en-US" sz="1400" b="1" dirty="0">
                <a:solidFill>
                  <a:schemeClr val="bg1"/>
                </a:solidFill>
                <a:cs typeface="Arial" pitchFamily="34" charset="0"/>
              </a:endParaRPr>
            </a:p>
          </p:txBody>
        </p:sp>
      </p:grpSp>
      <p:cxnSp>
        <p:nvCxnSpPr>
          <p:cNvPr id="52" name="Straight Arrow Connector 51"/>
          <p:cNvCxnSpPr/>
          <p:nvPr/>
        </p:nvCxnSpPr>
        <p:spPr>
          <a:xfrm flipV="1">
            <a:off x="6301003" y="3352798"/>
            <a:ext cx="0" cy="456833"/>
          </a:xfrm>
          <a:prstGeom prst="straightConnector1">
            <a:avLst/>
          </a:prstGeom>
          <a:ln w="50800">
            <a:solidFill>
              <a:srgbClr val="7AB51D"/>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28" idx="1"/>
          </p:cNvCxnSpPr>
          <p:nvPr/>
        </p:nvCxnSpPr>
        <p:spPr>
          <a:xfrm flipH="1" flipV="1">
            <a:off x="5094669" y="1713887"/>
            <a:ext cx="1013733" cy="717208"/>
          </a:xfrm>
          <a:prstGeom prst="straightConnector1">
            <a:avLst/>
          </a:prstGeom>
          <a:ln w="50800">
            <a:solidFill>
              <a:srgbClr val="7AB51D"/>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3235294" y="1803882"/>
            <a:ext cx="910281" cy="1105320"/>
          </a:xfrm>
          <a:prstGeom prst="straightConnector1">
            <a:avLst/>
          </a:prstGeom>
          <a:ln w="50800">
            <a:solidFill>
              <a:srgbClr val="7AB51D"/>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6"/>
          <p:cNvSpPr txBox="1"/>
          <p:nvPr/>
        </p:nvSpPr>
        <p:spPr>
          <a:xfrm>
            <a:off x="6230994" y="3492470"/>
            <a:ext cx="1207134" cy="2308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900" dirty="0">
                <a:solidFill>
                  <a:schemeClr val="bg1"/>
                </a:solidFill>
                <a:cs typeface="Arial" pitchFamily="34" charset="0"/>
              </a:rPr>
              <a:t>Money Flow</a:t>
            </a:r>
          </a:p>
        </p:txBody>
      </p:sp>
    </p:spTree>
    <p:extLst>
      <p:ext uri="{BB962C8B-B14F-4D97-AF65-F5344CB8AC3E}">
        <p14:creationId xmlns:p14="http://schemas.microsoft.com/office/powerpoint/2010/main" val="28411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22"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22" presetClass="entr" presetSubtype="1"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1"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22" presetClass="entr" presetSubtype="1"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up)">
                                      <p:cBhvr>
                                        <p:cTn id="48" dur="500"/>
                                        <p:tgtEl>
                                          <p:spTgt spid="43"/>
                                        </p:tgtEl>
                                      </p:cBhvr>
                                    </p:animEffect>
                                  </p:childTnLst>
                                </p:cTn>
                              </p:par>
                              <p:par>
                                <p:cTn id="49" presetID="22" presetClass="entr" presetSubtype="1"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par>
                                <p:cTn id="52" presetID="22" presetClass="entr" presetSubtype="8"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22" presetClass="entr" presetSubtype="1"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childTnLst>
                          </p:cTn>
                        </p:par>
                        <p:par>
                          <p:cTn id="74" fill="hold">
                            <p:stCondLst>
                              <p:cond delay="500"/>
                            </p:stCondLst>
                            <p:childTnLst>
                              <p:par>
                                <p:cTn id="75" presetID="22" presetClass="entr" presetSubtype="2"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right)">
                                      <p:cBhvr>
                                        <p:cTn id="77" dur="500"/>
                                        <p:tgtEl>
                                          <p:spTgt spid="53"/>
                                        </p:tgtEl>
                                      </p:cBhvr>
                                    </p:animEffect>
                                  </p:childTnLst>
                                </p:cTn>
                              </p:par>
                            </p:childTnLst>
                          </p:cTn>
                        </p:par>
                        <p:par>
                          <p:cTn id="78" fill="hold">
                            <p:stCondLst>
                              <p:cond delay="1000"/>
                            </p:stCondLst>
                            <p:childTnLst>
                              <p:par>
                                <p:cTn id="79" presetID="22" presetClass="entr" presetSubtype="1" fill="hold"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up)">
                                      <p:cBhvr>
                                        <p:cTn id="8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Wide range of AI use cases in health</a:t>
            </a:r>
            <a:endParaRPr lang="ko-KR" altLang="en-US" dirty="0"/>
          </a:p>
        </p:txBody>
      </p:sp>
      <p:sp>
        <p:nvSpPr>
          <p:cNvPr id="3" name="Text Placeholder 2"/>
          <p:cNvSpPr>
            <a:spLocks noGrp="1"/>
          </p:cNvSpPr>
          <p:nvPr>
            <p:ph type="body" sz="quarter" idx="11"/>
          </p:nvPr>
        </p:nvSpPr>
        <p:spPr/>
        <p:txBody>
          <a:bodyPr/>
          <a:lstStyle/>
          <a:p>
            <a:pPr lvl="0"/>
            <a:r>
              <a:rPr lang="en-US" altLang="ko-KR" dirty="0"/>
              <a:t>AI can play its role in all aspects of health services</a:t>
            </a:r>
          </a:p>
        </p:txBody>
      </p:sp>
      <p:sp>
        <p:nvSpPr>
          <p:cNvPr id="67" name="TextBox 66"/>
          <p:cNvSpPr txBox="1"/>
          <p:nvPr/>
        </p:nvSpPr>
        <p:spPr>
          <a:xfrm>
            <a:off x="332060" y="1262688"/>
            <a:ext cx="2180343" cy="830997"/>
          </a:xfrm>
          <a:prstGeom prst="rect">
            <a:avLst/>
          </a:prstGeom>
          <a:noFill/>
        </p:spPr>
        <p:txBody>
          <a:bodyPr wrap="square" rtlCol="0">
            <a:spAutoFit/>
          </a:bodyPr>
          <a:lstStyle/>
          <a:p>
            <a:r>
              <a:rPr lang="en-US" altLang="ko-KR" sz="1200" b="1" dirty="0">
                <a:solidFill>
                  <a:schemeClr val="bg1"/>
                </a:solidFill>
                <a:cs typeface="Arial" pitchFamily="34" charset="0"/>
              </a:rPr>
              <a:t>AI/ML in health is making the world smarter for pharmacists, health care providers, and at last, end users.</a:t>
            </a:r>
            <a:endParaRPr lang="ko-KR" altLang="en-US" sz="1200" b="1" dirty="0">
              <a:solidFill>
                <a:schemeClr val="bg1"/>
              </a:solidFill>
              <a:cs typeface="Arial" pitchFamily="34" charset="0"/>
            </a:endParaRPr>
          </a:p>
        </p:txBody>
      </p:sp>
      <p:grpSp>
        <p:nvGrpSpPr>
          <p:cNvPr id="37" name="Group 36"/>
          <p:cNvGrpSpPr/>
          <p:nvPr/>
        </p:nvGrpSpPr>
        <p:grpSpPr>
          <a:xfrm>
            <a:off x="3775637" y="2448669"/>
            <a:ext cx="1614477" cy="1280264"/>
            <a:chOff x="6335608" y="2275050"/>
            <a:chExt cx="1134945" cy="900000"/>
          </a:xfrm>
        </p:grpSpPr>
        <p:sp>
          <p:nvSpPr>
            <p:cNvPr id="38" name="Oval 37"/>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b="1" dirty="0">
                  <a:solidFill>
                    <a:schemeClr val="accent1"/>
                  </a:solidFill>
                </a:rPr>
                <a:t>AI in</a:t>
              </a:r>
            </a:p>
            <a:p>
              <a:r>
                <a:rPr lang="en-US" altLang="ko-KR" b="1" dirty="0">
                  <a:solidFill>
                    <a:schemeClr val="accent1"/>
                  </a:solidFill>
                </a:rPr>
                <a:t>Health</a:t>
              </a:r>
            </a:p>
          </p:txBody>
        </p:sp>
      </p:grpSp>
      <p:sp>
        <p:nvSpPr>
          <p:cNvPr id="40" name="Rounded Rectangle 7"/>
          <p:cNvSpPr/>
          <p:nvPr/>
        </p:nvSpPr>
        <p:spPr>
          <a:xfrm>
            <a:off x="3202274" y="2610815"/>
            <a:ext cx="304811" cy="26304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797B4F"/>
              </a:solidFill>
            </a:endParaRPr>
          </a:p>
        </p:txBody>
      </p:sp>
      <p:grpSp>
        <p:nvGrpSpPr>
          <p:cNvPr id="41" name="Group 40"/>
          <p:cNvGrpSpPr/>
          <p:nvPr/>
        </p:nvGrpSpPr>
        <p:grpSpPr>
          <a:xfrm>
            <a:off x="3964967" y="1113700"/>
            <a:ext cx="1235810" cy="979985"/>
            <a:chOff x="6335608" y="2275050"/>
            <a:chExt cx="1134945" cy="900000"/>
          </a:xfrm>
        </p:grpSpPr>
        <p:sp>
          <p:nvSpPr>
            <p:cNvPr id="46" name="Oval 45"/>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Early diagnosis </a:t>
              </a:r>
            </a:p>
            <a:p>
              <a:r>
                <a:rPr lang="en-US" altLang="ko-KR" sz="1100" dirty="0">
                  <a:solidFill>
                    <a:schemeClr val="accent1"/>
                  </a:solidFill>
                </a:rPr>
                <a:t>&amp; disease detection</a:t>
              </a:r>
            </a:p>
          </p:txBody>
        </p:sp>
      </p:grpSp>
      <p:grpSp>
        <p:nvGrpSpPr>
          <p:cNvPr id="48" name="Group 47"/>
          <p:cNvGrpSpPr/>
          <p:nvPr/>
        </p:nvGrpSpPr>
        <p:grpSpPr>
          <a:xfrm>
            <a:off x="3964967" y="4083918"/>
            <a:ext cx="1235810" cy="979985"/>
            <a:chOff x="6335608" y="2275050"/>
            <a:chExt cx="1134945" cy="900000"/>
          </a:xfrm>
        </p:grpSpPr>
        <p:sp>
          <p:nvSpPr>
            <p:cNvPr id="49" name="Oval 48"/>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1"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Patient empowerment &amp; community insights</a:t>
              </a:r>
            </a:p>
          </p:txBody>
        </p:sp>
      </p:grpSp>
      <p:grpSp>
        <p:nvGrpSpPr>
          <p:cNvPr id="53" name="Group 52"/>
          <p:cNvGrpSpPr/>
          <p:nvPr/>
        </p:nvGrpSpPr>
        <p:grpSpPr>
          <a:xfrm>
            <a:off x="2367078" y="2567784"/>
            <a:ext cx="1235810" cy="979985"/>
            <a:chOff x="6335608" y="2275050"/>
            <a:chExt cx="1134945" cy="900000"/>
          </a:xfrm>
        </p:grpSpPr>
        <p:sp>
          <p:nvSpPr>
            <p:cNvPr id="70" name="Oval 69"/>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1"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Automated </a:t>
              </a:r>
            </a:p>
            <a:p>
              <a:r>
                <a:rPr lang="en-US" altLang="ko-KR" sz="1100" dirty="0">
                  <a:solidFill>
                    <a:schemeClr val="accent1"/>
                  </a:solidFill>
                </a:rPr>
                <a:t>billing and reimbursement</a:t>
              </a:r>
            </a:p>
          </p:txBody>
        </p:sp>
      </p:grpSp>
      <p:grpSp>
        <p:nvGrpSpPr>
          <p:cNvPr id="72" name="Group 71"/>
          <p:cNvGrpSpPr/>
          <p:nvPr/>
        </p:nvGrpSpPr>
        <p:grpSpPr>
          <a:xfrm>
            <a:off x="5562858" y="2544036"/>
            <a:ext cx="1235810" cy="979985"/>
            <a:chOff x="6335608" y="2275050"/>
            <a:chExt cx="1134945" cy="900000"/>
          </a:xfrm>
        </p:grpSpPr>
        <p:sp>
          <p:nvSpPr>
            <p:cNvPr id="73" name="Oval 72"/>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4"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Clinical decision support systems</a:t>
              </a:r>
            </a:p>
          </p:txBody>
        </p:sp>
      </p:grpSp>
      <p:grpSp>
        <p:nvGrpSpPr>
          <p:cNvPr id="75" name="Group 74"/>
          <p:cNvGrpSpPr/>
          <p:nvPr/>
        </p:nvGrpSpPr>
        <p:grpSpPr>
          <a:xfrm>
            <a:off x="5038420" y="1556239"/>
            <a:ext cx="1235810" cy="979985"/>
            <a:chOff x="6335608" y="2275050"/>
            <a:chExt cx="1134945" cy="900000"/>
          </a:xfrm>
        </p:grpSpPr>
        <p:sp>
          <p:nvSpPr>
            <p:cNvPr id="76" name="Oval 75"/>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7"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Genomic analysis &amp; variant interpretation</a:t>
              </a:r>
            </a:p>
          </p:txBody>
        </p:sp>
      </p:grpSp>
      <p:grpSp>
        <p:nvGrpSpPr>
          <p:cNvPr id="78" name="Group 77"/>
          <p:cNvGrpSpPr/>
          <p:nvPr/>
        </p:nvGrpSpPr>
        <p:grpSpPr>
          <a:xfrm>
            <a:off x="2905365" y="1556237"/>
            <a:ext cx="1235810" cy="979985"/>
            <a:chOff x="6335608" y="2275050"/>
            <a:chExt cx="1134945" cy="900000"/>
          </a:xfrm>
        </p:grpSpPr>
        <p:sp>
          <p:nvSpPr>
            <p:cNvPr id="79" name="Oval 78"/>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0"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Fraud </a:t>
              </a:r>
            </a:p>
            <a:p>
              <a:r>
                <a:rPr lang="en-US" altLang="ko-KR" sz="1100" dirty="0">
                  <a:solidFill>
                    <a:schemeClr val="accent1"/>
                  </a:solidFill>
                </a:rPr>
                <a:t>detection in prescription</a:t>
              </a:r>
            </a:p>
            <a:p>
              <a:endParaRPr lang="en-US" altLang="ko-KR" sz="1100" dirty="0">
                <a:solidFill>
                  <a:schemeClr val="accent1"/>
                </a:solidFill>
              </a:endParaRPr>
            </a:p>
          </p:txBody>
        </p:sp>
      </p:grpSp>
      <p:grpSp>
        <p:nvGrpSpPr>
          <p:cNvPr id="81" name="Group 80"/>
          <p:cNvGrpSpPr/>
          <p:nvPr/>
        </p:nvGrpSpPr>
        <p:grpSpPr>
          <a:xfrm>
            <a:off x="5038420" y="3593925"/>
            <a:ext cx="1235810" cy="979985"/>
            <a:chOff x="6335608" y="2275050"/>
            <a:chExt cx="1134945" cy="900000"/>
          </a:xfrm>
        </p:grpSpPr>
        <p:sp>
          <p:nvSpPr>
            <p:cNvPr id="82" name="Oval 81"/>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3"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Drug Discovery &amp; repurposing</a:t>
              </a:r>
            </a:p>
          </p:txBody>
        </p:sp>
      </p:grpSp>
      <p:grpSp>
        <p:nvGrpSpPr>
          <p:cNvPr id="84" name="Group 83"/>
          <p:cNvGrpSpPr/>
          <p:nvPr/>
        </p:nvGrpSpPr>
        <p:grpSpPr>
          <a:xfrm>
            <a:off x="2905365" y="3570177"/>
            <a:ext cx="1235810" cy="979985"/>
            <a:chOff x="6335608" y="2275050"/>
            <a:chExt cx="1134945" cy="900000"/>
          </a:xfrm>
        </p:grpSpPr>
        <p:sp>
          <p:nvSpPr>
            <p:cNvPr id="85" name="Oval 84"/>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Stock management</a:t>
              </a:r>
            </a:p>
          </p:txBody>
        </p:sp>
      </p:grpSp>
    </p:spTree>
    <p:extLst>
      <p:ext uri="{BB962C8B-B14F-4D97-AF65-F5344CB8AC3E}">
        <p14:creationId xmlns:p14="http://schemas.microsoft.com/office/powerpoint/2010/main" val="374704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2" fill="hold" nodeType="clickEffect">
                                  <p:stCondLst>
                                    <p:cond delay="0"/>
                                  </p:stCondLst>
                                  <p:childTnLst>
                                    <p:anim calcmode="lin" valueType="num">
                                      <p:cBhvr additive="base">
                                        <p:cTn id="43" dur="500"/>
                                        <p:tgtEl>
                                          <p:spTgt spid="72"/>
                                        </p:tgtEl>
                                        <p:attrNameLst>
                                          <p:attrName>ppt_x</p:attrName>
                                        </p:attrNameLst>
                                      </p:cBhvr>
                                      <p:tavLst>
                                        <p:tav tm="0">
                                          <p:val>
                                            <p:strVal val="ppt_x"/>
                                          </p:val>
                                        </p:tav>
                                        <p:tav tm="100000">
                                          <p:val>
                                            <p:strVal val="1+ppt_w/2"/>
                                          </p:val>
                                        </p:tav>
                                      </p:tavLst>
                                    </p:anim>
                                    <p:anim calcmode="lin" valueType="num">
                                      <p:cBhvr additive="base">
                                        <p:cTn id="44" dur="500"/>
                                        <p:tgtEl>
                                          <p:spTgt spid="72"/>
                                        </p:tgtEl>
                                        <p:attrNameLst>
                                          <p:attrName>ppt_y</p:attrName>
                                        </p:attrNameLst>
                                      </p:cBhvr>
                                      <p:tavLst>
                                        <p:tav tm="0">
                                          <p:val>
                                            <p:strVal val="ppt_y"/>
                                          </p:val>
                                        </p:tav>
                                        <p:tav tm="100000">
                                          <p:val>
                                            <p:strVal val="ppt_y"/>
                                          </p:val>
                                        </p:tav>
                                      </p:tavLst>
                                    </p:anim>
                                    <p:set>
                                      <p:cBhvr>
                                        <p:cTn id="45"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Data in AI health</a:t>
            </a:r>
            <a:endParaRPr lang="el-GR" dirty="0"/>
          </a:p>
        </p:txBody>
      </p:sp>
      <p:sp>
        <p:nvSpPr>
          <p:cNvPr id="3" name="Text Placeholder 2"/>
          <p:cNvSpPr>
            <a:spLocks noGrp="1"/>
          </p:cNvSpPr>
          <p:nvPr>
            <p:ph type="body" sz="quarter" idx="11"/>
          </p:nvPr>
        </p:nvSpPr>
        <p:spPr/>
        <p:txBody>
          <a:bodyPr/>
          <a:lstStyle/>
          <a:p>
            <a:r>
              <a:rPr lang="en-US" dirty="0"/>
              <a:t>Data is the new (s)oil?</a:t>
            </a:r>
            <a:endParaRPr lang="el-GR" dirty="0"/>
          </a:p>
        </p:txBody>
      </p:sp>
      <p:grpSp>
        <p:nvGrpSpPr>
          <p:cNvPr id="14" name="Group 13"/>
          <p:cNvGrpSpPr/>
          <p:nvPr/>
        </p:nvGrpSpPr>
        <p:grpSpPr>
          <a:xfrm>
            <a:off x="753942" y="2470056"/>
            <a:ext cx="1235810" cy="979985"/>
            <a:chOff x="6335608" y="2275050"/>
            <a:chExt cx="1134945" cy="900000"/>
          </a:xfrm>
        </p:grpSpPr>
        <p:sp>
          <p:nvSpPr>
            <p:cNvPr id="15" name="Oval 14"/>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Medical &amp; Clinical</a:t>
              </a:r>
            </a:p>
            <a:p>
              <a:r>
                <a:rPr lang="en-US" altLang="ko-KR" sz="1100" dirty="0">
                  <a:solidFill>
                    <a:schemeClr val="accent1"/>
                  </a:solidFill>
                </a:rPr>
                <a:t>(EHR, Lab)</a:t>
              </a:r>
            </a:p>
          </p:txBody>
        </p:sp>
      </p:grpSp>
      <p:grpSp>
        <p:nvGrpSpPr>
          <p:cNvPr id="17" name="Group 16"/>
          <p:cNvGrpSpPr/>
          <p:nvPr/>
        </p:nvGrpSpPr>
        <p:grpSpPr>
          <a:xfrm>
            <a:off x="1861839" y="1543357"/>
            <a:ext cx="1235810" cy="979985"/>
            <a:chOff x="6335608" y="2275050"/>
            <a:chExt cx="1134945" cy="900000"/>
          </a:xfrm>
        </p:grpSpPr>
        <p:sp>
          <p:nvSpPr>
            <p:cNvPr id="18" name="Oval 17"/>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100" dirty="0">
                <a:solidFill>
                  <a:schemeClr val="accent1"/>
                </a:solidFill>
              </a:endParaRPr>
            </a:p>
            <a:p>
              <a:r>
                <a:rPr lang="en-US" altLang="ko-KR" sz="1100" dirty="0">
                  <a:solidFill>
                    <a:schemeClr val="accent1"/>
                  </a:solidFill>
                </a:rPr>
                <a:t>Pharmaceutical</a:t>
              </a:r>
            </a:p>
            <a:p>
              <a:r>
                <a:rPr lang="en-US" altLang="ko-KR" sz="1100" dirty="0">
                  <a:solidFill>
                    <a:schemeClr val="accent1"/>
                  </a:solidFill>
                </a:rPr>
                <a:t>(dosage, side </a:t>
              </a:r>
            </a:p>
            <a:p>
              <a:r>
                <a:rPr lang="en-US" altLang="ko-KR" sz="1100" dirty="0">
                  <a:solidFill>
                    <a:schemeClr val="accent1"/>
                  </a:solidFill>
                </a:rPr>
                <a:t>effects)</a:t>
              </a:r>
            </a:p>
            <a:p>
              <a:endParaRPr lang="en-US" altLang="ko-KR" sz="1100" dirty="0">
                <a:solidFill>
                  <a:schemeClr val="accent1"/>
                </a:solidFill>
              </a:endParaRPr>
            </a:p>
          </p:txBody>
        </p:sp>
      </p:grpSp>
      <p:grpSp>
        <p:nvGrpSpPr>
          <p:cNvPr id="20" name="Group 19"/>
          <p:cNvGrpSpPr/>
          <p:nvPr/>
        </p:nvGrpSpPr>
        <p:grpSpPr>
          <a:xfrm>
            <a:off x="3211903" y="1203598"/>
            <a:ext cx="1235810" cy="979985"/>
            <a:chOff x="6335608" y="2275050"/>
            <a:chExt cx="1134945" cy="900000"/>
          </a:xfrm>
        </p:grpSpPr>
        <p:sp>
          <p:nvSpPr>
            <p:cNvPr id="21" name="Oval 20"/>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Commercial </a:t>
              </a:r>
            </a:p>
            <a:p>
              <a:r>
                <a:rPr lang="en-US" altLang="ko-KR" sz="1100" dirty="0">
                  <a:solidFill>
                    <a:schemeClr val="accent1"/>
                  </a:solidFill>
                </a:rPr>
                <a:t>(pricing, insurance, </a:t>
              </a:r>
            </a:p>
            <a:p>
              <a:r>
                <a:rPr lang="en-US" altLang="ko-KR" sz="1100" dirty="0">
                  <a:solidFill>
                    <a:schemeClr val="accent1"/>
                  </a:solidFill>
                </a:rPr>
                <a:t>Offers)</a:t>
              </a:r>
            </a:p>
          </p:txBody>
        </p:sp>
      </p:grpSp>
      <p:grpSp>
        <p:nvGrpSpPr>
          <p:cNvPr id="23" name="Group 22"/>
          <p:cNvGrpSpPr/>
          <p:nvPr/>
        </p:nvGrpSpPr>
        <p:grpSpPr>
          <a:xfrm>
            <a:off x="4561967" y="1203594"/>
            <a:ext cx="1235810" cy="979985"/>
            <a:chOff x="6335608" y="2275050"/>
            <a:chExt cx="1134945" cy="900000"/>
          </a:xfrm>
        </p:grpSpPr>
        <p:sp>
          <p:nvSpPr>
            <p:cNvPr id="24" name="Oval 23"/>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Profile </a:t>
              </a:r>
            </a:p>
            <a:p>
              <a:r>
                <a:rPr lang="en-US" altLang="ko-KR" sz="1100" dirty="0">
                  <a:solidFill>
                    <a:schemeClr val="accent1"/>
                  </a:solidFill>
                </a:rPr>
                <a:t>(history &amp; preferences)</a:t>
              </a:r>
            </a:p>
          </p:txBody>
        </p:sp>
      </p:grpSp>
      <p:grpSp>
        <p:nvGrpSpPr>
          <p:cNvPr id="26" name="Group 25"/>
          <p:cNvGrpSpPr/>
          <p:nvPr/>
        </p:nvGrpSpPr>
        <p:grpSpPr>
          <a:xfrm>
            <a:off x="5912031" y="1543357"/>
            <a:ext cx="1235810" cy="979985"/>
            <a:chOff x="6335608" y="2275050"/>
            <a:chExt cx="1134945" cy="900000"/>
          </a:xfrm>
        </p:grpSpPr>
        <p:sp>
          <p:nvSpPr>
            <p:cNvPr id="27" name="Oval 26"/>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Biomedical literature, CT databases</a:t>
              </a:r>
            </a:p>
          </p:txBody>
        </p:sp>
      </p:grpSp>
      <p:grpSp>
        <p:nvGrpSpPr>
          <p:cNvPr id="29" name="Group 28"/>
          <p:cNvGrpSpPr/>
          <p:nvPr/>
        </p:nvGrpSpPr>
        <p:grpSpPr>
          <a:xfrm>
            <a:off x="7057349" y="2469018"/>
            <a:ext cx="1235810" cy="979985"/>
            <a:chOff x="6335608" y="2275050"/>
            <a:chExt cx="1134945" cy="900000"/>
          </a:xfrm>
        </p:grpSpPr>
        <p:sp>
          <p:nvSpPr>
            <p:cNvPr id="30" name="Oval 29"/>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Regulation &amp; Protocols</a:t>
              </a:r>
            </a:p>
            <a:p>
              <a:endParaRPr lang="en-US" altLang="ko-KR" sz="1100" dirty="0">
                <a:solidFill>
                  <a:schemeClr val="accent1"/>
                </a:solidFill>
              </a:endParaRPr>
            </a:p>
          </p:txBody>
        </p:sp>
      </p:grpSp>
      <p:sp>
        <p:nvSpPr>
          <p:cNvPr id="32" name="Right Arrow 31"/>
          <p:cNvSpPr/>
          <p:nvPr/>
        </p:nvSpPr>
        <p:spPr>
          <a:xfrm rot="963499">
            <a:off x="2079177" y="3225098"/>
            <a:ext cx="1042772"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ight Arrow 32"/>
          <p:cNvSpPr/>
          <p:nvPr/>
        </p:nvSpPr>
        <p:spPr>
          <a:xfrm rot="2351931">
            <a:off x="2907767" y="2675696"/>
            <a:ext cx="86409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ight Arrow 33"/>
          <p:cNvSpPr/>
          <p:nvPr/>
        </p:nvSpPr>
        <p:spPr>
          <a:xfrm rot="4387365">
            <a:off x="3797025" y="2457707"/>
            <a:ext cx="590638"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Right Arrow 34"/>
          <p:cNvSpPr/>
          <p:nvPr/>
        </p:nvSpPr>
        <p:spPr>
          <a:xfrm rot="17212635" flipH="1">
            <a:off x="4628360" y="2457706"/>
            <a:ext cx="590638"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Right Arrow 35"/>
          <p:cNvSpPr/>
          <p:nvPr/>
        </p:nvSpPr>
        <p:spPr>
          <a:xfrm rot="19248069" flipH="1">
            <a:off x="5279966" y="2661089"/>
            <a:ext cx="86409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ight Arrow 36"/>
          <p:cNvSpPr/>
          <p:nvPr/>
        </p:nvSpPr>
        <p:spPr>
          <a:xfrm rot="20636501" flipH="1">
            <a:off x="5993555" y="3210738"/>
            <a:ext cx="1042772"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 name="Group 3"/>
          <p:cNvGrpSpPr/>
          <p:nvPr/>
        </p:nvGrpSpPr>
        <p:grpSpPr>
          <a:xfrm>
            <a:off x="4164512" y="3275149"/>
            <a:ext cx="719479" cy="1178736"/>
            <a:chOff x="3059832" y="2643758"/>
            <a:chExt cx="712600" cy="1524499"/>
          </a:xfrm>
        </p:grpSpPr>
        <p:pic>
          <p:nvPicPr>
            <p:cNvPr id="8" name="Picture 7"/>
            <p:cNvPicPr>
              <a:picLocks noChangeAspect="1"/>
            </p:cNvPicPr>
            <p:nvPr/>
          </p:nvPicPr>
          <p:blipFill>
            <a:blip r:embed="rId2">
              <a:lum bright="100000" contrast="-100000"/>
              <a:extLst>
                <a:ext uri="{28A0092B-C50C-407E-A947-70E740481C1C}">
                  <a14:useLocalDpi xmlns:a14="http://schemas.microsoft.com/office/drawing/2010/main" val="0"/>
                </a:ext>
              </a:extLst>
            </a:blip>
            <a:stretch>
              <a:fillRect/>
            </a:stretch>
          </p:blipFill>
          <p:spPr>
            <a:xfrm>
              <a:off x="3059832" y="2643758"/>
              <a:ext cx="710318" cy="1198665"/>
            </a:xfrm>
            <a:prstGeom prst="rect">
              <a:avLst/>
            </a:prstGeom>
            <a:noFill/>
          </p:spPr>
        </p:pic>
        <p:pic>
          <p:nvPicPr>
            <p:cNvPr id="7" name="Picture 6"/>
            <p:cNvPicPr>
              <a:picLocks noChangeAspect="1"/>
            </p:cNvPicPr>
            <p:nvPr/>
          </p:nvPicPr>
          <p:blipFill>
            <a:blip r:embed="rId2">
              <a:lum bright="100000" contrast="-100000"/>
              <a:extLst>
                <a:ext uri="{28A0092B-C50C-407E-A947-70E740481C1C}">
                  <a14:useLocalDpi xmlns:a14="http://schemas.microsoft.com/office/drawing/2010/main" val="0"/>
                </a:ext>
              </a:extLst>
            </a:blip>
            <a:stretch>
              <a:fillRect/>
            </a:stretch>
          </p:blipFill>
          <p:spPr>
            <a:xfrm>
              <a:off x="3062114" y="2969592"/>
              <a:ext cx="710318" cy="1198665"/>
            </a:xfrm>
            <a:prstGeom prst="rect">
              <a:avLst/>
            </a:prstGeom>
            <a:noFill/>
          </p:spPr>
        </p:pic>
      </p:grpSp>
      <p:sp>
        <p:nvSpPr>
          <p:cNvPr id="10" name="TextBox 9"/>
          <p:cNvSpPr txBox="1"/>
          <p:nvPr/>
        </p:nvSpPr>
        <p:spPr>
          <a:xfrm>
            <a:off x="4908078" y="3360376"/>
            <a:ext cx="2736304" cy="276999"/>
          </a:xfrm>
          <a:prstGeom prst="rect">
            <a:avLst/>
          </a:prstGeom>
          <a:noFill/>
        </p:spPr>
        <p:txBody>
          <a:bodyPr wrap="square" rtlCol="0">
            <a:spAutoFit/>
          </a:bodyPr>
          <a:lstStyle/>
          <a:p>
            <a:r>
              <a:rPr lang="en-US" altLang="ko-KR" sz="1200" dirty="0">
                <a:solidFill>
                  <a:schemeClr val="bg1"/>
                </a:solidFill>
                <a:cs typeface="Arial" pitchFamily="34" charset="0"/>
              </a:rPr>
              <a:t>Big data storage solution</a:t>
            </a:r>
            <a:endParaRPr lang="ko-KR" altLang="en-US" sz="1200" dirty="0">
              <a:solidFill>
                <a:schemeClr val="bg1"/>
              </a:solidFill>
              <a:cs typeface="Arial" pitchFamily="34" charset="0"/>
            </a:endParaRPr>
          </a:p>
        </p:txBody>
      </p:sp>
      <p:sp>
        <p:nvSpPr>
          <p:cNvPr id="11" name="TextBox 10"/>
          <p:cNvSpPr txBox="1"/>
          <p:nvPr/>
        </p:nvSpPr>
        <p:spPr>
          <a:xfrm>
            <a:off x="4908078" y="3629675"/>
            <a:ext cx="2736304" cy="276999"/>
          </a:xfrm>
          <a:prstGeom prst="rect">
            <a:avLst/>
          </a:prstGeom>
          <a:noFill/>
        </p:spPr>
        <p:txBody>
          <a:bodyPr wrap="square" rtlCol="0">
            <a:spAutoFit/>
          </a:bodyPr>
          <a:lstStyle/>
          <a:p>
            <a:r>
              <a:rPr lang="en-US" altLang="ko-KR" sz="1200" dirty="0">
                <a:solidFill>
                  <a:schemeClr val="bg1"/>
                </a:solidFill>
                <a:cs typeface="Arial" pitchFamily="34" charset="0"/>
              </a:rPr>
              <a:t>Structured data</a:t>
            </a:r>
            <a:endParaRPr lang="ko-KR" altLang="en-US" sz="1200" dirty="0">
              <a:solidFill>
                <a:schemeClr val="bg1"/>
              </a:solidFill>
              <a:cs typeface="Arial" pitchFamily="34" charset="0"/>
            </a:endParaRPr>
          </a:p>
        </p:txBody>
      </p:sp>
      <p:sp>
        <p:nvSpPr>
          <p:cNvPr id="12" name="TextBox 11"/>
          <p:cNvSpPr txBox="1"/>
          <p:nvPr/>
        </p:nvSpPr>
        <p:spPr>
          <a:xfrm>
            <a:off x="4908078" y="3898974"/>
            <a:ext cx="2736304" cy="276999"/>
          </a:xfrm>
          <a:prstGeom prst="rect">
            <a:avLst/>
          </a:prstGeom>
          <a:noFill/>
        </p:spPr>
        <p:txBody>
          <a:bodyPr wrap="square" rtlCol="0">
            <a:spAutoFit/>
          </a:bodyPr>
          <a:lstStyle/>
          <a:p>
            <a:r>
              <a:rPr lang="en-US" altLang="ko-KR" sz="1200" dirty="0">
                <a:solidFill>
                  <a:schemeClr val="bg1"/>
                </a:solidFill>
                <a:cs typeface="Arial" pitchFamily="34" charset="0"/>
              </a:rPr>
              <a:t>Semi-structured data</a:t>
            </a:r>
            <a:endParaRPr lang="ko-KR" altLang="en-US" sz="1200" dirty="0">
              <a:solidFill>
                <a:schemeClr val="bg1"/>
              </a:solidFill>
              <a:cs typeface="Arial" pitchFamily="34" charset="0"/>
            </a:endParaRPr>
          </a:p>
        </p:txBody>
      </p:sp>
      <p:sp>
        <p:nvSpPr>
          <p:cNvPr id="13" name="TextBox 12"/>
          <p:cNvSpPr txBox="1"/>
          <p:nvPr/>
        </p:nvSpPr>
        <p:spPr>
          <a:xfrm>
            <a:off x="4908078" y="4168274"/>
            <a:ext cx="2736304" cy="276999"/>
          </a:xfrm>
          <a:prstGeom prst="rect">
            <a:avLst/>
          </a:prstGeom>
          <a:noFill/>
        </p:spPr>
        <p:txBody>
          <a:bodyPr wrap="square" rtlCol="0">
            <a:spAutoFit/>
          </a:bodyPr>
          <a:lstStyle/>
          <a:p>
            <a:r>
              <a:rPr lang="en-US" altLang="ko-KR" sz="1200" dirty="0">
                <a:solidFill>
                  <a:schemeClr val="bg1"/>
                </a:solidFill>
                <a:cs typeface="Arial" pitchFamily="34" charset="0"/>
              </a:rPr>
              <a:t>Unstructured data</a:t>
            </a:r>
            <a:endParaRPr lang="ko-KR" altLang="en-US" sz="1200" dirty="0">
              <a:solidFill>
                <a:schemeClr val="bg1"/>
              </a:solidFill>
              <a:cs typeface="Arial" pitchFamily="34" charset="0"/>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06689">
            <a:off x="2150473" y="1762939"/>
            <a:ext cx="2923692" cy="181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84828">
            <a:off x="4937384" y="1966600"/>
            <a:ext cx="2923692" cy="181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3B1A42B5-D0C4-0E4B-86B4-DF116B94E138}"/>
              </a:ext>
            </a:extLst>
          </p:cNvPr>
          <p:cNvSpPr txBox="1"/>
          <p:nvPr/>
        </p:nvSpPr>
        <p:spPr>
          <a:xfrm>
            <a:off x="1192696" y="20938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99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up)">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par>
                          <p:cTn id="47" fill="hold">
                            <p:stCondLst>
                              <p:cond delay="0"/>
                            </p:stCondLst>
                            <p:childTnLst>
                              <p:par>
                                <p:cTn id="48" presetID="22" presetClass="entr" presetSubtype="2"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righ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076"/>
                                        </p:tgtEl>
                                        <p:attrNameLst>
                                          <p:attrName>style.visibility</p:attrName>
                                        </p:attrNameLst>
                                      </p:cBhvr>
                                      <p:to>
                                        <p:strVal val="visible"/>
                                      </p:to>
                                    </p:set>
                                    <p:anim calcmode="lin" valueType="num">
                                      <p:cBhvr>
                                        <p:cTn id="55" dur="1000" fill="hold"/>
                                        <p:tgtEl>
                                          <p:spTgt spid="3076"/>
                                        </p:tgtEl>
                                        <p:attrNameLst>
                                          <p:attrName>ppt_w</p:attrName>
                                        </p:attrNameLst>
                                      </p:cBhvr>
                                      <p:tavLst>
                                        <p:tav tm="0">
                                          <p:val>
                                            <p:fltVal val="0"/>
                                          </p:val>
                                        </p:tav>
                                        <p:tav tm="100000">
                                          <p:val>
                                            <p:strVal val="#ppt_w"/>
                                          </p:val>
                                        </p:tav>
                                      </p:tavLst>
                                    </p:anim>
                                    <p:anim calcmode="lin" valueType="num">
                                      <p:cBhvr>
                                        <p:cTn id="56" dur="1000" fill="hold"/>
                                        <p:tgtEl>
                                          <p:spTgt spid="3076"/>
                                        </p:tgtEl>
                                        <p:attrNameLst>
                                          <p:attrName>ppt_h</p:attrName>
                                        </p:attrNameLst>
                                      </p:cBhvr>
                                      <p:tavLst>
                                        <p:tav tm="0">
                                          <p:val>
                                            <p:fltVal val="0"/>
                                          </p:val>
                                        </p:tav>
                                        <p:tav tm="100000">
                                          <p:val>
                                            <p:strVal val="#ppt_h"/>
                                          </p:val>
                                        </p:tav>
                                      </p:tavLst>
                                    </p:anim>
                                    <p:anim calcmode="lin" valueType="num">
                                      <p:cBhvr>
                                        <p:cTn id="57" dur="1000" fill="hold"/>
                                        <p:tgtEl>
                                          <p:spTgt spid="3076"/>
                                        </p:tgtEl>
                                        <p:attrNameLst>
                                          <p:attrName>style.rotation</p:attrName>
                                        </p:attrNameLst>
                                      </p:cBhvr>
                                      <p:tavLst>
                                        <p:tav tm="0">
                                          <p:val>
                                            <p:fltVal val="90"/>
                                          </p:val>
                                        </p:tav>
                                        <p:tav tm="100000">
                                          <p:val>
                                            <p:fltVal val="0"/>
                                          </p:val>
                                        </p:tav>
                                      </p:tavLst>
                                    </p:anim>
                                    <p:animEffect transition="in" filter="fade">
                                      <p:cBhvr>
                                        <p:cTn id="58" dur="1000"/>
                                        <p:tgtEl>
                                          <p:spTgt spid="307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075"/>
                                        </p:tgtEl>
                                        <p:attrNameLst>
                                          <p:attrName>style.visibility</p:attrName>
                                        </p:attrNameLst>
                                      </p:cBhvr>
                                      <p:to>
                                        <p:strVal val="visible"/>
                                      </p:to>
                                    </p:set>
                                    <p:anim calcmode="lin" valueType="num">
                                      <p:cBhvr>
                                        <p:cTn id="63" dur="1000" fill="hold"/>
                                        <p:tgtEl>
                                          <p:spTgt spid="3075"/>
                                        </p:tgtEl>
                                        <p:attrNameLst>
                                          <p:attrName>ppt_w</p:attrName>
                                        </p:attrNameLst>
                                      </p:cBhvr>
                                      <p:tavLst>
                                        <p:tav tm="0">
                                          <p:val>
                                            <p:fltVal val="0"/>
                                          </p:val>
                                        </p:tav>
                                        <p:tav tm="100000">
                                          <p:val>
                                            <p:strVal val="#ppt_w"/>
                                          </p:val>
                                        </p:tav>
                                      </p:tavLst>
                                    </p:anim>
                                    <p:anim calcmode="lin" valueType="num">
                                      <p:cBhvr>
                                        <p:cTn id="64" dur="1000" fill="hold"/>
                                        <p:tgtEl>
                                          <p:spTgt spid="3075"/>
                                        </p:tgtEl>
                                        <p:attrNameLst>
                                          <p:attrName>ppt_h</p:attrName>
                                        </p:attrNameLst>
                                      </p:cBhvr>
                                      <p:tavLst>
                                        <p:tav tm="0">
                                          <p:val>
                                            <p:fltVal val="0"/>
                                          </p:val>
                                        </p:tav>
                                        <p:tav tm="100000">
                                          <p:val>
                                            <p:strVal val="#ppt_h"/>
                                          </p:val>
                                        </p:tav>
                                      </p:tavLst>
                                    </p:anim>
                                    <p:anim calcmode="lin" valueType="num">
                                      <p:cBhvr>
                                        <p:cTn id="65" dur="1000" fill="hold"/>
                                        <p:tgtEl>
                                          <p:spTgt spid="3075"/>
                                        </p:tgtEl>
                                        <p:attrNameLst>
                                          <p:attrName>style.rotation</p:attrName>
                                        </p:attrNameLst>
                                      </p:cBhvr>
                                      <p:tavLst>
                                        <p:tav tm="0">
                                          <p:val>
                                            <p:fltVal val="90"/>
                                          </p:val>
                                        </p:tav>
                                        <p:tav tm="100000">
                                          <p:val>
                                            <p:fltVal val="0"/>
                                          </p:val>
                                        </p:tav>
                                      </p:tavLst>
                                    </p:anim>
                                    <p:animEffect transition="in" filter="fade">
                                      <p:cBhvr>
                                        <p:cTn id="66"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anestis\My Projects\Presentations\6th Data Privacy &amp; Protection Conference (Αλέξανδρος Νούσιας)\[Sources]\Images\Lawrence_Lessig_May_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80422"/>
            <a:ext cx="3219524" cy="41834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012160" y="479338"/>
            <a:ext cx="2868587" cy="4184817"/>
          </a:xfrm>
        </p:spPr>
      </p:pic>
      <p:sp>
        <p:nvSpPr>
          <p:cNvPr id="7" name="Text Placeholder 1"/>
          <p:cNvSpPr txBox="1">
            <a:spLocks/>
          </p:cNvSpPr>
          <p:nvPr/>
        </p:nvSpPr>
        <p:spPr>
          <a:xfrm>
            <a:off x="323528" y="339502"/>
            <a:ext cx="2448272" cy="2736304"/>
          </a:xfrm>
          <a:prstGeom prst="rect">
            <a:avLst/>
          </a:prstGeom>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200" b="1" dirty="0">
                <a:solidFill>
                  <a:schemeClr val="bg1"/>
                </a:solidFill>
                <a:latin typeface="+mj-lt"/>
                <a:cs typeface="Arial" pitchFamily="34" charset="0"/>
              </a:rPr>
              <a:t>Code: And Other Laws Of </a:t>
            </a:r>
          </a:p>
          <a:p>
            <a:r>
              <a:rPr lang="en-US" altLang="ko-KR" sz="2200" b="1" dirty="0">
                <a:solidFill>
                  <a:schemeClr val="bg1"/>
                </a:solidFill>
                <a:latin typeface="+mj-lt"/>
                <a:cs typeface="Arial" pitchFamily="34" charset="0"/>
              </a:rPr>
              <a:t>Cyberspace</a:t>
            </a:r>
          </a:p>
          <a:p>
            <a:r>
              <a:rPr lang="en-US" altLang="ko-KR" sz="2200" b="1" dirty="0">
                <a:solidFill>
                  <a:schemeClr val="bg1"/>
                </a:solidFill>
                <a:latin typeface="+mj-lt"/>
                <a:cs typeface="Arial" pitchFamily="34" charset="0"/>
              </a:rPr>
              <a:t>(1999, 2006)</a:t>
            </a:r>
          </a:p>
          <a:p>
            <a:r>
              <a:rPr lang="en-US" altLang="ko-KR" sz="2200" b="1" dirty="0">
                <a:solidFill>
                  <a:schemeClr val="bg1"/>
                </a:solidFill>
                <a:latin typeface="+mj-lt"/>
                <a:cs typeface="Arial" pitchFamily="34" charset="0"/>
              </a:rPr>
              <a:t>Lawrence </a:t>
            </a:r>
            <a:r>
              <a:rPr lang="en-US" altLang="ko-KR" sz="2200" b="1" dirty="0" err="1">
                <a:solidFill>
                  <a:schemeClr val="bg1"/>
                </a:solidFill>
                <a:latin typeface="+mj-lt"/>
                <a:cs typeface="Arial" pitchFamily="34" charset="0"/>
              </a:rPr>
              <a:t>Lessig</a:t>
            </a:r>
            <a:r>
              <a:rPr lang="en-US" altLang="ko-KR" sz="2200" b="1" dirty="0">
                <a:solidFill>
                  <a:schemeClr val="bg1"/>
                </a:solidFill>
                <a:latin typeface="+mj-lt"/>
                <a:cs typeface="Arial" pitchFamily="34" charset="0"/>
              </a:rPr>
              <a:t>.</a:t>
            </a:r>
          </a:p>
          <a:p>
            <a:endParaRPr lang="en-US" altLang="ko-KR" sz="2200" b="1" dirty="0">
              <a:solidFill>
                <a:schemeClr val="bg1"/>
              </a:solidFill>
              <a:latin typeface="+mj-lt"/>
              <a:cs typeface="Arial" pitchFamily="34" charset="0"/>
            </a:endParaRPr>
          </a:p>
          <a:p>
            <a:endParaRPr lang="en-US" altLang="ko-KR" sz="2400" b="1" dirty="0">
              <a:solidFill>
                <a:schemeClr val="bg1"/>
              </a:solidFill>
              <a:latin typeface="+mj-lt"/>
              <a:cs typeface="Arial" pitchFamily="34" charset="0"/>
            </a:endParaRPr>
          </a:p>
        </p:txBody>
      </p:sp>
      <p:sp>
        <p:nvSpPr>
          <p:cNvPr id="8" name="TextBox 7"/>
          <p:cNvSpPr txBox="1"/>
          <p:nvPr/>
        </p:nvSpPr>
        <p:spPr>
          <a:xfrm>
            <a:off x="351714" y="2499742"/>
            <a:ext cx="2348077" cy="2492990"/>
          </a:xfrm>
          <a:prstGeom prst="rect">
            <a:avLst/>
          </a:prstGeom>
          <a:noFill/>
        </p:spPr>
        <p:txBody>
          <a:bodyPr wrap="square" rtlCol="0">
            <a:spAutoFit/>
          </a:bodyPr>
          <a:lstStyle/>
          <a:p>
            <a:r>
              <a:rPr lang="en-US" altLang="ko-KR" sz="1200" dirty="0">
                <a:solidFill>
                  <a:schemeClr val="bg1"/>
                </a:solidFill>
                <a:cs typeface="Arial" pitchFamily="34" charset="0"/>
              </a:rPr>
              <a:t>“We can -we must- choose </a:t>
            </a:r>
          </a:p>
          <a:p>
            <a:r>
              <a:rPr lang="en-US" altLang="ko-KR" sz="1200" dirty="0">
                <a:solidFill>
                  <a:schemeClr val="bg1"/>
                </a:solidFill>
                <a:cs typeface="Arial" pitchFamily="34" charset="0"/>
              </a:rPr>
              <a:t>what kind of cyberspace we </a:t>
            </a:r>
          </a:p>
          <a:p>
            <a:r>
              <a:rPr lang="en-US" altLang="ko-KR" sz="1200" dirty="0">
                <a:solidFill>
                  <a:schemeClr val="bg1"/>
                </a:solidFill>
                <a:cs typeface="Arial" pitchFamily="34" charset="0"/>
              </a:rPr>
              <a:t>want and what freedoms we will guarantee. </a:t>
            </a:r>
            <a:r>
              <a:rPr lang="en-US" altLang="ko-KR" sz="1200" dirty="0">
                <a:solidFill>
                  <a:srgbClr val="FFFF00"/>
                </a:solidFill>
                <a:cs typeface="Arial" pitchFamily="34" charset="0"/>
              </a:rPr>
              <a:t>These choices are </a:t>
            </a:r>
          </a:p>
          <a:p>
            <a:r>
              <a:rPr lang="en-US" altLang="ko-KR" sz="1200" dirty="0">
                <a:solidFill>
                  <a:srgbClr val="FFFF00"/>
                </a:solidFill>
                <a:cs typeface="Arial" pitchFamily="34" charset="0"/>
              </a:rPr>
              <a:t>all about architecture: about </a:t>
            </a:r>
          </a:p>
          <a:p>
            <a:r>
              <a:rPr lang="en-US" altLang="ko-KR" sz="1200" dirty="0">
                <a:solidFill>
                  <a:srgbClr val="FFFF00"/>
                </a:solidFill>
                <a:cs typeface="Arial" pitchFamily="34" charset="0"/>
              </a:rPr>
              <a:t>what kind of code will govern </a:t>
            </a:r>
          </a:p>
          <a:p>
            <a:r>
              <a:rPr lang="en-US" altLang="ko-KR" sz="1200" dirty="0">
                <a:solidFill>
                  <a:srgbClr val="FFFF00"/>
                </a:solidFill>
                <a:cs typeface="Arial" pitchFamily="34" charset="0"/>
              </a:rPr>
              <a:t>cyberspace, and who will </a:t>
            </a:r>
          </a:p>
          <a:p>
            <a:r>
              <a:rPr lang="en-US" altLang="ko-KR" sz="1200" dirty="0">
                <a:solidFill>
                  <a:srgbClr val="FFFF00"/>
                </a:solidFill>
                <a:cs typeface="Arial" pitchFamily="34" charset="0"/>
              </a:rPr>
              <a:t>control it. </a:t>
            </a:r>
            <a:r>
              <a:rPr lang="en-US" altLang="ko-KR" sz="1200" dirty="0">
                <a:solidFill>
                  <a:schemeClr val="bg1"/>
                </a:solidFill>
                <a:cs typeface="Arial" pitchFamily="34" charset="0"/>
              </a:rPr>
              <a:t>In this realm, code is </a:t>
            </a:r>
          </a:p>
          <a:p>
            <a:r>
              <a:rPr lang="en-US" altLang="ko-KR" sz="1200" dirty="0">
                <a:solidFill>
                  <a:schemeClr val="bg1"/>
                </a:solidFill>
                <a:cs typeface="Arial" pitchFamily="34" charset="0"/>
              </a:rPr>
              <a:t>the most significant form of law, and it is up to lawyers, </a:t>
            </a:r>
          </a:p>
          <a:p>
            <a:r>
              <a:rPr lang="en-US" altLang="ko-KR" sz="1200" dirty="0">
                <a:solidFill>
                  <a:schemeClr val="bg1"/>
                </a:solidFill>
                <a:cs typeface="Arial" pitchFamily="34" charset="0"/>
              </a:rPr>
              <a:t>policymakers, and especially </a:t>
            </a:r>
          </a:p>
          <a:p>
            <a:r>
              <a:rPr lang="en-US" altLang="ko-KR" sz="1200" dirty="0">
                <a:solidFill>
                  <a:schemeClr val="bg1"/>
                </a:solidFill>
                <a:cs typeface="Arial" pitchFamily="34" charset="0"/>
              </a:rPr>
              <a:t>citizens to decide what values</a:t>
            </a:r>
          </a:p>
          <a:p>
            <a:r>
              <a:rPr lang="en-US" altLang="ko-KR" sz="1200" dirty="0">
                <a:solidFill>
                  <a:schemeClr val="bg1"/>
                </a:solidFill>
                <a:cs typeface="Arial" pitchFamily="34" charset="0"/>
              </a:rPr>
              <a:t>that code embodies”</a:t>
            </a:r>
          </a:p>
        </p:txBody>
      </p:sp>
      <p:grpSp>
        <p:nvGrpSpPr>
          <p:cNvPr id="4" name="Group 3"/>
          <p:cNvGrpSpPr/>
          <p:nvPr/>
        </p:nvGrpSpPr>
        <p:grpSpPr>
          <a:xfrm>
            <a:off x="5220072" y="1635644"/>
            <a:ext cx="1592637" cy="2110591"/>
            <a:chOff x="3982972" y="1635646"/>
            <a:chExt cx="1592637" cy="2110591"/>
          </a:xfrm>
        </p:grpSpPr>
        <p:sp>
          <p:nvSpPr>
            <p:cNvPr id="12" name="Rectangle 11"/>
            <p:cNvSpPr/>
            <p:nvPr/>
          </p:nvSpPr>
          <p:spPr>
            <a:xfrm>
              <a:off x="3988697" y="1635646"/>
              <a:ext cx="1586912" cy="21105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Trapezoid 13">
              <a:extLst>
                <a:ext uri="{FF2B5EF4-FFF2-40B4-BE49-F238E27FC236}">
                  <a16:creationId xmlns:a16="http://schemas.microsoft.com/office/drawing/2014/main" id="{CC7AB181-7B2F-48F4-A325-8143C082CA47}"/>
                </a:ext>
              </a:extLst>
            </p:cNvPr>
            <p:cNvSpPr/>
            <p:nvPr/>
          </p:nvSpPr>
          <p:spPr>
            <a:xfrm>
              <a:off x="4589970" y="1923678"/>
              <a:ext cx="384365" cy="385972"/>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TextBox 9"/>
            <p:cNvSpPr txBox="1"/>
            <p:nvPr/>
          </p:nvSpPr>
          <p:spPr>
            <a:xfrm>
              <a:off x="3982972" y="2481837"/>
              <a:ext cx="1584177"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From Code </a:t>
              </a:r>
              <a:r>
                <a:rPr lang="en-US" altLang="ko-KR" sz="1200" b="1" i="1" dirty="0">
                  <a:solidFill>
                    <a:srgbClr val="FFFF00"/>
                  </a:solidFill>
                  <a:cs typeface="Arial" pitchFamily="34" charset="0"/>
                </a:rPr>
                <a:t>is</a:t>
              </a:r>
              <a:r>
                <a:rPr lang="en-US" altLang="ko-KR" sz="1200" b="1" dirty="0">
                  <a:solidFill>
                    <a:srgbClr val="FFFF00"/>
                  </a:solidFill>
                  <a:cs typeface="Arial" pitchFamily="34" charset="0"/>
                </a:rPr>
                <a:t> </a:t>
              </a:r>
              <a:r>
                <a:rPr lang="en-US" altLang="ko-KR" sz="1200" b="1" dirty="0">
                  <a:solidFill>
                    <a:schemeClr val="bg1"/>
                  </a:solidFill>
                  <a:cs typeface="Arial" pitchFamily="34" charset="0"/>
                </a:rPr>
                <a:t>Law</a:t>
              </a:r>
            </a:p>
            <a:p>
              <a:pPr algn="ctr"/>
              <a:r>
                <a:rPr lang="en-US" altLang="ko-KR" sz="1200" b="1" dirty="0">
                  <a:solidFill>
                    <a:schemeClr val="bg1"/>
                  </a:solidFill>
                  <a:cs typeface="Arial" pitchFamily="34" charset="0"/>
                </a:rPr>
                <a:t>to Code </a:t>
              </a:r>
              <a:r>
                <a:rPr lang="en-US" altLang="ko-KR" sz="1200" b="1" i="1" dirty="0">
                  <a:solidFill>
                    <a:srgbClr val="FFFF00"/>
                  </a:solidFill>
                  <a:cs typeface="Arial" pitchFamily="34" charset="0"/>
                </a:rPr>
                <a:t>as</a:t>
              </a:r>
              <a:r>
                <a:rPr lang="en-US" altLang="ko-KR" sz="1200" b="1" dirty="0">
                  <a:solidFill>
                    <a:srgbClr val="FFFF00"/>
                  </a:solidFill>
                  <a:cs typeface="Arial" pitchFamily="34" charset="0"/>
                </a:rPr>
                <a:t> </a:t>
              </a:r>
              <a:r>
                <a:rPr lang="en-US" altLang="ko-KR" sz="1200" b="1" dirty="0">
                  <a:solidFill>
                    <a:schemeClr val="bg1"/>
                  </a:solidFill>
                  <a:cs typeface="Arial" pitchFamily="34" charset="0"/>
                </a:rPr>
                <a:t>Law</a:t>
              </a:r>
            </a:p>
          </p:txBody>
        </p:sp>
        <p:pic>
          <p:nvPicPr>
            <p:cNvPr id="2" name="Picture 1"/>
            <p:cNvPicPr>
              <a:picLocks noChangeAspect="1"/>
            </p:cNvPicPr>
            <p:nvPr/>
          </p:nvPicPr>
          <p:blipFill>
            <a:blip r:embed="rId4" cstate="print">
              <a:duotone>
                <a:schemeClr val="bg2">
                  <a:shade val="45000"/>
                  <a:satMod val="135000"/>
                </a:schemeClr>
                <a:prstClr val="white"/>
              </a:duotone>
              <a:lum bright="100000"/>
              <a:extLst>
                <a:ext uri="{28A0092B-C50C-407E-A947-70E740481C1C}">
                  <a14:useLocalDpi xmlns:a14="http://schemas.microsoft.com/office/drawing/2010/main" val="0"/>
                </a:ext>
              </a:extLst>
            </a:blip>
            <a:stretch>
              <a:fillRect/>
            </a:stretch>
          </p:blipFill>
          <p:spPr>
            <a:xfrm>
              <a:off x="4531755" y="3067928"/>
              <a:ext cx="500796" cy="424652"/>
            </a:xfrm>
            <a:prstGeom prst="rect">
              <a:avLst/>
            </a:prstGeom>
          </p:spPr>
        </p:pic>
      </p:grpSp>
    </p:spTree>
    <p:extLst>
      <p:ext uri="{BB962C8B-B14F-4D97-AF65-F5344CB8AC3E}">
        <p14:creationId xmlns:p14="http://schemas.microsoft.com/office/powerpoint/2010/main" val="419291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ight Arrow 65"/>
          <p:cNvSpPr/>
          <p:nvPr/>
        </p:nvSpPr>
        <p:spPr>
          <a:xfrm rot="20869290">
            <a:off x="1627210" y="2676329"/>
            <a:ext cx="6442741" cy="4720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 Placeholder 1"/>
          <p:cNvSpPr>
            <a:spLocks noGrp="1"/>
          </p:cNvSpPr>
          <p:nvPr>
            <p:ph type="body" sz="quarter" idx="10"/>
          </p:nvPr>
        </p:nvSpPr>
        <p:spPr/>
        <p:txBody>
          <a:bodyPr/>
          <a:lstStyle/>
          <a:p>
            <a:r>
              <a:rPr lang="en-US" dirty="0"/>
              <a:t>Data in AI health</a:t>
            </a:r>
            <a:endParaRPr lang="el-GR" dirty="0"/>
          </a:p>
        </p:txBody>
      </p:sp>
      <p:sp>
        <p:nvSpPr>
          <p:cNvPr id="3" name="Text Placeholder 2"/>
          <p:cNvSpPr>
            <a:spLocks noGrp="1"/>
          </p:cNvSpPr>
          <p:nvPr>
            <p:ph type="body" sz="quarter" idx="11"/>
          </p:nvPr>
        </p:nvSpPr>
        <p:spPr/>
        <p:txBody>
          <a:bodyPr/>
          <a:lstStyle/>
          <a:p>
            <a:r>
              <a:rPr lang="en-US" dirty="0"/>
              <a:t>From descriptive to prescriptive data analytics</a:t>
            </a:r>
            <a:endParaRPr lang="el-GR" dirty="0"/>
          </a:p>
        </p:txBody>
      </p:sp>
      <p:sp>
        <p:nvSpPr>
          <p:cNvPr id="28" name="Freeform 27"/>
          <p:cNvSpPr/>
          <p:nvPr/>
        </p:nvSpPr>
        <p:spPr>
          <a:xfrm rot="-5400000">
            <a:off x="78459" y="2723857"/>
            <a:ext cx="2971947" cy="216024"/>
          </a:xfrm>
          <a:custGeom>
            <a:avLst/>
            <a:gdLst>
              <a:gd name="connsiteX0" fmla="*/ 6702732 w 8527613"/>
              <a:gd name="connsiteY0" fmla="*/ 0 h 1932318"/>
              <a:gd name="connsiteX1" fmla="*/ 7289327 w 8527613"/>
              <a:gd name="connsiteY1" fmla="*/ 1190446 h 1932318"/>
              <a:gd name="connsiteX2" fmla="*/ 8199872 w 8527613"/>
              <a:gd name="connsiteY2" fmla="*/ 354402 h 1932318"/>
              <a:gd name="connsiteX3" fmla="*/ 8063738 w 8527613"/>
              <a:gd name="connsiteY3" fmla="*/ 218268 h 1932318"/>
              <a:gd name="connsiteX4" fmla="*/ 8527613 w 8527613"/>
              <a:gd name="connsiteY4" fmla="*/ 35564 h 1932318"/>
              <a:gd name="connsiteX5" fmla="*/ 8438753 w 8527613"/>
              <a:gd name="connsiteY5" fmla="*/ 593283 h 1932318"/>
              <a:gd name="connsiteX6" fmla="*/ 8307071 w 8527613"/>
              <a:gd name="connsiteY6" fmla="*/ 461601 h 1932318"/>
              <a:gd name="connsiteX7" fmla="*/ 7375593 w 8527613"/>
              <a:gd name="connsiteY7" fmla="*/ 1544129 h 1932318"/>
              <a:gd name="connsiteX8" fmla="*/ 6737237 w 8527613"/>
              <a:gd name="connsiteY8" fmla="*/ 129398 h 1932318"/>
              <a:gd name="connsiteX9" fmla="*/ 767759 w 8527613"/>
              <a:gd name="connsiteY9" fmla="*/ 1932318 h 1932318"/>
              <a:gd name="connsiteX10" fmla="*/ 7 w 8527613"/>
              <a:gd name="connsiteY10" fmla="*/ 1104182 h 1932318"/>
              <a:gd name="connsiteX11" fmla="*/ 6702732 w 8527613"/>
              <a:gd name="connsiteY11" fmla="*/ 0 h 1932318"/>
              <a:gd name="connsiteX0" fmla="*/ 6703554 w 8528435"/>
              <a:gd name="connsiteY0" fmla="*/ 0 h 2303254"/>
              <a:gd name="connsiteX1" fmla="*/ 7290149 w 8528435"/>
              <a:gd name="connsiteY1" fmla="*/ 1190446 h 2303254"/>
              <a:gd name="connsiteX2" fmla="*/ 8200694 w 8528435"/>
              <a:gd name="connsiteY2" fmla="*/ 354402 h 2303254"/>
              <a:gd name="connsiteX3" fmla="*/ 8064560 w 8528435"/>
              <a:gd name="connsiteY3" fmla="*/ 218268 h 2303254"/>
              <a:gd name="connsiteX4" fmla="*/ 8528435 w 8528435"/>
              <a:gd name="connsiteY4" fmla="*/ 35564 h 2303254"/>
              <a:gd name="connsiteX5" fmla="*/ 8439575 w 8528435"/>
              <a:gd name="connsiteY5" fmla="*/ 593283 h 2303254"/>
              <a:gd name="connsiteX6" fmla="*/ 8307893 w 8528435"/>
              <a:gd name="connsiteY6" fmla="*/ 461601 h 2303254"/>
              <a:gd name="connsiteX7" fmla="*/ 7376415 w 8528435"/>
              <a:gd name="connsiteY7" fmla="*/ 1544129 h 2303254"/>
              <a:gd name="connsiteX8" fmla="*/ 6738059 w 8528435"/>
              <a:gd name="connsiteY8" fmla="*/ 129398 h 2303254"/>
              <a:gd name="connsiteX9" fmla="*/ 830 w 8528435"/>
              <a:gd name="connsiteY9" fmla="*/ 2303254 h 2303254"/>
              <a:gd name="connsiteX10" fmla="*/ 829 w 8528435"/>
              <a:gd name="connsiteY10" fmla="*/ 1104182 h 2303254"/>
              <a:gd name="connsiteX11" fmla="*/ 6703554 w 8528435"/>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54732 w 8545108"/>
              <a:gd name="connsiteY8" fmla="*/ 12939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71985 w 8545108"/>
              <a:gd name="connsiteY8" fmla="*/ 34505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80612 w 8545108"/>
              <a:gd name="connsiteY0" fmla="*/ 197350 h 2267690"/>
              <a:gd name="connsiteX1" fmla="*/ 7306822 w 8545108"/>
              <a:gd name="connsiteY1" fmla="*/ 1154882 h 2267690"/>
              <a:gd name="connsiteX2" fmla="*/ 8217367 w 8545108"/>
              <a:gd name="connsiteY2" fmla="*/ 318838 h 2267690"/>
              <a:gd name="connsiteX3" fmla="*/ 8081233 w 8545108"/>
              <a:gd name="connsiteY3" fmla="*/ 182704 h 2267690"/>
              <a:gd name="connsiteX4" fmla="*/ 8545108 w 8545108"/>
              <a:gd name="connsiteY4" fmla="*/ 0 h 2267690"/>
              <a:gd name="connsiteX5" fmla="*/ 8456248 w 8545108"/>
              <a:gd name="connsiteY5" fmla="*/ 557719 h 2267690"/>
              <a:gd name="connsiteX6" fmla="*/ 8324566 w 8545108"/>
              <a:gd name="connsiteY6" fmla="*/ 426037 h 2267690"/>
              <a:gd name="connsiteX7" fmla="*/ 7393088 w 8545108"/>
              <a:gd name="connsiteY7" fmla="*/ 1508565 h 2267690"/>
              <a:gd name="connsiteX8" fmla="*/ 6771985 w 8545108"/>
              <a:gd name="connsiteY8" fmla="*/ 309494 h 2267690"/>
              <a:gd name="connsiteX9" fmla="*/ 17503 w 8545108"/>
              <a:gd name="connsiteY9" fmla="*/ 2267690 h 2267690"/>
              <a:gd name="connsiteX10" fmla="*/ 249 w 8545108"/>
              <a:gd name="connsiteY10" fmla="*/ 861584 h 2267690"/>
              <a:gd name="connsiteX11" fmla="*/ 6780612 w 8545108"/>
              <a:gd name="connsiteY11" fmla="*/ 197350 h 2267690"/>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7463413 w 8545108"/>
              <a:gd name="connsiteY1" fmla="*/ 99167 h 2095162"/>
              <a:gd name="connsiteX2" fmla="*/ 7306822 w 8545108"/>
              <a:gd name="connsiteY2" fmla="*/ 1154882 h 2095162"/>
              <a:gd name="connsiteX3" fmla="*/ 8217367 w 8545108"/>
              <a:gd name="connsiteY3" fmla="*/ 318838 h 2095162"/>
              <a:gd name="connsiteX4" fmla="*/ 8081233 w 8545108"/>
              <a:gd name="connsiteY4" fmla="*/ 182704 h 2095162"/>
              <a:gd name="connsiteX5" fmla="*/ 8545108 w 8545108"/>
              <a:gd name="connsiteY5" fmla="*/ 0 h 2095162"/>
              <a:gd name="connsiteX6" fmla="*/ 8456248 w 8545108"/>
              <a:gd name="connsiteY6" fmla="*/ 557719 h 2095162"/>
              <a:gd name="connsiteX7" fmla="*/ 8324566 w 8545108"/>
              <a:gd name="connsiteY7" fmla="*/ 426037 h 2095162"/>
              <a:gd name="connsiteX8" fmla="*/ 7393088 w 8545108"/>
              <a:gd name="connsiteY8" fmla="*/ 1508565 h 2095162"/>
              <a:gd name="connsiteX9" fmla="*/ 6771985 w 8545108"/>
              <a:gd name="connsiteY9" fmla="*/ 309494 h 2095162"/>
              <a:gd name="connsiteX10" fmla="*/ 17503 w 8545108"/>
              <a:gd name="connsiteY10" fmla="*/ 2095162 h 2095162"/>
              <a:gd name="connsiteX11" fmla="*/ 249 w 8545108"/>
              <a:gd name="connsiteY11" fmla="*/ 861584 h 2095162"/>
              <a:gd name="connsiteX12" fmla="*/ 6780612 w 8545108"/>
              <a:gd name="connsiteY12" fmla="*/ 197350 h 2095162"/>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7393088 w 8545108"/>
              <a:gd name="connsiteY6" fmla="*/ 1508565 h 2095162"/>
              <a:gd name="connsiteX7" fmla="*/ 6771985 w 8545108"/>
              <a:gd name="connsiteY7" fmla="*/ 309494 h 2095162"/>
              <a:gd name="connsiteX8" fmla="*/ 17503 w 8545108"/>
              <a:gd name="connsiteY8" fmla="*/ 2095162 h 2095162"/>
              <a:gd name="connsiteX9" fmla="*/ 249 w 8545108"/>
              <a:gd name="connsiteY9" fmla="*/ 861584 h 2095162"/>
              <a:gd name="connsiteX10" fmla="*/ 6780612 w 8545108"/>
              <a:gd name="connsiteY10"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6771985 w 8545108"/>
              <a:gd name="connsiteY6" fmla="*/ 309494 h 2095162"/>
              <a:gd name="connsiteX7" fmla="*/ 17503 w 8545108"/>
              <a:gd name="connsiteY7" fmla="*/ 2095162 h 2095162"/>
              <a:gd name="connsiteX8" fmla="*/ 249 w 8545108"/>
              <a:gd name="connsiteY8" fmla="*/ 861584 h 2095162"/>
              <a:gd name="connsiteX9" fmla="*/ 6780612 w 8545108"/>
              <a:gd name="connsiteY9" fmla="*/ 197350 h 2095162"/>
              <a:gd name="connsiteX0" fmla="*/ 6780612 w 8646708"/>
              <a:gd name="connsiteY0" fmla="*/ 78817 h 1976629"/>
              <a:gd name="connsiteX1" fmla="*/ 8217367 w 8646708"/>
              <a:gd name="connsiteY1" fmla="*/ 200305 h 1976629"/>
              <a:gd name="connsiteX2" fmla="*/ 8081233 w 8646708"/>
              <a:gd name="connsiteY2" fmla="*/ 64171 h 1976629"/>
              <a:gd name="connsiteX3" fmla="*/ 8646708 w 8646708"/>
              <a:gd name="connsiteY3" fmla="*/ 0 h 1976629"/>
              <a:gd name="connsiteX4" fmla="*/ 8456248 w 8646708"/>
              <a:gd name="connsiteY4" fmla="*/ 439186 h 1976629"/>
              <a:gd name="connsiteX5" fmla="*/ 8324566 w 8646708"/>
              <a:gd name="connsiteY5" fmla="*/ 307504 h 1976629"/>
              <a:gd name="connsiteX6" fmla="*/ 6771985 w 8646708"/>
              <a:gd name="connsiteY6" fmla="*/ 190961 h 1976629"/>
              <a:gd name="connsiteX7" fmla="*/ 17503 w 8646708"/>
              <a:gd name="connsiteY7" fmla="*/ 1976629 h 1976629"/>
              <a:gd name="connsiteX8" fmla="*/ 249 w 8646708"/>
              <a:gd name="connsiteY8" fmla="*/ 743051 h 1976629"/>
              <a:gd name="connsiteX9" fmla="*/ 6780612 w 8646708"/>
              <a:gd name="connsiteY9" fmla="*/ 78817 h 1976629"/>
              <a:gd name="connsiteX0" fmla="*/ 6780612 w 8646708"/>
              <a:gd name="connsiteY0" fmla="*/ 243246 h 2141058"/>
              <a:gd name="connsiteX1" fmla="*/ 8217367 w 8646708"/>
              <a:gd name="connsiteY1" fmla="*/ 364734 h 2141058"/>
              <a:gd name="connsiteX2" fmla="*/ 8064300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8217367 w 8646708"/>
              <a:gd name="connsiteY1" fmla="*/ 364734 h 2141058"/>
              <a:gd name="connsiteX2" fmla="*/ 6802767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771985 w 8646708"/>
              <a:gd name="connsiteY5" fmla="*/ 355390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7516448 w 8646708"/>
              <a:gd name="connsiteY3" fmla="*/ 1026948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7342432 w 8646708"/>
              <a:gd name="connsiteY4" fmla="*/ 683600 h 2318858"/>
              <a:gd name="connsiteX5" fmla="*/ 6848185 w 8646708"/>
              <a:gd name="connsiteY5" fmla="*/ 592456 h 2318858"/>
              <a:gd name="connsiteX6" fmla="*/ 17503 w 8646708"/>
              <a:gd name="connsiteY6" fmla="*/ 2318858 h 2318858"/>
              <a:gd name="connsiteX7" fmla="*/ 249 w 8646708"/>
              <a:gd name="connsiteY7" fmla="*/ 1085280 h 2318858"/>
              <a:gd name="connsiteX8" fmla="*/ 6780612 w 8646708"/>
              <a:gd name="connsiteY8"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6932248 w 8646708"/>
              <a:gd name="connsiteY3" fmla="*/ 857614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045575"/>
              <a:gd name="connsiteY0" fmla="*/ 421046 h 2318858"/>
              <a:gd name="connsiteX1" fmla="*/ 7175300 w 8045575"/>
              <a:gd name="connsiteY1" fmla="*/ 0 h 2318858"/>
              <a:gd name="connsiteX2" fmla="*/ 8045575 w 8045575"/>
              <a:gd name="connsiteY2" fmla="*/ 181362 h 2318858"/>
              <a:gd name="connsiteX3" fmla="*/ 6932248 w 8045575"/>
              <a:gd name="connsiteY3" fmla="*/ 857614 h 2318858"/>
              <a:gd name="connsiteX4" fmla="*/ 6848185 w 8045575"/>
              <a:gd name="connsiteY4" fmla="*/ 592456 h 2318858"/>
              <a:gd name="connsiteX5" fmla="*/ 17503 w 8045575"/>
              <a:gd name="connsiteY5" fmla="*/ 2318858 h 2318858"/>
              <a:gd name="connsiteX6" fmla="*/ 249 w 8045575"/>
              <a:gd name="connsiteY6" fmla="*/ 1085280 h 2318858"/>
              <a:gd name="connsiteX7" fmla="*/ 6780612 w 8045575"/>
              <a:gd name="connsiteY7" fmla="*/ 421046 h 2318858"/>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63109 w 8028072"/>
              <a:gd name="connsiteY0" fmla="*/ 336379 h 2234191"/>
              <a:gd name="connsiteX1" fmla="*/ 6683664 w 8028072"/>
              <a:gd name="connsiteY1" fmla="*/ 0 h 2234191"/>
              <a:gd name="connsiteX2" fmla="*/ 8028072 w 8028072"/>
              <a:gd name="connsiteY2" fmla="*/ 96695 h 2234191"/>
              <a:gd name="connsiteX3" fmla="*/ 6914745 w 8028072"/>
              <a:gd name="connsiteY3" fmla="*/ 772947 h 2234191"/>
              <a:gd name="connsiteX4" fmla="*/ 6830682 w 8028072"/>
              <a:gd name="connsiteY4" fmla="*/ 507789 h 2234191"/>
              <a:gd name="connsiteX5" fmla="*/ 0 w 8028072"/>
              <a:gd name="connsiteY5" fmla="*/ 2234191 h 2234191"/>
              <a:gd name="connsiteX6" fmla="*/ 6414 w 8028072"/>
              <a:gd name="connsiteY6" fmla="*/ 993054 h 2234191"/>
              <a:gd name="connsiteX7" fmla="*/ 6763109 w 8028072"/>
              <a:gd name="connsiteY7" fmla="*/ 336379 h 2234191"/>
              <a:gd name="connsiteX0" fmla="*/ 6756885 w 8021848"/>
              <a:gd name="connsiteY0" fmla="*/ 336379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56885 w 8021848"/>
              <a:gd name="connsiteY7" fmla="*/ 336379 h 2226632"/>
              <a:gd name="connsiteX0" fmla="*/ 6796334 w 8021848"/>
              <a:gd name="connsiteY0" fmla="*/ 253236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96334 w 8021848"/>
              <a:gd name="connsiteY7" fmla="*/ 253236 h 2226632"/>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24458 w 8021848"/>
              <a:gd name="connsiteY4" fmla="*/ 500230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837515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7438022"/>
              <a:gd name="connsiteY0" fmla="*/ 245677 h 2219073"/>
              <a:gd name="connsiteX1" fmla="*/ 6732667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38022"/>
              <a:gd name="connsiteY0" fmla="*/ 245677 h 2219073"/>
              <a:gd name="connsiteX1" fmla="*/ 6701109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45912"/>
              <a:gd name="connsiteY0" fmla="*/ 245677 h 2219073"/>
              <a:gd name="connsiteX1" fmla="*/ 6701109 w 7445912"/>
              <a:gd name="connsiteY1" fmla="*/ 0 h 2219073"/>
              <a:gd name="connsiteX2" fmla="*/ 7445912 w 7445912"/>
              <a:gd name="connsiteY2" fmla="*/ 240304 h 2219073"/>
              <a:gd name="connsiteX3" fmla="*/ 6837515 w 7445912"/>
              <a:gd name="connsiteY3" fmla="*/ 765388 h 2219073"/>
              <a:gd name="connsiteX4" fmla="*/ 6856016 w 7445912"/>
              <a:gd name="connsiteY4" fmla="*/ 477555 h 2219073"/>
              <a:gd name="connsiteX5" fmla="*/ 25334 w 7445912"/>
              <a:gd name="connsiteY5" fmla="*/ 2219073 h 2219073"/>
              <a:gd name="connsiteX6" fmla="*/ 190 w 7445912"/>
              <a:gd name="connsiteY6" fmla="*/ 985495 h 2219073"/>
              <a:gd name="connsiteX7" fmla="*/ 6796334 w 7445912"/>
              <a:gd name="connsiteY7" fmla="*/ 245677 h 2219073"/>
              <a:gd name="connsiteX0" fmla="*/ 6796833 w 7446411"/>
              <a:gd name="connsiteY0" fmla="*/ 245677 h 2234190"/>
              <a:gd name="connsiteX1" fmla="*/ 6701608 w 7446411"/>
              <a:gd name="connsiteY1" fmla="*/ 0 h 2234190"/>
              <a:gd name="connsiteX2" fmla="*/ 7446411 w 7446411"/>
              <a:gd name="connsiteY2" fmla="*/ 240304 h 2234190"/>
              <a:gd name="connsiteX3" fmla="*/ 6838014 w 7446411"/>
              <a:gd name="connsiteY3" fmla="*/ 765388 h 2234190"/>
              <a:gd name="connsiteX4" fmla="*/ 6856515 w 7446411"/>
              <a:gd name="connsiteY4" fmla="*/ 477555 h 2234190"/>
              <a:gd name="connsiteX5" fmla="*/ 2164 w 7446411"/>
              <a:gd name="connsiteY5" fmla="*/ 2234190 h 2234190"/>
              <a:gd name="connsiteX6" fmla="*/ 689 w 7446411"/>
              <a:gd name="connsiteY6" fmla="*/ 985495 h 2234190"/>
              <a:gd name="connsiteX7" fmla="*/ 6796833 w 7446411"/>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838014 w 7467085"/>
              <a:gd name="connsiteY3" fmla="*/ 765388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796833 w 7467085"/>
              <a:gd name="connsiteY7" fmla="*/ 245677 h 2234190"/>
              <a:gd name="connsiteX0" fmla="*/ 6879529 w 7467085"/>
              <a:gd name="connsiteY0" fmla="*/ 706739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879529 w 7467085"/>
              <a:gd name="connsiteY7" fmla="*/ 706739 h 2234190"/>
              <a:gd name="connsiteX0" fmla="*/ 6879529 w 7467085"/>
              <a:gd name="connsiteY0" fmla="*/ 495103 h 2022554"/>
              <a:gd name="connsiteX1" fmla="*/ 6660261 w 7467085"/>
              <a:gd name="connsiteY1" fmla="*/ 0 h 2022554"/>
              <a:gd name="connsiteX2" fmla="*/ 7467085 w 7467085"/>
              <a:gd name="connsiteY2" fmla="*/ 897884 h 2022554"/>
              <a:gd name="connsiteX3" fmla="*/ 6762210 w 7467085"/>
              <a:gd name="connsiteY3" fmla="*/ 1226450 h 2022554"/>
              <a:gd name="connsiteX4" fmla="*/ 6863406 w 7467085"/>
              <a:gd name="connsiteY4" fmla="*/ 810124 h 2022554"/>
              <a:gd name="connsiteX5" fmla="*/ 2164 w 7467085"/>
              <a:gd name="connsiteY5" fmla="*/ 2022554 h 2022554"/>
              <a:gd name="connsiteX6" fmla="*/ 689 w 7467085"/>
              <a:gd name="connsiteY6" fmla="*/ 773859 h 2022554"/>
              <a:gd name="connsiteX7" fmla="*/ 6879529 w 7467085"/>
              <a:gd name="connsiteY7" fmla="*/ 495103 h 2022554"/>
              <a:gd name="connsiteX0" fmla="*/ 6879529 w 7480867"/>
              <a:gd name="connsiteY0" fmla="*/ 495103 h 2022554"/>
              <a:gd name="connsiteX1" fmla="*/ 6660261 w 7480867"/>
              <a:gd name="connsiteY1" fmla="*/ 0 h 2022554"/>
              <a:gd name="connsiteX2" fmla="*/ 7480867 w 7480867"/>
              <a:gd name="connsiteY2" fmla="*/ 640899 h 2022554"/>
              <a:gd name="connsiteX3" fmla="*/ 6762210 w 7480867"/>
              <a:gd name="connsiteY3" fmla="*/ 1226450 h 2022554"/>
              <a:gd name="connsiteX4" fmla="*/ 6863406 w 7480867"/>
              <a:gd name="connsiteY4" fmla="*/ 810124 h 2022554"/>
              <a:gd name="connsiteX5" fmla="*/ 2164 w 7480867"/>
              <a:gd name="connsiteY5" fmla="*/ 2022554 h 2022554"/>
              <a:gd name="connsiteX6" fmla="*/ 689 w 7480867"/>
              <a:gd name="connsiteY6" fmla="*/ 773859 h 2022554"/>
              <a:gd name="connsiteX7" fmla="*/ 6879529 w 7480867"/>
              <a:gd name="connsiteY7" fmla="*/ 495103 h 2022554"/>
              <a:gd name="connsiteX0" fmla="*/ 6879529 w 7480867"/>
              <a:gd name="connsiteY0" fmla="*/ 434636 h 1962087"/>
              <a:gd name="connsiteX1" fmla="*/ 6729174 w 7480867"/>
              <a:gd name="connsiteY1" fmla="*/ 0 h 1962087"/>
              <a:gd name="connsiteX2" fmla="*/ 7480867 w 7480867"/>
              <a:gd name="connsiteY2" fmla="*/ 580432 h 1962087"/>
              <a:gd name="connsiteX3" fmla="*/ 6762210 w 7480867"/>
              <a:gd name="connsiteY3" fmla="*/ 1165983 h 1962087"/>
              <a:gd name="connsiteX4" fmla="*/ 6863406 w 7480867"/>
              <a:gd name="connsiteY4" fmla="*/ 749657 h 1962087"/>
              <a:gd name="connsiteX5" fmla="*/ 2164 w 7480867"/>
              <a:gd name="connsiteY5" fmla="*/ 1962087 h 1962087"/>
              <a:gd name="connsiteX6" fmla="*/ 689 w 7480867"/>
              <a:gd name="connsiteY6" fmla="*/ 713392 h 1962087"/>
              <a:gd name="connsiteX7" fmla="*/ 6879529 w 7480867"/>
              <a:gd name="connsiteY7" fmla="*/ 434636 h 1962087"/>
              <a:gd name="connsiteX0" fmla="*/ 6877365 w 7478703"/>
              <a:gd name="connsiteY0" fmla="*/ 434636 h 1962087"/>
              <a:gd name="connsiteX1" fmla="*/ 6727010 w 7478703"/>
              <a:gd name="connsiteY1" fmla="*/ 0 h 1962087"/>
              <a:gd name="connsiteX2" fmla="*/ 7478703 w 7478703"/>
              <a:gd name="connsiteY2" fmla="*/ 580432 h 1962087"/>
              <a:gd name="connsiteX3" fmla="*/ 6760046 w 7478703"/>
              <a:gd name="connsiteY3" fmla="*/ 1165983 h 1962087"/>
              <a:gd name="connsiteX4" fmla="*/ 6861242 w 7478703"/>
              <a:gd name="connsiteY4" fmla="*/ 749657 h 1962087"/>
              <a:gd name="connsiteX5" fmla="*/ 0 w 7478703"/>
              <a:gd name="connsiteY5" fmla="*/ 1962087 h 1962087"/>
              <a:gd name="connsiteX6" fmla="*/ 5417 w 7478703"/>
              <a:gd name="connsiteY6" fmla="*/ 426173 h 1962087"/>
              <a:gd name="connsiteX7" fmla="*/ 6877365 w 7478703"/>
              <a:gd name="connsiteY7" fmla="*/ 434636 h 1962087"/>
              <a:gd name="connsiteX0" fmla="*/ 6877365 w 7478703"/>
              <a:gd name="connsiteY0" fmla="*/ 434636 h 1165983"/>
              <a:gd name="connsiteX1" fmla="*/ 6727010 w 7478703"/>
              <a:gd name="connsiteY1" fmla="*/ 0 h 1165983"/>
              <a:gd name="connsiteX2" fmla="*/ 7478703 w 7478703"/>
              <a:gd name="connsiteY2" fmla="*/ 580432 h 1165983"/>
              <a:gd name="connsiteX3" fmla="*/ 6760046 w 7478703"/>
              <a:gd name="connsiteY3" fmla="*/ 1165983 h 1165983"/>
              <a:gd name="connsiteX4" fmla="*/ 6861242 w 7478703"/>
              <a:gd name="connsiteY4" fmla="*/ 749657 h 1165983"/>
              <a:gd name="connsiteX5" fmla="*/ 0 w 7478703"/>
              <a:gd name="connsiteY5" fmla="*/ 798094 h 1165983"/>
              <a:gd name="connsiteX6" fmla="*/ 5417 w 7478703"/>
              <a:gd name="connsiteY6" fmla="*/ 426173 h 1165983"/>
              <a:gd name="connsiteX7" fmla="*/ 6877365 w 7478703"/>
              <a:gd name="connsiteY7" fmla="*/ 434636 h 1165983"/>
              <a:gd name="connsiteX0" fmla="*/ 6892893 w 7494231"/>
              <a:gd name="connsiteY0" fmla="*/ 434636 h 1165983"/>
              <a:gd name="connsiteX1" fmla="*/ 6742538 w 7494231"/>
              <a:gd name="connsiteY1" fmla="*/ 0 h 1165983"/>
              <a:gd name="connsiteX2" fmla="*/ 7494231 w 7494231"/>
              <a:gd name="connsiteY2" fmla="*/ 580432 h 1165983"/>
              <a:gd name="connsiteX3" fmla="*/ 6775574 w 7494231"/>
              <a:gd name="connsiteY3" fmla="*/ 1165983 h 1165983"/>
              <a:gd name="connsiteX4" fmla="*/ 6876770 w 7494231"/>
              <a:gd name="connsiteY4" fmla="*/ 749657 h 1165983"/>
              <a:gd name="connsiteX5" fmla="*/ 15528 w 7494231"/>
              <a:gd name="connsiteY5" fmla="*/ 798094 h 1165983"/>
              <a:gd name="connsiteX6" fmla="*/ 271 w 7494231"/>
              <a:gd name="connsiteY6" fmla="*/ 426173 h 1165983"/>
              <a:gd name="connsiteX7" fmla="*/ 6892893 w 7494231"/>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863407 w 7480868"/>
              <a:gd name="connsiteY4" fmla="*/ 674073 h 1090399"/>
              <a:gd name="connsiteX5" fmla="*/ 2165 w 7480868"/>
              <a:gd name="connsiteY5" fmla="*/ 722510 h 1090399"/>
              <a:gd name="connsiteX6" fmla="*/ 690 w 7480868"/>
              <a:gd name="connsiteY6" fmla="*/ 343031 h 1090399"/>
              <a:gd name="connsiteX7" fmla="*/ 6879530 w 7480868"/>
              <a:gd name="connsiteY7" fmla="*/ 359052 h 1090399"/>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879530 w 7480868"/>
              <a:gd name="connsiteY7" fmla="*/ 359052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55836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55836 w 7480868"/>
              <a:gd name="connsiteY7" fmla="*/ 359050 h 1090399"/>
              <a:gd name="connsiteX0" fmla="*/ 6755836 w 7380736"/>
              <a:gd name="connsiteY0" fmla="*/ 359050 h 1090399"/>
              <a:gd name="connsiteX1" fmla="*/ 6756741 w 7380736"/>
              <a:gd name="connsiteY1" fmla="*/ 0 h 1090399"/>
              <a:gd name="connsiteX2" fmla="*/ 7380736 w 7380736"/>
              <a:gd name="connsiteY2" fmla="*/ 516867 h 1090399"/>
              <a:gd name="connsiteX3" fmla="*/ 6762211 w 7380736"/>
              <a:gd name="connsiteY3" fmla="*/ 1090399 h 1090399"/>
              <a:gd name="connsiteX4" fmla="*/ 6757385 w 7380736"/>
              <a:gd name="connsiteY4" fmla="*/ 698116 h 1090399"/>
              <a:gd name="connsiteX5" fmla="*/ 2165 w 7380736"/>
              <a:gd name="connsiteY5" fmla="*/ 722510 h 1090399"/>
              <a:gd name="connsiteX6" fmla="*/ 690 w 7380736"/>
              <a:gd name="connsiteY6" fmla="*/ 343031 h 1090399"/>
              <a:gd name="connsiteX7" fmla="*/ 6755836 w 7380736"/>
              <a:gd name="connsiteY7" fmla="*/ 359050 h 1090399"/>
              <a:gd name="connsiteX0" fmla="*/ 6755836 w 7351281"/>
              <a:gd name="connsiteY0" fmla="*/ 359050 h 1090399"/>
              <a:gd name="connsiteX1" fmla="*/ 6756741 w 7351281"/>
              <a:gd name="connsiteY1" fmla="*/ 0 h 1090399"/>
              <a:gd name="connsiteX2" fmla="*/ 7351282 w 7351281"/>
              <a:gd name="connsiteY2" fmla="*/ 540922 h 1090399"/>
              <a:gd name="connsiteX3" fmla="*/ 6762211 w 7351281"/>
              <a:gd name="connsiteY3" fmla="*/ 1090399 h 1090399"/>
              <a:gd name="connsiteX4" fmla="*/ 6757385 w 7351281"/>
              <a:gd name="connsiteY4" fmla="*/ 698116 h 1090399"/>
              <a:gd name="connsiteX5" fmla="*/ 2165 w 7351281"/>
              <a:gd name="connsiteY5" fmla="*/ 722510 h 1090399"/>
              <a:gd name="connsiteX6" fmla="*/ 690 w 7351281"/>
              <a:gd name="connsiteY6" fmla="*/ 343031 h 1090399"/>
              <a:gd name="connsiteX7" fmla="*/ 6755836 w 7351281"/>
              <a:gd name="connsiteY7" fmla="*/ 359050 h 109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1281" h="1090399">
                <a:moveTo>
                  <a:pt x="6755836" y="359050"/>
                </a:moveTo>
                <a:cubicBezTo>
                  <a:pt x="6756138" y="239367"/>
                  <a:pt x="6756439" y="119683"/>
                  <a:pt x="6756741" y="0"/>
                </a:cubicBezTo>
                <a:lnTo>
                  <a:pt x="7351282" y="540922"/>
                </a:lnTo>
                <a:lnTo>
                  <a:pt x="6762211" y="1090399"/>
                </a:lnTo>
                <a:cubicBezTo>
                  <a:pt x="6760602" y="959638"/>
                  <a:pt x="6758994" y="828877"/>
                  <a:pt x="6757385" y="698116"/>
                </a:cubicBezTo>
                <a:lnTo>
                  <a:pt x="2165" y="722510"/>
                </a:lnTo>
                <a:cubicBezTo>
                  <a:pt x="5040" y="334321"/>
                  <a:pt x="-2185" y="731220"/>
                  <a:pt x="690" y="343031"/>
                </a:cubicBezTo>
                <a:lnTo>
                  <a:pt x="6755836" y="35905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29" name="Group 24"/>
          <p:cNvGrpSpPr/>
          <p:nvPr/>
        </p:nvGrpSpPr>
        <p:grpSpPr>
          <a:xfrm>
            <a:off x="251520" y="1763768"/>
            <a:ext cx="1152128" cy="494026"/>
            <a:chOff x="803640" y="3362835"/>
            <a:chExt cx="2059657" cy="494026"/>
          </a:xfrm>
        </p:grpSpPr>
        <p:sp>
          <p:nvSpPr>
            <p:cNvPr id="30" name="TextBox 29"/>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31" name="TextBox 30"/>
            <p:cNvSpPr txBox="1"/>
            <p:nvPr/>
          </p:nvSpPr>
          <p:spPr>
            <a:xfrm>
              <a:off x="803640" y="3362835"/>
              <a:ext cx="2059657" cy="307777"/>
            </a:xfrm>
            <a:prstGeom prst="rect">
              <a:avLst/>
            </a:prstGeom>
            <a:noFill/>
          </p:spPr>
          <p:txBody>
            <a:bodyPr wrap="square" rtlCol="0">
              <a:spAutoFit/>
            </a:bodyPr>
            <a:lstStyle/>
            <a:p>
              <a:pPr algn="r"/>
              <a:r>
                <a:rPr lang="en-US" altLang="ko-KR" sz="1400" b="1" dirty="0">
                  <a:solidFill>
                    <a:schemeClr val="bg1"/>
                  </a:solidFill>
                  <a:cs typeface="Arial" pitchFamily="34" charset="0"/>
                </a:rPr>
                <a:t>Value</a:t>
              </a:r>
              <a:endParaRPr lang="ko-KR" altLang="en-US" sz="1400" b="1" dirty="0">
                <a:solidFill>
                  <a:schemeClr val="bg1"/>
                </a:solidFill>
                <a:cs typeface="Arial" pitchFamily="34" charset="0"/>
              </a:endParaRPr>
            </a:p>
          </p:txBody>
        </p:sp>
      </p:grpSp>
      <p:grpSp>
        <p:nvGrpSpPr>
          <p:cNvPr id="32" name="Group 48"/>
          <p:cNvGrpSpPr/>
          <p:nvPr/>
        </p:nvGrpSpPr>
        <p:grpSpPr>
          <a:xfrm>
            <a:off x="5461258" y="4316052"/>
            <a:ext cx="2109916" cy="694098"/>
            <a:chOff x="803640" y="3362835"/>
            <a:chExt cx="2059657" cy="494026"/>
          </a:xfrm>
        </p:grpSpPr>
        <p:sp>
          <p:nvSpPr>
            <p:cNvPr id="33" name="TextBox 32"/>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34" name="TextBox 33"/>
            <p:cNvSpPr txBox="1"/>
            <p:nvPr/>
          </p:nvSpPr>
          <p:spPr>
            <a:xfrm>
              <a:off x="803640" y="3362835"/>
              <a:ext cx="2059657" cy="219061"/>
            </a:xfrm>
            <a:prstGeom prst="rect">
              <a:avLst/>
            </a:prstGeom>
            <a:noFill/>
          </p:spPr>
          <p:txBody>
            <a:bodyPr wrap="square" rtlCol="0">
              <a:spAutoFit/>
            </a:bodyPr>
            <a:lstStyle/>
            <a:p>
              <a:pPr algn="r"/>
              <a:r>
                <a:rPr lang="en-US" altLang="ko-KR" sz="1400" b="1" dirty="0">
                  <a:solidFill>
                    <a:schemeClr val="bg1"/>
                  </a:solidFill>
                  <a:cs typeface="Arial" pitchFamily="34" charset="0"/>
                </a:rPr>
                <a:t>Difficulty/complexity</a:t>
              </a:r>
              <a:endParaRPr lang="ko-KR" altLang="en-US" sz="1400" b="1" dirty="0">
                <a:solidFill>
                  <a:schemeClr val="bg1"/>
                </a:solidFill>
                <a:cs typeface="Arial" pitchFamily="34" charset="0"/>
              </a:endParaRPr>
            </a:p>
          </p:txBody>
        </p:sp>
      </p:grpSp>
      <p:sp>
        <p:nvSpPr>
          <p:cNvPr id="35" name="Freeform 34"/>
          <p:cNvSpPr/>
          <p:nvPr/>
        </p:nvSpPr>
        <p:spPr>
          <a:xfrm>
            <a:off x="1475656" y="4084851"/>
            <a:ext cx="6624736" cy="232992"/>
          </a:xfrm>
          <a:custGeom>
            <a:avLst/>
            <a:gdLst>
              <a:gd name="connsiteX0" fmla="*/ 6702732 w 8527613"/>
              <a:gd name="connsiteY0" fmla="*/ 0 h 1932318"/>
              <a:gd name="connsiteX1" fmla="*/ 7289327 w 8527613"/>
              <a:gd name="connsiteY1" fmla="*/ 1190446 h 1932318"/>
              <a:gd name="connsiteX2" fmla="*/ 8199872 w 8527613"/>
              <a:gd name="connsiteY2" fmla="*/ 354402 h 1932318"/>
              <a:gd name="connsiteX3" fmla="*/ 8063738 w 8527613"/>
              <a:gd name="connsiteY3" fmla="*/ 218268 h 1932318"/>
              <a:gd name="connsiteX4" fmla="*/ 8527613 w 8527613"/>
              <a:gd name="connsiteY4" fmla="*/ 35564 h 1932318"/>
              <a:gd name="connsiteX5" fmla="*/ 8438753 w 8527613"/>
              <a:gd name="connsiteY5" fmla="*/ 593283 h 1932318"/>
              <a:gd name="connsiteX6" fmla="*/ 8307071 w 8527613"/>
              <a:gd name="connsiteY6" fmla="*/ 461601 h 1932318"/>
              <a:gd name="connsiteX7" fmla="*/ 7375593 w 8527613"/>
              <a:gd name="connsiteY7" fmla="*/ 1544129 h 1932318"/>
              <a:gd name="connsiteX8" fmla="*/ 6737237 w 8527613"/>
              <a:gd name="connsiteY8" fmla="*/ 129398 h 1932318"/>
              <a:gd name="connsiteX9" fmla="*/ 767759 w 8527613"/>
              <a:gd name="connsiteY9" fmla="*/ 1932318 h 1932318"/>
              <a:gd name="connsiteX10" fmla="*/ 7 w 8527613"/>
              <a:gd name="connsiteY10" fmla="*/ 1104182 h 1932318"/>
              <a:gd name="connsiteX11" fmla="*/ 6702732 w 8527613"/>
              <a:gd name="connsiteY11" fmla="*/ 0 h 1932318"/>
              <a:gd name="connsiteX0" fmla="*/ 6703554 w 8528435"/>
              <a:gd name="connsiteY0" fmla="*/ 0 h 2303254"/>
              <a:gd name="connsiteX1" fmla="*/ 7290149 w 8528435"/>
              <a:gd name="connsiteY1" fmla="*/ 1190446 h 2303254"/>
              <a:gd name="connsiteX2" fmla="*/ 8200694 w 8528435"/>
              <a:gd name="connsiteY2" fmla="*/ 354402 h 2303254"/>
              <a:gd name="connsiteX3" fmla="*/ 8064560 w 8528435"/>
              <a:gd name="connsiteY3" fmla="*/ 218268 h 2303254"/>
              <a:gd name="connsiteX4" fmla="*/ 8528435 w 8528435"/>
              <a:gd name="connsiteY4" fmla="*/ 35564 h 2303254"/>
              <a:gd name="connsiteX5" fmla="*/ 8439575 w 8528435"/>
              <a:gd name="connsiteY5" fmla="*/ 593283 h 2303254"/>
              <a:gd name="connsiteX6" fmla="*/ 8307893 w 8528435"/>
              <a:gd name="connsiteY6" fmla="*/ 461601 h 2303254"/>
              <a:gd name="connsiteX7" fmla="*/ 7376415 w 8528435"/>
              <a:gd name="connsiteY7" fmla="*/ 1544129 h 2303254"/>
              <a:gd name="connsiteX8" fmla="*/ 6738059 w 8528435"/>
              <a:gd name="connsiteY8" fmla="*/ 129398 h 2303254"/>
              <a:gd name="connsiteX9" fmla="*/ 830 w 8528435"/>
              <a:gd name="connsiteY9" fmla="*/ 2303254 h 2303254"/>
              <a:gd name="connsiteX10" fmla="*/ 829 w 8528435"/>
              <a:gd name="connsiteY10" fmla="*/ 1104182 h 2303254"/>
              <a:gd name="connsiteX11" fmla="*/ 6703554 w 8528435"/>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54732 w 8545108"/>
              <a:gd name="connsiteY8" fmla="*/ 12939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71985 w 8545108"/>
              <a:gd name="connsiteY8" fmla="*/ 34505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80612 w 8545108"/>
              <a:gd name="connsiteY0" fmla="*/ 197350 h 2267690"/>
              <a:gd name="connsiteX1" fmla="*/ 7306822 w 8545108"/>
              <a:gd name="connsiteY1" fmla="*/ 1154882 h 2267690"/>
              <a:gd name="connsiteX2" fmla="*/ 8217367 w 8545108"/>
              <a:gd name="connsiteY2" fmla="*/ 318838 h 2267690"/>
              <a:gd name="connsiteX3" fmla="*/ 8081233 w 8545108"/>
              <a:gd name="connsiteY3" fmla="*/ 182704 h 2267690"/>
              <a:gd name="connsiteX4" fmla="*/ 8545108 w 8545108"/>
              <a:gd name="connsiteY4" fmla="*/ 0 h 2267690"/>
              <a:gd name="connsiteX5" fmla="*/ 8456248 w 8545108"/>
              <a:gd name="connsiteY5" fmla="*/ 557719 h 2267690"/>
              <a:gd name="connsiteX6" fmla="*/ 8324566 w 8545108"/>
              <a:gd name="connsiteY6" fmla="*/ 426037 h 2267690"/>
              <a:gd name="connsiteX7" fmla="*/ 7393088 w 8545108"/>
              <a:gd name="connsiteY7" fmla="*/ 1508565 h 2267690"/>
              <a:gd name="connsiteX8" fmla="*/ 6771985 w 8545108"/>
              <a:gd name="connsiteY8" fmla="*/ 309494 h 2267690"/>
              <a:gd name="connsiteX9" fmla="*/ 17503 w 8545108"/>
              <a:gd name="connsiteY9" fmla="*/ 2267690 h 2267690"/>
              <a:gd name="connsiteX10" fmla="*/ 249 w 8545108"/>
              <a:gd name="connsiteY10" fmla="*/ 861584 h 2267690"/>
              <a:gd name="connsiteX11" fmla="*/ 6780612 w 8545108"/>
              <a:gd name="connsiteY11" fmla="*/ 197350 h 2267690"/>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7463413 w 8545108"/>
              <a:gd name="connsiteY1" fmla="*/ 99167 h 2095162"/>
              <a:gd name="connsiteX2" fmla="*/ 7306822 w 8545108"/>
              <a:gd name="connsiteY2" fmla="*/ 1154882 h 2095162"/>
              <a:gd name="connsiteX3" fmla="*/ 8217367 w 8545108"/>
              <a:gd name="connsiteY3" fmla="*/ 318838 h 2095162"/>
              <a:gd name="connsiteX4" fmla="*/ 8081233 w 8545108"/>
              <a:gd name="connsiteY4" fmla="*/ 182704 h 2095162"/>
              <a:gd name="connsiteX5" fmla="*/ 8545108 w 8545108"/>
              <a:gd name="connsiteY5" fmla="*/ 0 h 2095162"/>
              <a:gd name="connsiteX6" fmla="*/ 8456248 w 8545108"/>
              <a:gd name="connsiteY6" fmla="*/ 557719 h 2095162"/>
              <a:gd name="connsiteX7" fmla="*/ 8324566 w 8545108"/>
              <a:gd name="connsiteY7" fmla="*/ 426037 h 2095162"/>
              <a:gd name="connsiteX8" fmla="*/ 7393088 w 8545108"/>
              <a:gd name="connsiteY8" fmla="*/ 1508565 h 2095162"/>
              <a:gd name="connsiteX9" fmla="*/ 6771985 w 8545108"/>
              <a:gd name="connsiteY9" fmla="*/ 309494 h 2095162"/>
              <a:gd name="connsiteX10" fmla="*/ 17503 w 8545108"/>
              <a:gd name="connsiteY10" fmla="*/ 2095162 h 2095162"/>
              <a:gd name="connsiteX11" fmla="*/ 249 w 8545108"/>
              <a:gd name="connsiteY11" fmla="*/ 861584 h 2095162"/>
              <a:gd name="connsiteX12" fmla="*/ 6780612 w 8545108"/>
              <a:gd name="connsiteY12" fmla="*/ 197350 h 2095162"/>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7393088 w 8545108"/>
              <a:gd name="connsiteY6" fmla="*/ 1508565 h 2095162"/>
              <a:gd name="connsiteX7" fmla="*/ 6771985 w 8545108"/>
              <a:gd name="connsiteY7" fmla="*/ 309494 h 2095162"/>
              <a:gd name="connsiteX8" fmla="*/ 17503 w 8545108"/>
              <a:gd name="connsiteY8" fmla="*/ 2095162 h 2095162"/>
              <a:gd name="connsiteX9" fmla="*/ 249 w 8545108"/>
              <a:gd name="connsiteY9" fmla="*/ 861584 h 2095162"/>
              <a:gd name="connsiteX10" fmla="*/ 6780612 w 8545108"/>
              <a:gd name="connsiteY10"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6771985 w 8545108"/>
              <a:gd name="connsiteY6" fmla="*/ 309494 h 2095162"/>
              <a:gd name="connsiteX7" fmla="*/ 17503 w 8545108"/>
              <a:gd name="connsiteY7" fmla="*/ 2095162 h 2095162"/>
              <a:gd name="connsiteX8" fmla="*/ 249 w 8545108"/>
              <a:gd name="connsiteY8" fmla="*/ 861584 h 2095162"/>
              <a:gd name="connsiteX9" fmla="*/ 6780612 w 8545108"/>
              <a:gd name="connsiteY9" fmla="*/ 197350 h 2095162"/>
              <a:gd name="connsiteX0" fmla="*/ 6780612 w 8646708"/>
              <a:gd name="connsiteY0" fmla="*/ 78817 h 1976629"/>
              <a:gd name="connsiteX1" fmla="*/ 8217367 w 8646708"/>
              <a:gd name="connsiteY1" fmla="*/ 200305 h 1976629"/>
              <a:gd name="connsiteX2" fmla="*/ 8081233 w 8646708"/>
              <a:gd name="connsiteY2" fmla="*/ 64171 h 1976629"/>
              <a:gd name="connsiteX3" fmla="*/ 8646708 w 8646708"/>
              <a:gd name="connsiteY3" fmla="*/ 0 h 1976629"/>
              <a:gd name="connsiteX4" fmla="*/ 8456248 w 8646708"/>
              <a:gd name="connsiteY4" fmla="*/ 439186 h 1976629"/>
              <a:gd name="connsiteX5" fmla="*/ 8324566 w 8646708"/>
              <a:gd name="connsiteY5" fmla="*/ 307504 h 1976629"/>
              <a:gd name="connsiteX6" fmla="*/ 6771985 w 8646708"/>
              <a:gd name="connsiteY6" fmla="*/ 190961 h 1976629"/>
              <a:gd name="connsiteX7" fmla="*/ 17503 w 8646708"/>
              <a:gd name="connsiteY7" fmla="*/ 1976629 h 1976629"/>
              <a:gd name="connsiteX8" fmla="*/ 249 w 8646708"/>
              <a:gd name="connsiteY8" fmla="*/ 743051 h 1976629"/>
              <a:gd name="connsiteX9" fmla="*/ 6780612 w 8646708"/>
              <a:gd name="connsiteY9" fmla="*/ 78817 h 1976629"/>
              <a:gd name="connsiteX0" fmla="*/ 6780612 w 8646708"/>
              <a:gd name="connsiteY0" fmla="*/ 243246 h 2141058"/>
              <a:gd name="connsiteX1" fmla="*/ 8217367 w 8646708"/>
              <a:gd name="connsiteY1" fmla="*/ 364734 h 2141058"/>
              <a:gd name="connsiteX2" fmla="*/ 8064300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8217367 w 8646708"/>
              <a:gd name="connsiteY1" fmla="*/ 364734 h 2141058"/>
              <a:gd name="connsiteX2" fmla="*/ 6802767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771985 w 8646708"/>
              <a:gd name="connsiteY5" fmla="*/ 355390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7516448 w 8646708"/>
              <a:gd name="connsiteY3" fmla="*/ 1026948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7342432 w 8646708"/>
              <a:gd name="connsiteY4" fmla="*/ 683600 h 2318858"/>
              <a:gd name="connsiteX5" fmla="*/ 6848185 w 8646708"/>
              <a:gd name="connsiteY5" fmla="*/ 592456 h 2318858"/>
              <a:gd name="connsiteX6" fmla="*/ 17503 w 8646708"/>
              <a:gd name="connsiteY6" fmla="*/ 2318858 h 2318858"/>
              <a:gd name="connsiteX7" fmla="*/ 249 w 8646708"/>
              <a:gd name="connsiteY7" fmla="*/ 1085280 h 2318858"/>
              <a:gd name="connsiteX8" fmla="*/ 6780612 w 8646708"/>
              <a:gd name="connsiteY8"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6932248 w 8646708"/>
              <a:gd name="connsiteY3" fmla="*/ 857614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045575"/>
              <a:gd name="connsiteY0" fmla="*/ 421046 h 2318858"/>
              <a:gd name="connsiteX1" fmla="*/ 7175300 w 8045575"/>
              <a:gd name="connsiteY1" fmla="*/ 0 h 2318858"/>
              <a:gd name="connsiteX2" fmla="*/ 8045575 w 8045575"/>
              <a:gd name="connsiteY2" fmla="*/ 181362 h 2318858"/>
              <a:gd name="connsiteX3" fmla="*/ 6932248 w 8045575"/>
              <a:gd name="connsiteY3" fmla="*/ 857614 h 2318858"/>
              <a:gd name="connsiteX4" fmla="*/ 6848185 w 8045575"/>
              <a:gd name="connsiteY4" fmla="*/ 592456 h 2318858"/>
              <a:gd name="connsiteX5" fmla="*/ 17503 w 8045575"/>
              <a:gd name="connsiteY5" fmla="*/ 2318858 h 2318858"/>
              <a:gd name="connsiteX6" fmla="*/ 249 w 8045575"/>
              <a:gd name="connsiteY6" fmla="*/ 1085280 h 2318858"/>
              <a:gd name="connsiteX7" fmla="*/ 6780612 w 8045575"/>
              <a:gd name="connsiteY7" fmla="*/ 421046 h 2318858"/>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63109 w 8028072"/>
              <a:gd name="connsiteY0" fmla="*/ 336379 h 2234191"/>
              <a:gd name="connsiteX1" fmla="*/ 6683664 w 8028072"/>
              <a:gd name="connsiteY1" fmla="*/ 0 h 2234191"/>
              <a:gd name="connsiteX2" fmla="*/ 8028072 w 8028072"/>
              <a:gd name="connsiteY2" fmla="*/ 96695 h 2234191"/>
              <a:gd name="connsiteX3" fmla="*/ 6914745 w 8028072"/>
              <a:gd name="connsiteY3" fmla="*/ 772947 h 2234191"/>
              <a:gd name="connsiteX4" fmla="*/ 6830682 w 8028072"/>
              <a:gd name="connsiteY4" fmla="*/ 507789 h 2234191"/>
              <a:gd name="connsiteX5" fmla="*/ 0 w 8028072"/>
              <a:gd name="connsiteY5" fmla="*/ 2234191 h 2234191"/>
              <a:gd name="connsiteX6" fmla="*/ 6414 w 8028072"/>
              <a:gd name="connsiteY6" fmla="*/ 993054 h 2234191"/>
              <a:gd name="connsiteX7" fmla="*/ 6763109 w 8028072"/>
              <a:gd name="connsiteY7" fmla="*/ 336379 h 2234191"/>
              <a:gd name="connsiteX0" fmla="*/ 6756885 w 8021848"/>
              <a:gd name="connsiteY0" fmla="*/ 336379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56885 w 8021848"/>
              <a:gd name="connsiteY7" fmla="*/ 336379 h 2226632"/>
              <a:gd name="connsiteX0" fmla="*/ 6796334 w 8021848"/>
              <a:gd name="connsiteY0" fmla="*/ 253236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96334 w 8021848"/>
              <a:gd name="connsiteY7" fmla="*/ 253236 h 2226632"/>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24458 w 8021848"/>
              <a:gd name="connsiteY4" fmla="*/ 500230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837515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7438022"/>
              <a:gd name="connsiteY0" fmla="*/ 245677 h 2219073"/>
              <a:gd name="connsiteX1" fmla="*/ 6732667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38022"/>
              <a:gd name="connsiteY0" fmla="*/ 245677 h 2219073"/>
              <a:gd name="connsiteX1" fmla="*/ 6701109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45912"/>
              <a:gd name="connsiteY0" fmla="*/ 245677 h 2219073"/>
              <a:gd name="connsiteX1" fmla="*/ 6701109 w 7445912"/>
              <a:gd name="connsiteY1" fmla="*/ 0 h 2219073"/>
              <a:gd name="connsiteX2" fmla="*/ 7445912 w 7445912"/>
              <a:gd name="connsiteY2" fmla="*/ 240304 h 2219073"/>
              <a:gd name="connsiteX3" fmla="*/ 6837515 w 7445912"/>
              <a:gd name="connsiteY3" fmla="*/ 765388 h 2219073"/>
              <a:gd name="connsiteX4" fmla="*/ 6856016 w 7445912"/>
              <a:gd name="connsiteY4" fmla="*/ 477555 h 2219073"/>
              <a:gd name="connsiteX5" fmla="*/ 25334 w 7445912"/>
              <a:gd name="connsiteY5" fmla="*/ 2219073 h 2219073"/>
              <a:gd name="connsiteX6" fmla="*/ 190 w 7445912"/>
              <a:gd name="connsiteY6" fmla="*/ 985495 h 2219073"/>
              <a:gd name="connsiteX7" fmla="*/ 6796334 w 7445912"/>
              <a:gd name="connsiteY7" fmla="*/ 245677 h 2219073"/>
              <a:gd name="connsiteX0" fmla="*/ 6796833 w 7446411"/>
              <a:gd name="connsiteY0" fmla="*/ 245677 h 2234190"/>
              <a:gd name="connsiteX1" fmla="*/ 6701608 w 7446411"/>
              <a:gd name="connsiteY1" fmla="*/ 0 h 2234190"/>
              <a:gd name="connsiteX2" fmla="*/ 7446411 w 7446411"/>
              <a:gd name="connsiteY2" fmla="*/ 240304 h 2234190"/>
              <a:gd name="connsiteX3" fmla="*/ 6838014 w 7446411"/>
              <a:gd name="connsiteY3" fmla="*/ 765388 h 2234190"/>
              <a:gd name="connsiteX4" fmla="*/ 6856515 w 7446411"/>
              <a:gd name="connsiteY4" fmla="*/ 477555 h 2234190"/>
              <a:gd name="connsiteX5" fmla="*/ 2164 w 7446411"/>
              <a:gd name="connsiteY5" fmla="*/ 2234190 h 2234190"/>
              <a:gd name="connsiteX6" fmla="*/ 689 w 7446411"/>
              <a:gd name="connsiteY6" fmla="*/ 985495 h 2234190"/>
              <a:gd name="connsiteX7" fmla="*/ 6796833 w 7446411"/>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838014 w 7467085"/>
              <a:gd name="connsiteY3" fmla="*/ 765388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796833 w 7467085"/>
              <a:gd name="connsiteY7" fmla="*/ 245677 h 2234190"/>
              <a:gd name="connsiteX0" fmla="*/ 6879529 w 7467085"/>
              <a:gd name="connsiteY0" fmla="*/ 706739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879529 w 7467085"/>
              <a:gd name="connsiteY7" fmla="*/ 706739 h 2234190"/>
              <a:gd name="connsiteX0" fmla="*/ 6879529 w 7467085"/>
              <a:gd name="connsiteY0" fmla="*/ 495103 h 2022554"/>
              <a:gd name="connsiteX1" fmla="*/ 6660261 w 7467085"/>
              <a:gd name="connsiteY1" fmla="*/ 0 h 2022554"/>
              <a:gd name="connsiteX2" fmla="*/ 7467085 w 7467085"/>
              <a:gd name="connsiteY2" fmla="*/ 897884 h 2022554"/>
              <a:gd name="connsiteX3" fmla="*/ 6762210 w 7467085"/>
              <a:gd name="connsiteY3" fmla="*/ 1226450 h 2022554"/>
              <a:gd name="connsiteX4" fmla="*/ 6863406 w 7467085"/>
              <a:gd name="connsiteY4" fmla="*/ 810124 h 2022554"/>
              <a:gd name="connsiteX5" fmla="*/ 2164 w 7467085"/>
              <a:gd name="connsiteY5" fmla="*/ 2022554 h 2022554"/>
              <a:gd name="connsiteX6" fmla="*/ 689 w 7467085"/>
              <a:gd name="connsiteY6" fmla="*/ 773859 h 2022554"/>
              <a:gd name="connsiteX7" fmla="*/ 6879529 w 7467085"/>
              <a:gd name="connsiteY7" fmla="*/ 495103 h 2022554"/>
              <a:gd name="connsiteX0" fmla="*/ 6879529 w 7480867"/>
              <a:gd name="connsiteY0" fmla="*/ 495103 h 2022554"/>
              <a:gd name="connsiteX1" fmla="*/ 6660261 w 7480867"/>
              <a:gd name="connsiteY1" fmla="*/ 0 h 2022554"/>
              <a:gd name="connsiteX2" fmla="*/ 7480867 w 7480867"/>
              <a:gd name="connsiteY2" fmla="*/ 640899 h 2022554"/>
              <a:gd name="connsiteX3" fmla="*/ 6762210 w 7480867"/>
              <a:gd name="connsiteY3" fmla="*/ 1226450 h 2022554"/>
              <a:gd name="connsiteX4" fmla="*/ 6863406 w 7480867"/>
              <a:gd name="connsiteY4" fmla="*/ 810124 h 2022554"/>
              <a:gd name="connsiteX5" fmla="*/ 2164 w 7480867"/>
              <a:gd name="connsiteY5" fmla="*/ 2022554 h 2022554"/>
              <a:gd name="connsiteX6" fmla="*/ 689 w 7480867"/>
              <a:gd name="connsiteY6" fmla="*/ 773859 h 2022554"/>
              <a:gd name="connsiteX7" fmla="*/ 6879529 w 7480867"/>
              <a:gd name="connsiteY7" fmla="*/ 495103 h 2022554"/>
              <a:gd name="connsiteX0" fmla="*/ 6879529 w 7480867"/>
              <a:gd name="connsiteY0" fmla="*/ 434636 h 1962087"/>
              <a:gd name="connsiteX1" fmla="*/ 6729174 w 7480867"/>
              <a:gd name="connsiteY1" fmla="*/ 0 h 1962087"/>
              <a:gd name="connsiteX2" fmla="*/ 7480867 w 7480867"/>
              <a:gd name="connsiteY2" fmla="*/ 580432 h 1962087"/>
              <a:gd name="connsiteX3" fmla="*/ 6762210 w 7480867"/>
              <a:gd name="connsiteY3" fmla="*/ 1165983 h 1962087"/>
              <a:gd name="connsiteX4" fmla="*/ 6863406 w 7480867"/>
              <a:gd name="connsiteY4" fmla="*/ 749657 h 1962087"/>
              <a:gd name="connsiteX5" fmla="*/ 2164 w 7480867"/>
              <a:gd name="connsiteY5" fmla="*/ 1962087 h 1962087"/>
              <a:gd name="connsiteX6" fmla="*/ 689 w 7480867"/>
              <a:gd name="connsiteY6" fmla="*/ 713392 h 1962087"/>
              <a:gd name="connsiteX7" fmla="*/ 6879529 w 7480867"/>
              <a:gd name="connsiteY7" fmla="*/ 434636 h 1962087"/>
              <a:gd name="connsiteX0" fmla="*/ 6877365 w 7478703"/>
              <a:gd name="connsiteY0" fmla="*/ 434636 h 1962087"/>
              <a:gd name="connsiteX1" fmla="*/ 6727010 w 7478703"/>
              <a:gd name="connsiteY1" fmla="*/ 0 h 1962087"/>
              <a:gd name="connsiteX2" fmla="*/ 7478703 w 7478703"/>
              <a:gd name="connsiteY2" fmla="*/ 580432 h 1962087"/>
              <a:gd name="connsiteX3" fmla="*/ 6760046 w 7478703"/>
              <a:gd name="connsiteY3" fmla="*/ 1165983 h 1962087"/>
              <a:gd name="connsiteX4" fmla="*/ 6861242 w 7478703"/>
              <a:gd name="connsiteY4" fmla="*/ 749657 h 1962087"/>
              <a:gd name="connsiteX5" fmla="*/ 0 w 7478703"/>
              <a:gd name="connsiteY5" fmla="*/ 1962087 h 1962087"/>
              <a:gd name="connsiteX6" fmla="*/ 5417 w 7478703"/>
              <a:gd name="connsiteY6" fmla="*/ 426173 h 1962087"/>
              <a:gd name="connsiteX7" fmla="*/ 6877365 w 7478703"/>
              <a:gd name="connsiteY7" fmla="*/ 434636 h 1962087"/>
              <a:gd name="connsiteX0" fmla="*/ 6877365 w 7478703"/>
              <a:gd name="connsiteY0" fmla="*/ 434636 h 1165983"/>
              <a:gd name="connsiteX1" fmla="*/ 6727010 w 7478703"/>
              <a:gd name="connsiteY1" fmla="*/ 0 h 1165983"/>
              <a:gd name="connsiteX2" fmla="*/ 7478703 w 7478703"/>
              <a:gd name="connsiteY2" fmla="*/ 580432 h 1165983"/>
              <a:gd name="connsiteX3" fmla="*/ 6760046 w 7478703"/>
              <a:gd name="connsiteY3" fmla="*/ 1165983 h 1165983"/>
              <a:gd name="connsiteX4" fmla="*/ 6861242 w 7478703"/>
              <a:gd name="connsiteY4" fmla="*/ 749657 h 1165983"/>
              <a:gd name="connsiteX5" fmla="*/ 0 w 7478703"/>
              <a:gd name="connsiteY5" fmla="*/ 798094 h 1165983"/>
              <a:gd name="connsiteX6" fmla="*/ 5417 w 7478703"/>
              <a:gd name="connsiteY6" fmla="*/ 426173 h 1165983"/>
              <a:gd name="connsiteX7" fmla="*/ 6877365 w 7478703"/>
              <a:gd name="connsiteY7" fmla="*/ 434636 h 1165983"/>
              <a:gd name="connsiteX0" fmla="*/ 6892893 w 7494231"/>
              <a:gd name="connsiteY0" fmla="*/ 434636 h 1165983"/>
              <a:gd name="connsiteX1" fmla="*/ 6742538 w 7494231"/>
              <a:gd name="connsiteY1" fmla="*/ 0 h 1165983"/>
              <a:gd name="connsiteX2" fmla="*/ 7494231 w 7494231"/>
              <a:gd name="connsiteY2" fmla="*/ 580432 h 1165983"/>
              <a:gd name="connsiteX3" fmla="*/ 6775574 w 7494231"/>
              <a:gd name="connsiteY3" fmla="*/ 1165983 h 1165983"/>
              <a:gd name="connsiteX4" fmla="*/ 6876770 w 7494231"/>
              <a:gd name="connsiteY4" fmla="*/ 749657 h 1165983"/>
              <a:gd name="connsiteX5" fmla="*/ 15528 w 7494231"/>
              <a:gd name="connsiteY5" fmla="*/ 798094 h 1165983"/>
              <a:gd name="connsiteX6" fmla="*/ 271 w 7494231"/>
              <a:gd name="connsiteY6" fmla="*/ 426173 h 1165983"/>
              <a:gd name="connsiteX7" fmla="*/ 6892893 w 7494231"/>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863407 w 7480868"/>
              <a:gd name="connsiteY4" fmla="*/ 674073 h 1090399"/>
              <a:gd name="connsiteX5" fmla="*/ 2165 w 7480868"/>
              <a:gd name="connsiteY5" fmla="*/ 722510 h 1090399"/>
              <a:gd name="connsiteX6" fmla="*/ 690 w 7480868"/>
              <a:gd name="connsiteY6" fmla="*/ 343031 h 1090399"/>
              <a:gd name="connsiteX7" fmla="*/ 6879530 w 7480868"/>
              <a:gd name="connsiteY7" fmla="*/ 359052 h 1090399"/>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879530 w 7480868"/>
              <a:gd name="connsiteY7" fmla="*/ 359052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55836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55836 w 7480868"/>
              <a:gd name="connsiteY7" fmla="*/ 359050 h 1090399"/>
              <a:gd name="connsiteX0" fmla="*/ 6755836 w 7380736"/>
              <a:gd name="connsiteY0" fmla="*/ 359050 h 1090399"/>
              <a:gd name="connsiteX1" fmla="*/ 6756741 w 7380736"/>
              <a:gd name="connsiteY1" fmla="*/ 0 h 1090399"/>
              <a:gd name="connsiteX2" fmla="*/ 7380736 w 7380736"/>
              <a:gd name="connsiteY2" fmla="*/ 516867 h 1090399"/>
              <a:gd name="connsiteX3" fmla="*/ 6762211 w 7380736"/>
              <a:gd name="connsiteY3" fmla="*/ 1090399 h 1090399"/>
              <a:gd name="connsiteX4" fmla="*/ 6757385 w 7380736"/>
              <a:gd name="connsiteY4" fmla="*/ 698116 h 1090399"/>
              <a:gd name="connsiteX5" fmla="*/ 2165 w 7380736"/>
              <a:gd name="connsiteY5" fmla="*/ 722510 h 1090399"/>
              <a:gd name="connsiteX6" fmla="*/ 690 w 7380736"/>
              <a:gd name="connsiteY6" fmla="*/ 343031 h 1090399"/>
              <a:gd name="connsiteX7" fmla="*/ 6755836 w 7380736"/>
              <a:gd name="connsiteY7" fmla="*/ 359050 h 1090399"/>
              <a:gd name="connsiteX0" fmla="*/ 6755836 w 7351281"/>
              <a:gd name="connsiteY0" fmla="*/ 359050 h 1090399"/>
              <a:gd name="connsiteX1" fmla="*/ 6756741 w 7351281"/>
              <a:gd name="connsiteY1" fmla="*/ 0 h 1090399"/>
              <a:gd name="connsiteX2" fmla="*/ 7351282 w 7351281"/>
              <a:gd name="connsiteY2" fmla="*/ 540922 h 1090399"/>
              <a:gd name="connsiteX3" fmla="*/ 6762211 w 7351281"/>
              <a:gd name="connsiteY3" fmla="*/ 1090399 h 1090399"/>
              <a:gd name="connsiteX4" fmla="*/ 6757385 w 7351281"/>
              <a:gd name="connsiteY4" fmla="*/ 698116 h 1090399"/>
              <a:gd name="connsiteX5" fmla="*/ 2165 w 7351281"/>
              <a:gd name="connsiteY5" fmla="*/ 722510 h 1090399"/>
              <a:gd name="connsiteX6" fmla="*/ 690 w 7351281"/>
              <a:gd name="connsiteY6" fmla="*/ 343031 h 1090399"/>
              <a:gd name="connsiteX7" fmla="*/ 6755836 w 7351281"/>
              <a:gd name="connsiteY7" fmla="*/ 359050 h 1090399"/>
              <a:gd name="connsiteX0" fmla="*/ 6937759 w 7351282"/>
              <a:gd name="connsiteY0" fmla="*/ 371068 h 1090399"/>
              <a:gd name="connsiteX1" fmla="*/ 6756741 w 7351282"/>
              <a:gd name="connsiteY1" fmla="*/ 0 h 1090399"/>
              <a:gd name="connsiteX2" fmla="*/ 7351282 w 7351282"/>
              <a:gd name="connsiteY2" fmla="*/ 540922 h 1090399"/>
              <a:gd name="connsiteX3" fmla="*/ 6762211 w 7351282"/>
              <a:gd name="connsiteY3" fmla="*/ 1090399 h 1090399"/>
              <a:gd name="connsiteX4" fmla="*/ 6757385 w 7351282"/>
              <a:gd name="connsiteY4" fmla="*/ 698116 h 1090399"/>
              <a:gd name="connsiteX5" fmla="*/ 2165 w 7351282"/>
              <a:gd name="connsiteY5" fmla="*/ 722510 h 1090399"/>
              <a:gd name="connsiteX6" fmla="*/ 690 w 7351282"/>
              <a:gd name="connsiteY6" fmla="*/ 343031 h 1090399"/>
              <a:gd name="connsiteX7" fmla="*/ 6937759 w 7351282"/>
              <a:gd name="connsiteY7" fmla="*/ 371068 h 1090399"/>
              <a:gd name="connsiteX0" fmla="*/ 6937759 w 7351282"/>
              <a:gd name="connsiteY0" fmla="*/ 371068 h 1090399"/>
              <a:gd name="connsiteX1" fmla="*/ 6756741 w 7351282"/>
              <a:gd name="connsiteY1" fmla="*/ 0 h 1090399"/>
              <a:gd name="connsiteX2" fmla="*/ 7351282 w 7351282"/>
              <a:gd name="connsiteY2" fmla="*/ 540922 h 1090399"/>
              <a:gd name="connsiteX3" fmla="*/ 6762211 w 7351282"/>
              <a:gd name="connsiteY3" fmla="*/ 1090399 h 1090399"/>
              <a:gd name="connsiteX4" fmla="*/ 6929897 w 7351282"/>
              <a:gd name="connsiteY4" fmla="*/ 698116 h 1090399"/>
              <a:gd name="connsiteX5" fmla="*/ 2165 w 7351282"/>
              <a:gd name="connsiteY5" fmla="*/ 722510 h 1090399"/>
              <a:gd name="connsiteX6" fmla="*/ 690 w 7351282"/>
              <a:gd name="connsiteY6" fmla="*/ 343031 h 1090399"/>
              <a:gd name="connsiteX7" fmla="*/ 6937759 w 7351282"/>
              <a:gd name="connsiteY7" fmla="*/ 371068 h 1090399"/>
              <a:gd name="connsiteX0" fmla="*/ 6937759 w 7351282"/>
              <a:gd name="connsiteY0" fmla="*/ 371068 h 1078381"/>
              <a:gd name="connsiteX1" fmla="*/ 6756741 w 7351282"/>
              <a:gd name="connsiteY1" fmla="*/ 0 h 1078381"/>
              <a:gd name="connsiteX2" fmla="*/ 7351282 w 7351282"/>
              <a:gd name="connsiteY2" fmla="*/ 540922 h 1078381"/>
              <a:gd name="connsiteX3" fmla="*/ 6934724 w 7351282"/>
              <a:gd name="connsiteY3" fmla="*/ 1078381 h 1078381"/>
              <a:gd name="connsiteX4" fmla="*/ 6929897 w 7351282"/>
              <a:gd name="connsiteY4" fmla="*/ 698116 h 1078381"/>
              <a:gd name="connsiteX5" fmla="*/ 2165 w 7351282"/>
              <a:gd name="connsiteY5" fmla="*/ 722510 h 1078381"/>
              <a:gd name="connsiteX6" fmla="*/ 690 w 7351282"/>
              <a:gd name="connsiteY6" fmla="*/ 343031 h 1078381"/>
              <a:gd name="connsiteX7" fmla="*/ 6937759 w 7351282"/>
              <a:gd name="connsiteY7" fmla="*/ 371068 h 1078381"/>
              <a:gd name="connsiteX0" fmla="*/ 6937759 w 7351282"/>
              <a:gd name="connsiteY0" fmla="*/ 395105 h 1102418"/>
              <a:gd name="connsiteX1" fmla="*/ 6938662 w 7351282"/>
              <a:gd name="connsiteY1" fmla="*/ 0 h 1102418"/>
              <a:gd name="connsiteX2" fmla="*/ 7351282 w 7351282"/>
              <a:gd name="connsiteY2" fmla="*/ 564959 h 1102418"/>
              <a:gd name="connsiteX3" fmla="*/ 6934724 w 7351282"/>
              <a:gd name="connsiteY3" fmla="*/ 1102418 h 1102418"/>
              <a:gd name="connsiteX4" fmla="*/ 6929897 w 7351282"/>
              <a:gd name="connsiteY4" fmla="*/ 722153 h 1102418"/>
              <a:gd name="connsiteX5" fmla="*/ 2165 w 7351282"/>
              <a:gd name="connsiteY5" fmla="*/ 746547 h 1102418"/>
              <a:gd name="connsiteX6" fmla="*/ 690 w 7351282"/>
              <a:gd name="connsiteY6" fmla="*/ 367068 h 1102418"/>
              <a:gd name="connsiteX7" fmla="*/ 6937759 w 7351282"/>
              <a:gd name="connsiteY7" fmla="*/ 395105 h 1102418"/>
              <a:gd name="connsiteX0" fmla="*/ 6937759 w 7351282"/>
              <a:gd name="connsiteY0" fmla="*/ 395105 h 1102418"/>
              <a:gd name="connsiteX1" fmla="*/ 6938662 w 7351282"/>
              <a:gd name="connsiteY1" fmla="*/ 0 h 1102418"/>
              <a:gd name="connsiteX2" fmla="*/ 7351282 w 7351282"/>
              <a:gd name="connsiteY2" fmla="*/ 564959 h 1102418"/>
              <a:gd name="connsiteX3" fmla="*/ 6934724 w 7351282"/>
              <a:gd name="connsiteY3" fmla="*/ 1102418 h 1102418"/>
              <a:gd name="connsiteX4" fmla="*/ 6939308 w 7351282"/>
              <a:gd name="connsiteY4" fmla="*/ 722153 h 1102418"/>
              <a:gd name="connsiteX5" fmla="*/ 2165 w 7351282"/>
              <a:gd name="connsiteY5" fmla="*/ 746547 h 1102418"/>
              <a:gd name="connsiteX6" fmla="*/ 690 w 7351282"/>
              <a:gd name="connsiteY6" fmla="*/ 367068 h 1102418"/>
              <a:gd name="connsiteX7" fmla="*/ 6937759 w 7351282"/>
              <a:gd name="connsiteY7" fmla="*/ 395105 h 1102418"/>
              <a:gd name="connsiteX0" fmla="*/ 6937759 w 7351282"/>
              <a:gd name="connsiteY0" fmla="*/ 395105 h 1090400"/>
              <a:gd name="connsiteX1" fmla="*/ 6938662 w 7351282"/>
              <a:gd name="connsiteY1" fmla="*/ 0 h 1090400"/>
              <a:gd name="connsiteX2" fmla="*/ 7351282 w 7351282"/>
              <a:gd name="connsiteY2" fmla="*/ 564959 h 1090400"/>
              <a:gd name="connsiteX3" fmla="*/ 6944134 w 7351282"/>
              <a:gd name="connsiteY3" fmla="*/ 1090400 h 1090400"/>
              <a:gd name="connsiteX4" fmla="*/ 6939308 w 7351282"/>
              <a:gd name="connsiteY4" fmla="*/ 722153 h 1090400"/>
              <a:gd name="connsiteX5" fmla="*/ 2165 w 7351282"/>
              <a:gd name="connsiteY5" fmla="*/ 746547 h 1090400"/>
              <a:gd name="connsiteX6" fmla="*/ 690 w 7351282"/>
              <a:gd name="connsiteY6" fmla="*/ 367068 h 1090400"/>
              <a:gd name="connsiteX7" fmla="*/ 6937759 w 7351282"/>
              <a:gd name="connsiteY7" fmla="*/ 395105 h 1090400"/>
              <a:gd name="connsiteX0" fmla="*/ 6937759 w 7351282"/>
              <a:gd name="connsiteY0" fmla="*/ 395105 h 1090400"/>
              <a:gd name="connsiteX1" fmla="*/ 6938662 w 7351282"/>
              <a:gd name="connsiteY1" fmla="*/ 0 h 1090400"/>
              <a:gd name="connsiteX2" fmla="*/ 7351282 w 7351282"/>
              <a:gd name="connsiteY2" fmla="*/ 564959 h 1090400"/>
              <a:gd name="connsiteX3" fmla="*/ 6934726 w 7351282"/>
              <a:gd name="connsiteY3" fmla="*/ 1090400 h 1090400"/>
              <a:gd name="connsiteX4" fmla="*/ 6939308 w 7351282"/>
              <a:gd name="connsiteY4" fmla="*/ 722153 h 1090400"/>
              <a:gd name="connsiteX5" fmla="*/ 2165 w 7351282"/>
              <a:gd name="connsiteY5" fmla="*/ 746547 h 1090400"/>
              <a:gd name="connsiteX6" fmla="*/ 690 w 7351282"/>
              <a:gd name="connsiteY6" fmla="*/ 367068 h 1090400"/>
              <a:gd name="connsiteX7" fmla="*/ 6937759 w 7351282"/>
              <a:gd name="connsiteY7" fmla="*/ 395105 h 1090400"/>
              <a:gd name="connsiteX0" fmla="*/ 6937759 w 7351282"/>
              <a:gd name="connsiteY0" fmla="*/ 395105 h 1090400"/>
              <a:gd name="connsiteX1" fmla="*/ 6938662 w 7351282"/>
              <a:gd name="connsiteY1" fmla="*/ 0 h 1090400"/>
              <a:gd name="connsiteX2" fmla="*/ 7351282 w 7351282"/>
              <a:gd name="connsiteY2" fmla="*/ 564959 h 1090400"/>
              <a:gd name="connsiteX3" fmla="*/ 6944136 w 7351282"/>
              <a:gd name="connsiteY3" fmla="*/ 1090400 h 1090400"/>
              <a:gd name="connsiteX4" fmla="*/ 6939308 w 7351282"/>
              <a:gd name="connsiteY4" fmla="*/ 722153 h 1090400"/>
              <a:gd name="connsiteX5" fmla="*/ 2165 w 7351282"/>
              <a:gd name="connsiteY5" fmla="*/ 746547 h 1090400"/>
              <a:gd name="connsiteX6" fmla="*/ 690 w 7351282"/>
              <a:gd name="connsiteY6" fmla="*/ 367068 h 1090400"/>
              <a:gd name="connsiteX7" fmla="*/ 6937759 w 7351282"/>
              <a:gd name="connsiteY7" fmla="*/ 395105 h 1090400"/>
              <a:gd name="connsiteX0" fmla="*/ 6937759 w 7351282"/>
              <a:gd name="connsiteY0" fmla="*/ 395105 h 1078377"/>
              <a:gd name="connsiteX1" fmla="*/ 6938662 w 7351282"/>
              <a:gd name="connsiteY1" fmla="*/ 0 h 1078377"/>
              <a:gd name="connsiteX2" fmla="*/ 7351282 w 7351282"/>
              <a:gd name="connsiteY2" fmla="*/ 564959 h 1078377"/>
              <a:gd name="connsiteX3" fmla="*/ 6941000 w 7351282"/>
              <a:gd name="connsiteY3" fmla="*/ 1078377 h 1078377"/>
              <a:gd name="connsiteX4" fmla="*/ 6939308 w 7351282"/>
              <a:gd name="connsiteY4" fmla="*/ 722153 h 1078377"/>
              <a:gd name="connsiteX5" fmla="*/ 2165 w 7351282"/>
              <a:gd name="connsiteY5" fmla="*/ 746547 h 1078377"/>
              <a:gd name="connsiteX6" fmla="*/ 690 w 7351282"/>
              <a:gd name="connsiteY6" fmla="*/ 367068 h 1078377"/>
              <a:gd name="connsiteX7" fmla="*/ 6937759 w 7351282"/>
              <a:gd name="connsiteY7" fmla="*/ 395105 h 1078377"/>
              <a:gd name="connsiteX0" fmla="*/ 6937759 w 7301097"/>
              <a:gd name="connsiteY0" fmla="*/ 395105 h 1078377"/>
              <a:gd name="connsiteX1" fmla="*/ 6938662 w 7301097"/>
              <a:gd name="connsiteY1" fmla="*/ 0 h 1078377"/>
              <a:gd name="connsiteX2" fmla="*/ 7301097 w 7301097"/>
              <a:gd name="connsiteY2" fmla="*/ 564961 h 1078377"/>
              <a:gd name="connsiteX3" fmla="*/ 6941000 w 7301097"/>
              <a:gd name="connsiteY3" fmla="*/ 1078377 h 1078377"/>
              <a:gd name="connsiteX4" fmla="*/ 6939308 w 7301097"/>
              <a:gd name="connsiteY4" fmla="*/ 722153 h 1078377"/>
              <a:gd name="connsiteX5" fmla="*/ 2165 w 7301097"/>
              <a:gd name="connsiteY5" fmla="*/ 746547 h 1078377"/>
              <a:gd name="connsiteX6" fmla="*/ 690 w 7301097"/>
              <a:gd name="connsiteY6" fmla="*/ 367068 h 1078377"/>
              <a:gd name="connsiteX7" fmla="*/ 6937759 w 7301097"/>
              <a:gd name="connsiteY7" fmla="*/ 395105 h 1078377"/>
              <a:gd name="connsiteX0" fmla="*/ 6937759 w 7272867"/>
              <a:gd name="connsiteY0" fmla="*/ 395105 h 1078377"/>
              <a:gd name="connsiteX1" fmla="*/ 6938662 w 7272867"/>
              <a:gd name="connsiteY1" fmla="*/ 0 h 1078377"/>
              <a:gd name="connsiteX2" fmla="*/ 7272867 w 7272867"/>
              <a:gd name="connsiteY2" fmla="*/ 564961 h 1078377"/>
              <a:gd name="connsiteX3" fmla="*/ 6941000 w 7272867"/>
              <a:gd name="connsiteY3" fmla="*/ 1078377 h 1078377"/>
              <a:gd name="connsiteX4" fmla="*/ 6939308 w 7272867"/>
              <a:gd name="connsiteY4" fmla="*/ 722153 h 1078377"/>
              <a:gd name="connsiteX5" fmla="*/ 2165 w 7272867"/>
              <a:gd name="connsiteY5" fmla="*/ 746547 h 1078377"/>
              <a:gd name="connsiteX6" fmla="*/ 690 w 7272867"/>
              <a:gd name="connsiteY6" fmla="*/ 367068 h 1078377"/>
              <a:gd name="connsiteX7" fmla="*/ 6937759 w 7272867"/>
              <a:gd name="connsiteY7" fmla="*/ 395105 h 1078377"/>
              <a:gd name="connsiteX0" fmla="*/ 6935594 w 7270702"/>
              <a:gd name="connsiteY0" fmla="*/ 395105 h 1078377"/>
              <a:gd name="connsiteX1" fmla="*/ 6936497 w 7270702"/>
              <a:gd name="connsiteY1" fmla="*/ 0 h 1078377"/>
              <a:gd name="connsiteX2" fmla="*/ 7270702 w 7270702"/>
              <a:gd name="connsiteY2" fmla="*/ 564961 h 1078377"/>
              <a:gd name="connsiteX3" fmla="*/ 6938835 w 7270702"/>
              <a:gd name="connsiteY3" fmla="*/ 1078377 h 1078377"/>
              <a:gd name="connsiteX4" fmla="*/ 6937143 w 7270702"/>
              <a:gd name="connsiteY4" fmla="*/ 722153 h 1078377"/>
              <a:gd name="connsiteX5" fmla="*/ 0 w 7270702"/>
              <a:gd name="connsiteY5" fmla="*/ 746547 h 1078377"/>
              <a:gd name="connsiteX6" fmla="*/ 7935 w 7270702"/>
              <a:gd name="connsiteY6" fmla="*/ 367066 h 1078377"/>
              <a:gd name="connsiteX7" fmla="*/ 6935594 w 7270702"/>
              <a:gd name="connsiteY7" fmla="*/ 395105 h 1078377"/>
              <a:gd name="connsiteX0" fmla="*/ 6943746 w 7278854"/>
              <a:gd name="connsiteY0" fmla="*/ 395105 h 1078377"/>
              <a:gd name="connsiteX1" fmla="*/ 6944649 w 7278854"/>
              <a:gd name="connsiteY1" fmla="*/ 0 h 1078377"/>
              <a:gd name="connsiteX2" fmla="*/ 7278854 w 7278854"/>
              <a:gd name="connsiteY2" fmla="*/ 564961 h 1078377"/>
              <a:gd name="connsiteX3" fmla="*/ 6946987 w 7278854"/>
              <a:gd name="connsiteY3" fmla="*/ 1078377 h 1078377"/>
              <a:gd name="connsiteX4" fmla="*/ 6945295 w 7278854"/>
              <a:gd name="connsiteY4" fmla="*/ 722153 h 1078377"/>
              <a:gd name="connsiteX5" fmla="*/ 8152 w 7278854"/>
              <a:gd name="connsiteY5" fmla="*/ 746547 h 1078377"/>
              <a:gd name="connsiteX6" fmla="*/ 404 w 7278854"/>
              <a:gd name="connsiteY6" fmla="*/ 367066 h 1078377"/>
              <a:gd name="connsiteX7" fmla="*/ 6943746 w 7278854"/>
              <a:gd name="connsiteY7" fmla="*/ 395105 h 1078377"/>
              <a:gd name="connsiteX0" fmla="*/ 6935594 w 7270702"/>
              <a:gd name="connsiteY0" fmla="*/ 395105 h 1078377"/>
              <a:gd name="connsiteX1" fmla="*/ 6936497 w 7270702"/>
              <a:gd name="connsiteY1" fmla="*/ 0 h 1078377"/>
              <a:gd name="connsiteX2" fmla="*/ 7270702 w 7270702"/>
              <a:gd name="connsiteY2" fmla="*/ 564961 h 1078377"/>
              <a:gd name="connsiteX3" fmla="*/ 6938835 w 7270702"/>
              <a:gd name="connsiteY3" fmla="*/ 1078377 h 1078377"/>
              <a:gd name="connsiteX4" fmla="*/ 6937143 w 7270702"/>
              <a:gd name="connsiteY4" fmla="*/ 722153 h 1078377"/>
              <a:gd name="connsiteX5" fmla="*/ 0 w 7270702"/>
              <a:gd name="connsiteY5" fmla="*/ 746547 h 1078377"/>
              <a:gd name="connsiteX6" fmla="*/ 4799 w 7270702"/>
              <a:gd name="connsiteY6" fmla="*/ 367066 h 1078377"/>
              <a:gd name="connsiteX7" fmla="*/ 6935594 w 7270702"/>
              <a:gd name="connsiteY7" fmla="*/ 395105 h 1078377"/>
              <a:gd name="connsiteX0" fmla="*/ 6935594 w 7270702"/>
              <a:gd name="connsiteY0" fmla="*/ 395105 h 1078377"/>
              <a:gd name="connsiteX1" fmla="*/ 6936497 w 7270702"/>
              <a:gd name="connsiteY1" fmla="*/ 0 h 1078377"/>
              <a:gd name="connsiteX2" fmla="*/ 7270702 w 7270702"/>
              <a:gd name="connsiteY2" fmla="*/ 564961 h 1078377"/>
              <a:gd name="connsiteX3" fmla="*/ 6938835 w 7270702"/>
              <a:gd name="connsiteY3" fmla="*/ 1078377 h 1078377"/>
              <a:gd name="connsiteX4" fmla="*/ 6937143 w 7270702"/>
              <a:gd name="connsiteY4" fmla="*/ 722153 h 1078377"/>
              <a:gd name="connsiteX5" fmla="*/ 0 w 7270702"/>
              <a:gd name="connsiteY5" fmla="*/ 746549 h 1078377"/>
              <a:gd name="connsiteX6" fmla="*/ 4799 w 7270702"/>
              <a:gd name="connsiteY6" fmla="*/ 367066 h 1078377"/>
              <a:gd name="connsiteX7" fmla="*/ 6935594 w 7270702"/>
              <a:gd name="connsiteY7" fmla="*/ 395105 h 1078377"/>
              <a:gd name="connsiteX0" fmla="*/ 6932456 w 7267564"/>
              <a:gd name="connsiteY0" fmla="*/ 395105 h 1078377"/>
              <a:gd name="connsiteX1" fmla="*/ 6933359 w 7267564"/>
              <a:gd name="connsiteY1" fmla="*/ 0 h 1078377"/>
              <a:gd name="connsiteX2" fmla="*/ 7267564 w 7267564"/>
              <a:gd name="connsiteY2" fmla="*/ 564961 h 1078377"/>
              <a:gd name="connsiteX3" fmla="*/ 6935697 w 7267564"/>
              <a:gd name="connsiteY3" fmla="*/ 1078377 h 1078377"/>
              <a:gd name="connsiteX4" fmla="*/ 6934005 w 7267564"/>
              <a:gd name="connsiteY4" fmla="*/ 722153 h 1078377"/>
              <a:gd name="connsiteX5" fmla="*/ 0 w 7267564"/>
              <a:gd name="connsiteY5" fmla="*/ 758567 h 1078377"/>
              <a:gd name="connsiteX6" fmla="*/ 1661 w 7267564"/>
              <a:gd name="connsiteY6" fmla="*/ 367066 h 1078377"/>
              <a:gd name="connsiteX7" fmla="*/ 6932456 w 7267564"/>
              <a:gd name="connsiteY7" fmla="*/ 395105 h 10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7564" h="1078377">
                <a:moveTo>
                  <a:pt x="6932456" y="395105"/>
                </a:moveTo>
                <a:cubicBezTo>
                  <a:pt x="6932758" y="275422"/>
                  <a:pt x="6933057" y="119683"/>
                  <a:pt x="6933359" y="0"/>
                </a:cubicBezTo>
                <a:lnTo>
                  <a:pt x="7267564" y="564961"/>
                </a:lnTo>
                <a:lnTo>
                  <a:pt x="6935697" y="1078377"/>
                </a:lnTo>
                <a:cubicBezTo>
                  <a:pt x="6934088" y="947616"/>
                  <a:pt x="6935614" y="852914"/>
                  <a:pt x="6934005" y="722153"/>
                </a:cubicBezTo>
                <a:lnTo>
                  <a:pt x="0" y="758567"/>
                </a:lnTo>
                <a:cubicBezTo>
                  <a:pt x="2875" y="370378"/>
                  <a:pt x="-1214" y="755255"/>
                  <a:pt x="1661" y="367066"/>
                </a:cubicBezTo>
                <a:lnTo>
                  <a:pt x="6932456" y="395105"/>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52" name="Group 51"/>
          <p:cNvGrpSpPr/>
          <p:nvPr/>
        </p:nvGrpSpPr>
        <p:grpSpPr>
          <a:xfrm>
            <a:off x="1723908" y="2960047"/>
            <a:ext cx="1235810" cy="979985"/>
            <a:chOff x="6335608" y="2275050"/>
            <a:chExt cx="1134945" cy="900000"/>
          </a:xfrm>
        </p:grpSpPr>
        <p:sp>
          <p:nvSpPr>
            <p:cNvPr id="53" name="Oval 52"/>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4"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Descriptive</a:t>
              </a:r>
            </a:p>
            <a:p>
              <a:r>
                <a:rPr lang="en-US" altLang="ko-KR" sz="1100" dirty="0">
                  <a:solidFill>
                    <a:schemeClr val="accent1"/>
                  </a:solidFill>
                </a:rPr>
                <a:t>Analytics</a:t>
              </a:r>
            </a:p>
          </p:txBody>
        </p:sp>
      </p:grpSp>
      <p:grpSp>
        <p:nvGrpSpPr>
          <p:cNvPr id="55" name="Group 54"/>
          <p:cNvGrpSpPr/>
          <p:nvPr/>
        </p:nvGrpSpPr>
        <p:grpSpPr>
          <a:xfrm>
            <a:off x="3278707" y="2622393"/>
            <a:ext cx="1235810" cy="979985"/>
            <a:chOff x="6335608" y="2275050"/>
            <a:chExt cx="1134945" cy="900000"/>
          </a:xfrm>
        </p:grpSpPr>
        <p:sp>
          <p:nvSpPr>
            <p:cNvPr id="56" name="Oval 55"/>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7"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Diagnostic</a:t>
              </a:r>
            </a:p>
            <a:p>
              <a:r>
                <a:rPr lang="en-US" altLang="ko-KR" sz="1100" dirty="0">
                  <a:solidFill>
                    <a:schemeClr val="accent1"/>
                  </a:solidFill>
                </a:rPr>
                <a:t>Analytics</a:t>
              </a:r>
            </a:p>
          </p:txBody>
        </p:sp>
      </p:grpSp>
      <p:grpSp>
        <p:nvGrpSpPr>
          <p:cNvPr id="58" name="Group 57"/>
          <p:cNvGrpSpPr/>
          <p:nvPr/>
        </p:nvGrpSpPr>
        <p:grpSpPr>
          <a:xfrm>
            <a:off x="4833506" y="2284740"/>
            <a:ext cx="1235810" cy="979985"/>
            <a:chOff x="6335608" y="2275050"/>
            <a:chExt cx="1134945" cy="900000"/>
          </a:xfrm>
        </p:grpSpPr>
        <p:sp>
          <p:nvSpPr>
            <p:cNvPr id="59" name="Oval 58"/>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0"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Predictive</a:t>
              </a:r>
            </a:p>
            <a:p>
              <a:r>
                <a:rPr lang="en-US" altLang="ko-KR" sz="1100" dirty="0">
                  <a:solidFill>
                    <a:schemeClr val="accent1"/>
                  </a:solidFill>
                </a:rPr>
                <a:t>Analytics</a:t>
              </a:r>
            </a:p>
          </p:txBody>
        </p:sp>
      </p:grpSp>
      <p:grpSp>
        <p:nvGrpSpPr>
          <p:cNvPr id="61" name="Group 60"/>
          <p:cNvGrpSpPr/>
          <p:nvPr/>
        </p:nvGrpSpPr>
        <p:grpSpPr>
          <a:xfrm>
            <a:off x="6388304" y="1947087"/>
            <a:ext cx="1235810" cy="979985"/>
            <a:chOff x="6335608" y="2275050"/>
            <a:chExt cx="1134945" cy="900000"/>
          </a:xfrm>
        </p:grpSpPr>
        <p:sp>
          <p:nvSpPr>
            <p:cNvPr id="62" name="Oval 61"/>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3" name="Text Placeholder 2"/>
            <p:cNvSpPr txBox="1">
              <a:spLocks/>
            </p:cNvSpPr>
            <p:nvPr/>
          </p:nvSpPr>
          <p:spPr>
            <a:xfrm>
              <a:off x="6335608" y="2371112"/>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Prescriptive</a:t>
              </a:r>
            </a:p>
            <a:p>
              <a:r>
                <a:rPr lang="en-US" altLang="ko-KR" sz="1100" dirty="0">
                  <a:solidFill>
                    <a:schemeClr val="accent1"/>
                  </a:solidFill>
                </a:rPr>
                <a:t>Analytics</a:t>
              </a:r>
            </a:p>
          </p:txBody>
        </p:sp>
      </p:grpSp>
      <p:sp>
        <p:nvSpPr>
          <p:cNvPr id="64" name="TextBox 63"/>
          <p:cNvSpPr txBox="1"/>
          <p:nvPr/>
        </p:nvSpPr>
        <p:spPr>
          <a:xfrm rot="20906508">
            <a:off x="2813903" y="3607034"/>
            <a:ext cx="303849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Information and insight focused</a:t>
            </a:r>
            <a:endParaRPr lang="ko-KR" altLang="en-US" sz="1400" b="1" dirty="0">
              <a:solidFill>
                <a:schemeClr val="bg1"/>
              </a:solidFill>
              <a:cs typeface="Arial" pitchFamily="34" charset="0"/>
            </a:endParaRPr>
          </a:p>
        </p:txBody>
      </p:sp>
      <p:sp>
        <p:nvSpPr>
          <p:cNvPr id="65" name="TextBox 64"/>
          <p:cNvSpPr txBox="1"/>
          <p:nvPr/>
        </p:nvSpPr>
        <p:spPr>
          <a:xfrm rot="20906508">
            <a:off x="5824097" y="3023039"/>
            <a:ext cx="2659906"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Decision focused</a:t>
            </a:r>
            <a:endParaRPr lang="ko-KR" altLang="en-US" sz="1400" b="1" dirty="0">
              <a:solidFill>
                <a:schemeClr val="bg1"/>
              </a:solidFill>
              <a:cs typeface="Arial" pitchFamily="34" charset="0"/>
            </a:endParaRPr>
          </a:p>
        </p:txBody>
      </p:sp>
      <p:sp>
        <p:nvSpPr>
          <p:cNvPr id="67" name="TextBox 66"/>
          <p:cNvSpPr txBox="1"/>
          <p:nvPr/>
        </p:nvSpPr>
        <p:spPr>
          <a:xfrm>
            <a:off x="1636852" y="1423867"/>
            <a:ext cx="1409922" cy="523220"/>
          </a:xfrm>
          <a:prstGeom prst="rect">
            <a:avLst/>
          </a:prstGeom>
          <a:noFill/>
        </p:spPr>
        <p:txBody>
          <a:bodyPr wrap="square" rtlCol="0">
            <a:spAutoFit/>
          </a:bodyPr>
          <a:lstStyle/>
          <a:p>
            <a:pPr algn="ctr"/>
            <a:r>
              <a:rPr lang="en-US" altLang="ko-KR" sz="1400" dirty="0">
                <a:solidFill>
                  <a:schemeClr val="bg1"/>
                </a:solidFill>
                <a:cs typeface="Arial" pitchFamily="34" charset="0"/>
              </a:rPr>
              <a:t>What</a:t>
            </a:r>
          </a:p>
          <a:p>
            <a:pPr algn="ctr"/>
            <a:r>
              <a:rPr lang="en-US" altLang="ko-KR" sz="1400" dirty="0">
                <a:solidFill>
                  <a:schemeClr val="bg1"/>
                </a:solidFill>
                <a:cs typeface="Arial" pitchFamily="34" charset="0"/>
              </a:rPr>
              <a:t>happened?</a:t>
            </a:r>
            <a:endParaRPr lang="ko-KR" altLang="en-US" sz="1400" dirty="0">
              <a:solidFill>
                <a:schemeClr val="bg1"/>
              </a:solidFill>
              <a:cs typeface="Arial" pitchFamily="34" charset="0"/>
            </a:endParaRPr>
          </a:p>
        </p:txBody>
      </p:sp>
      <p:sp>
        <p:nvSpPr>
          <p:cNvPr id="68" name="TextBox 67"/>
          <p:cNvSpPr txBox="1"/>
          <p:nvPr/>
        </p:nvSpPr>
        <p:spPr>
          <a:xfrm>
            <a:off x="3191651" y="1423867"/>
            <a:ext cx="1409922" cy="523220"/>
          </a:xfrm>
          <a:prstGeom prst="rect">
            <a:avLst/>
          </a:prstGeom>
          <a:noFill/>
        </p:spPr>
        <p:txBody>
          <a:bodyPr wrap="square" rtlCol="0">
            <a:spAutoFit/>
          </a:bodyPr>
          <a:lstStyle/>
          <a:p>
            <a:pPr algn="ctr"/>
            <a:r>
              <a:rPr lang="en-US" altLang="ko-KR" sz="1400" dirty="0">
                <a:solidFill>
                  <a:schemeClr val="bg1"/>
                </a:solidFill>
                <a:cs typeface="Arial" pitchFamily="34" charset="0"/>
              </a:rPr>
              <a:t>Why did it</a:t>
            </a:r>
          </a:p>
          <a:p>
            <a:pPr algn="ctr"/>
            <a:r>
              <a:rPr lang="en-US" altLang="ko-KR" sz="1400" dirty="0">
                <a:solidFill>
                  <a:schemeClr val="bg1"/>
                </a:solidFill>
                <a:cs typeface="Arial" pitchFamily="34" charset="0"/>
              </a:rPr>
              <a:t>happen?</a:t>
            </a:r>
            <a:endParaRPr lang="ko-KR" altLang="en-US" sz="1400" dirty="0">
              <a:solidFill>
                <a:schemeClr val="bg1"/>
              </a:solidFill>
              <a:cs typeface="Arial" pitchFamily="34" charset="0"/>
            </a:endParaRPr>
          </a:p>
        </p:txBody>
      </p:sp>
      <p:sp>
        <p:nvSpPr>
          <p:cNvPr id="69" name="TextBox 68"/>
          <p:cNvSpPr txBox="1"/>
          <p:nvPr/>
        </p:nvSpPr>
        <p:spPr>
          <a:xfrm>
            <a:off x="4746450" y="1423867"/>
            <a:ext cx="1409922" cy="523220"/>
          </a:xfrm>
          <a:prstGeom prst="rect">
            <a:avLst/>
          </a:prstGeom>
          <a:noFill/>
        </p:spPr>
        <p:txBody>
          <a:bodyPr wrap="square" rtlCol="0">
            <a:spAutoFit/>
          </a:bodyPr>
          <a:lstStyle/>
          <a:p>
            <a:pPr algn="ctr"/>
            <a:r>
              <a:rPr lang="en-US" altLang="ko-KR" sz="1400" dirty="0">
                <a:solidFill>
                  <a:schemeClr val="bg1"/>
                </a:solidFill>
                <a:cs typeface="Arial" pitchFamily="34" charset="0"/>
              </a:rPr>
              <a:t>What will</a:t>
            </a:r>
          </a:p>
          <a:p>
            <a:pPr algn="ctr"/>
            <a:r>
              <a:rPr lang="en-US" altLang="ko-KR" sz="1400" dirty="0">
                <a:solidFill>
                  <a:schemeClr val="bg1"/>
                </a:solidFill>
                <a:cs typeface="Arial" pitchFamily="34" charset="0"/>
              </a:rPr>
              <a:t>happen?</a:t>
            </a:r>
            <a:endParaRPr lang="ko-KR" altLang="en-US" sz="1400" dirty="0">
              <a:solidFill>
                <a:schemeClr val="bg1"/>
              </a:solidFill>
              <a:cs typeface="Arial" pitchFamily="34" charset="0"/>
            </a:endParaRPr>
          </a:p>
        </p:txBody>
      </p:sp>
      <p:sp>
        <p:nvSpPr>
          <p:cNvPr id="70" name="TextBox 69"/>
          <p:cNvSpPr txBox="1"/>
          <p:nvPr/>
        </p:nvSpPr>
        <p:spPr>
          <a:xfrm>
            <a:off x="6301248" y="1423867"/>
            <a:ext cx="1409922" cy="523220"/>
          </a:xfrm>
          <a:prstGeom prst="rect">
            <a:avLst/>
          </a:prstGeom>
          <a:noFill/>
        </p:spPr>
        <p:txBody>
          <a:bodyPr wrap="square" rtlCol="0">
            <a:spAutoFit/>
          </a:bodyPr>
          <a:lstStyle/>
          <a:p>
            <a:pPr algn="ctr"/>
            <a:r>
              <a:rPr lang="en-US" altLang="ko-KR" sz="1400" dirty="0">
                <a:solidFill>
                  <a:schemeClr val="bg1"/>
                </a:solidFill>
                <a:cs typeface="Arial" pitchFamily="34" charset="0"/>
              </a:rPr>
              <a:t>How do we</a:t>
            </a:r>
          </a:p>
          <a:p>
            <a:pPr algn="ctr"/>
            <a:r>
              <a:rPr lang="en-US" altLang="ko-KR" sz="1400" dirty="0">
                <a:solidFill>
                  <a:schemeClr val="bg1"/>
                </a:solidFill>
                <a:cs typeface="Arial" pitchFamily="34" charset="0"/>
              </a:rPr>
              <a:t>make it happen?</a:t>
            </a:r>
            <a:endParaRPr lang="ko-KR" altLang="en-US" sz="1400" dirty="0">
              <a:solidFill>
                <a:schemeClr val="bg1"/>
              </a:solidFill>
              <a:cs typeface="Arial" pitchFamily="34" charset="0"/>
            </a:endParaRPr>
          </a:p>
        </p:txBody>
      </p:sp>
      <p:sp>
        <p:nvSpPr>
          <p:cNvPr id="71" name="Right Arrow 70"/>
          <p:cNvSpPr/>
          <p:nvPr/>
        </p:nvSpPr>
        <p:spPr>
          <a:xfrm>
            <a:off x="2959718" y="1597643"/>
            <a:ext cx="345902" cy="144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Right Arrow 71"/>
          <p:cNvSpPr/>
          <p:nvPr/>
        </p:nvSpPr>
        <p:spPr>
          <a:xfrm>
            <a:off x="4529913" y="1613469"/>
            <a:ext cx="345902" cy="144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 name="Right Arrow 72"/>
          <p:cNvSpPr/>
          <p:nvPr/>
        </p:nvSpPr>
        <p:spPr>
          <a:xfrm>
            <a:off x="5983421" y="1613469"/>
            <a:ext cx="345902" cy="144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6346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left)">
                                      <p:cBhvr>
                                        <p:cTn id="32" dur="500"/>
                                        <p:tgtEl>
                                          <p:spTgt spid="7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left)">
                                      <p:cBhvr>
                                        <p:cTn id="46" dur="500"/>
                                        <p:tgtEl>
                                          <p:spTgt spid="72"/>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left)">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left)">
                                      <p:cBhvr>
                                        <p:cTn id="65" dur="500"/>
                                        <p:tgtEl>
                                          <p:spTgt spid="73"/>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left)">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ipe(left)">
                                      <p:cBhvr>
                                        <p:cTn id="8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8" grpId="0" animBg="1"/>
      <p:bldP spid="35" grpId="0" animBg="1"/>
      <p:bldP spid="64" grpId="0"/>
      <p:bldP spid="65" grpId="0"/>
      <p:bldP spid="67" grpId="0"/>
      <p:bldP spid="68" grpId="0"/>
      <p:bldP spid="69" grpId="0"/>
      <p:bldP spid="70" grpId="0"/>
      <p:bldP spid="71" grpId="0" animBg="1"/>
      <p:bldP spid="72"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General vs. Personal AI</a:t>
            </a:r>
            <a:endParaRPr lang="ko-KR" altLang="en-US" dirty="0"/>
          </a:p>
        </p:txBody>
      </p:sp>
      <p:sp>
        <p:nvSpPr>
          <p:cNvPr id="3" name="Text Placeholder 2"/>
          <p:cNvSpPr>
            <a:spLocks noGrp="1"/>
          </p:cNvSpPr>
          <p:nvPr>
            <p:ph type="body" sz="quarter" idx="11"/>
          </p:nvPr>
        </p:nvSpPr>
        <p:spPr/>
        <p:txBody>
          <a:bodyPr/>
          <a:lstStyle/>
          <a:p>
            <a:pPr lvl="0"/>
            <a:r>
              <a:rPr lang="en-US" altLang="ko-KR" dirty="0"/>
              <a:t>Delivering informed decisions</a:t>
            </a:r>
          </a:p>
        </p:txBody>
      </p:sp>
      <p:grpSp>
        <p:nvGrpSpPr>
          <p:cNvPr id="16" name="Group 15"/>
          <p:cNvGrpSpPr/>
          <p:nvPr/>
        </p:nvGrpSpPr>
        <p:grpSpPr>
          <a:xfrm>
            <a:off x="652161" y="2383408"/>
            <a:ext cx="1158348" cy="1158348"/>
            <a:chOff x="4102855" y="2682297"/>
            <a:chExt cx="960042" cy="960042"/>
          </a:xfrm>
        </p:grpSpPr>
        <p:sp>
          <p:nvSpPr>
            <p:cNvPr id="17" name="Oval 16"/>
            <p:cNvSpPr/>
            <p:nvPr/>
          </p:nvSpPr>
          <p:spPr>
            <a:xfrm>
              <a:off x="4102855" y="2682297"/>
              <a:ext cx="960042" cy="96004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8" name="Group 110">
              <a:extLst>
                <a:ext uri="{FF2B5EF4-FFF2-40B4-BE49-F238E27FC236}">
                  <a16:creationId xmlns:a16="http://schemas.microsoft.com/office/drawing/2014/main" id="{E66F019E-8489-470A-B44D-8B5A332753F1}"/>
                </a:ext>
              </a:extLst>
            </p:cNvPr>
            <p:cNvGrpSpPr/>
            <p:nvPr/>
          </p:nvGrpSpPr>
          <p:grpSpPr>
            <a:xfrm>
              <a:off x="4438860" y="2989805"/>
              <a:ext cx="288032" cy="345026"/>
              <a:chOff x="4835382" y="73243"/>
              <a:chExt cx="2920830" cy="3227535"/>
            </a:xfrm>
            <a:solidFill>
              <a:schemeClr val="accent4"/>
            </a:solidFill>
          </p:grpSpPr>
          <p:sp>
            <p:nvSpPr>
              <p:cNvPr id="19" name="Freeform 111">
                <a:extLst>
                  <a:ext uri="{FF2B5EF4-FFF2-40B4-BE49-F238E27FC236}">
                    <a16:creationId xmlns:a16="http://schemas.microsoft.com/office/drawing/2014/main" id="{76692301-051A-477F-8FC6-C01102991DBB}"/>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Oval 37">
                <a:extLst>
                  <a:ext uri="{FF2B5EF4-FFF2-40B4-BE49-F238E27FC236}">
                    <a16:creationId xmlns:a16="http://schemas.microsoft.com/office/drawing/2014/main" id="{9F71F56C-2F37-430D-8D7C-4BCB93902565}"/>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22" name="TextBox 21"/>
          <p:cNvSpPr txBox="1"/>
          <p:nvPr/>
        </p:nvSpPr>
        <p:spPr>
          <a:xfrm>
            <a:off x="799582" y="1554157"/>
            <a:ext cx="244827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General AI</a:t>
            </a:r>
            <a:endParaRPr lang="ko-KR" altLang="en-US" sz="1400" b="1" dirty="0">
              <a:solidFill>
                <a:schemeClr val="bg1"/>
              </a:solidFill>
              <a:cs typeface="Arial" pitchFamily="34" charset="0"/>
            </a:endParaRPr>
          </a:p>
        </p:txBody>
      </p:sp>
      <p:sp>
        <p:nvSpPr>
          <p:cNvPr id="23" name="TextBox 22"/>
          <p:cNvSpPr txBox="1"/>
          <p:nvPr/>
        </p:nvSpPr>
        <p:spPr>
          <a:xfrm>
            <a:off x="5719959" y="1554158"/>
            <a:ext cx="244827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Personal AI</a:t>
            </a:r>
            <a:endParaRPr lang="ko-KR" altLang="en-US" sz="1400" b="1" dirty="0">
              <a:solidFill>
                <a:schemeClr val="bg1"/>
              </a:solidFill>
              <a:cs typeface="Arial" pitchFamily="34" charset="0"/>
            </a:endParaRPr>
          </a:p>
        </p:txBody>
      </p:sp>
      <p:sp>
        <p:nvSpPr>
          <p:cNvPr id="24" name="Block Arc 9"/>
          <p:cNvSpPr/>
          <p:nvPr/>
        </p:nvSpPr>
        <p:spPr>
          <a:xfrm rot="19260000" flipH="1" flipV="1">
            <a:off x="1924009" y="3245788"/>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5" name="TextBox 24"/>
          <p:cNvSpPr txBox="1"/>
          <p:nvPr/>
        </p:nvSpPr>
        <p:spPr>
          <a:xfrm>
            <a:off x="1101574" y="3802260"/>
            <a:ext cx="2448272" cy="430887"/>
          </a:xfrm>
          <a:prstGeom prst="rect">
            <a:avLst/>
          </a:prstGeom>
          <a:noFill/>
        </p:spPr>
        <p:txBody>
          <a:bodyPr wrap="square" rtlCol="0">
            <a:spAutoFit/>
          </a:bodyPr>
          <a:lstStyle/>
          <a:p>
            <a:pPr algn="ctr"/>
            <a:r>
              <a:rPr lang="en-US" altLang="ko-KR" sz="1050" dirty="0">
                <a:solidFill>
                  <a:schemeClr val="bg1"/>
                </a:solidFill>
                <a:cs typeface="Arial" pitchFamily="34" charset="0"/>
              </a:rPr>
              <a:t>Replies based on</a:t>
            </a:r>
          </a:p>
          <a:p>
            <a:pPr algn="ctr"/>
            <a:r>
              <a:rPr lang="en-US" altLang="ko-KR" sz="1050" dirty="0">
                <a:solidFill>
                  <a:schemeClr val="bg1"/>
                </a:solidFill>
                <a:cs typeface="Arial" pitchFamily="34" charset="0"/>
              </a:rPr>
              <a:t>public data</a:t>
            </a:r>
            <a:endParaRPr lang="ko-KR" altLang="en-US" sz="1050" dirty="0">
              <a:solidFill>
                <a:schemeClr val="bg1"/>
              </a:solidFill>
              <a:cs typeface="Arial" pitchFamily="34" charset="0"/>
            </a:endParaRPr>
          </a:p>
        </p:txBody>
      </p:sp>
      <p:sp>
        <p:nvSpPr>
          <p:cNvPr id="5" name="Right Arrow 4"/>
          <p:cNvSpPr/>
          <p:nvPr/>
        </p:nvSpPr>
        <p:spPr>
          <a:xfrm>
            <a:off x="1911072" y="2897798"/>
            <a:ext cx="792088" cy="144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27" name="TextBox 26"/>
          <p:cNvSpPr txBox="1"/>
          <p:nvPr/>
        </p:nvSpPr>
        <p:spPr>
          <a:xfrm>
            <a:off x="1807846" y="2234247"/>
            <a:ext cx="2448272" cy="430887"/>
          </a:xfrm>
          <a:prstGeom prst="rect">
            <a:avLst/>
          </a:prstGeom>
          <a:noFill/>
        </p:spPr>
        <p:txBody>
          <a:bodyPr wrap="square" rtlCol="0">
            <a:spAutoFit/>
          </a:bodyPr>
          <a:lstStyle/>
          <a:p>
            <a:r>
              <a:rPr lang="en-US" altLang="ko-KR" sz="1050" dirty="0">
                <a:solidFill>
                  <a:schemeClr val="bg1"/>
                </a:solidFill>
                <a:cs typeface="Arial" pitchFamily="34" charset="0"/>
              </a:rPr>
              <a:t>Ask about</a:t>
            </a:r>
          </a:p>
          <a:p>
            <a:r>
              <a:rPr lang="en-US" altLang="ko-KR" sz="1050" dirty="0">
                <a:solidFill>
                  <a:schemeClr val="bg1"/>
                </a:solidFill>
                <a:cs typeface="Arial" pitchFamily="34" charset="0"/>
              </a:rPr>
              <a:t>public data</a:t>
            </a:r>
            <a:endParaRPr lang="ko-KR" altLang="en-US" sz="1050" dirty="0">
              <a:solidFill>
                <a:schemeClr val="bg1"/>
              </a:solidFill>
              <a:cs typeface="Arial" pitchFamily="34" charset="0"/>
            </a:endParaRPr>
          </a:p>
        </p:txBody>
      </p:sp>
      <p:grpSp>
        <p:nvGrpSpPr>
          <p:cNvPr id="31" name="Group 30"/>
          <p:cNvGrpSpPr/>
          <p:nvPr/>
        </p:nvGrpSpPr>
        <p:grpSpPr>
          <a:xfrm>
            <a:off x="4649638" y="2383407"/>
            <a:ext cx="1158348" cy="1158348"/>
            <a:chOff x="4102855" y="2682297"/>
            <a:chExt cx="960042" cy="960042"/>
          </a:xfrm>
        </p:grpSpPr>
        <p:sp>
          <p:nvSpPr>
            <p:cNvPr id="32" name="Oval 31"/>
            <p:cNvSpPr/>
            <p:nvPr/>
          </p:nvSpPr>
          <p:spPr>
            <a:xfrm>
              <a:off x="4102855" y="2682297"/>
              <a:ext cx="960042" cy="96004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3" name="Group 110">
              <a:extLst>
                <a:ext uri="{FF2B5EF4-FFF2-40B4-BE49-F238E27FC236}">
                  <a16:creationId xmlns:a16="http://schemas.microsoft.com/office/drawing/2014/main" id="{E66F019E-8489-470A-B44D-8B5A332753F1}"/>
                </a:ext>
              </a:extLst>
            </p:cNvPr>
            <p:cNvGrpSpPr/>
            <p:nvPr/>
          </p:nvGrpSpPr>
          <p:grpSpPr>
            <a:xfrm>
              <a:off x="4438860" y="2989805"/>
              <a:ext cx="288032" cy="345026"/>
              <a:chOff x="4835382" y="73243"/>
              <a:chExt cx="2920830" cy="3227535"/>
            </a:xfrm>
            <a:solidFill>
              <a:schemeClr val="accent4"/>
            </a:solidFill>
          </p:grpSpPr>
          <p:sp>
            <p:nvSpPr>
              <p:cNvPr id="37" name="Freeform 111">
                <a:extLst>
                  <a:ext uri="{FF2B5EF4-FFF2-40B4-BE49-F238E27FC236}">
                    <a16:creationId xmlns:a16="http://schemas.microsoft.com/office/drawing/2014/main" id="{76692301-051A-477F-8FC6-C01102991DBB}"/>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8" name="Oval 37">
                <a:extLst>
                  <a:ext uri="{FF2B5EF4-FFF2-40B4-BE49-F238E27FC236}">
                    <a16:creationId xmlns:a16="http://schemas.microsoft.com/office/drawing/2014/main" id="{9F71F56C-2F37-430D-8D7C-4BCB93902565}"/>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40" name="Block Arc 9"/>
          <p:cNvSpPr/>
          <p:nvPr/>
        </p:nvSpPr>
        <p:spPr>
          <a:xfrm rot="19260000" flipH="1" flipV="1">
            <a:off x="5921486" y="3245787"/>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5" name="TextBox 44"/>
          <p:cNvSpPr txBox="1"/>
          <p:nvPr/>
        </p:nvSpPr>
        <p:spPr>
          <a:xfrm>
            <a:off x="5111052" y="3795886"/>
            <a:ext cx="2448272" cy="430887"/>
          </a:xfrm>
          <a:prstGeom prst="rect">
            <a:avLst/>
          </a:prstGeom>
          <a:noFill/>
        </p:spPr>
        <p:txBody>
          <a:bodyPr wrap="square" rtlCol="0">
            <a:spAutoFit/>
          </a:bodyPr>
          <a:lstStyle/>
          <a:p>
            <a:pPr algn="ctr"/>
            <a:r>
              <a:rPr lang="en-US" altLang="ko-KR" sz="1050" dirty="0">
                <a:solidFill>
                  <a:schemeClr val="bg1"/>
                </a:solidFill>
                <a:cs typeface="Arial" pitchFamily="34" charset="0"/>
              </a:rPr>
              <a:t>Replies based on</a:t>
            </a:r>
          </a:p>
          <a:p>
            <a:pPr algn="ctr"/>
            <a:r>
              <a:rPr lang="en-US" altLang="ko-KR" sz="1050" dirty="0">
                <a:solidFill>
                  <a:schemeClr val="bg1"/>
                </a:solidFill>
                <a:cs typeface="Arial" pitchFamily="34" charset="0"/>
              </a:rPr>
              <a:t>personal data</a:t>
            </a:r>
            <a:endParaRPr lang="ko-KR" altLang="en-US" sz="1050" dirty="0">
              <a:solidFill>
                <a:schemeClr val="bg1"/>
              </a:solidFill>
              <a:cs typeface="Arial" pitchFamily="34" charset="0"/>
            </a:endParaRPr>
          </a:p>
        </p:txBody>
      </p:sp>
      <p:sp>
        <p:nvSpPr>
          <p:cNvPr id="46" name="Right Arrow 45"/>
          <p:cNvSpPr/>
          <p:nvPr/>
        </p:nvSpPr>
        <p:spPr>
          <a:xfrm>
            <a:off x="5908549" y="2897797"/>
            <a:ext cx="792088" cy="144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TextBox 46"/>
          <p:cNvSpPr txBox="1"/>
          <p:nvPr/>
        </p:nvSpPr>
        <p:spPr>
          <a:xfrm>
            <a:off x="5805323" y="2234246"/>
            <a:ext cx="2448272" cy="415498"/>
          </a:xfrm>
          <a:prstGeom prst="rect">
            <a:avLst/>
          </a:prstGeom>
          <a:noFill/>
        </p:spPr>
        <p:txBody>
          <a:bodyPr wrap="square" rtlCol="0">
            <a:spAutoFit/>
          </a:bodyPr>
          <a:lstStyle/>
          <a:p>
            <a:r>
              <a:rPr lang="en-US" altLang="ko-KR" sz="1050" dirty="0">
                <a:solidFill>
                  <a:schemeClr val="bg1"/>
                </a:solidFill>
                <a:cs typeface="Arial" pitchFamily="34" charset="0"/>
              </a:rPr>
              <a:t>Ask about personal</a:t>
            </a:r>
          </a:p>
          <a:p>
            <a:r>
              <a:rPr lang="en-US" altLang="ko-KR" sz="1050" dirty="0">
                <a:solidFill>
                  <a:schemeClr val="bg1"/>
                </a:solidFill>
                <a:cs typeface="Arial" pitchFamily="34" charset="0"/>
              </a:rPr>
              <a:t>and/or public data</a:t>
            </a:r>
            <a:endParaRPr lang="ko-KR" altLang="en-US" sz="1050" dirty="0">
              <a:solidFill>
                <a:schemeClr val="bg1"/>
              </a:solidFill>
              <a:cs typeface="Arial" pitchFamily="34" charset="0"/>
            </a:endParaRPr>
          </a:p>
        </p:txBody>
      </p:sp>
      <p:grpSp>
        <p:nvGrpSpPr>
          <p:cNvPr id="9" name="Group 8"/>
          <p:cNvGrpSpPr/>
          <p:nvPr/>
        </p:nvGrpSpPr>
        <p:grpSpPr>
          <a:xfrm>
            <a:off x="2676079" y="2665134"/>
            <a:ext cx="904815" cy="1024841"/>
            <a:chOff x="2676079" y="2665134"/>
            <a:chExt cx="904815" cy="1024841"/>
          </a:xfrm>
        </p:grpSpPr>
        <p:pic>
          <p:nvPicPr>
            <p:cNvPr id="21" name="Picture 20"/>
            <p:cNvPicPr>
              <a:picLocks noChangeAspect="1"/>
            </p:cNvPicPr>
            <p:nvPr/>
          </p:nvPicPr>
          <p:blipFill>
            <a:blip r:embed="rId2">
              <a:duotone>
                <a:schemeClr val="accent4">
                  <a:shade val="45000"/>
                  <a:satMod val="135000"/>
                </a:schemeClr>
                <a:prstClr val="white"/>
              </a:duotone>
              <a:lum bright="100000"/>
              <a:extLst>
                <a:ext uri="{28A0092B-C50C-407E-A947-70E740481C1C}">
                  <a14:useLocalDpi xmlns:a14="http://schemas.microsoft.com/office/drawing/2010/main" val="0"/>
                </a:ext>
              </a:extLst>
            </a:blip>
            <a:stretch>
              <a:fillRect/>
            </a:stretch>
          </p:blipFill>
          <p:spPr>
            <a:xfrm>
              <a:off x="2947942" y="2665134"/>
              <a:ext cx="361091" cy="609343"/>
            </a:xfrm>
            <a:prstGeom prst="rect">
              <a:avLst/>
            </a:prstGeom>
            <a:noFill/>
          </p:spPr>
        </p:pic>
        <p:sp>
          <p:nvSpPr>
            <p:cNvPr id="49" name="TextBox 48"/>
            <p:cNvSpPr txBox="1"/>
            <p:nvPr/>
          </p:nvSpPr>
          <p:spPr>
            <a:xfrm>
              <a:off x="2676079" y="3274477"/>
              <a:ext cx="904815" cy="415498"/>
            </a:xfrm>
            <a:prstGeom prst="rect">
              <a:avLst/>
            </a:prstGeom>
            <a:noFill/>
          </p:spPr>
          <p:txBody>
            <a:bodyPr wrap="square" rtlCol="0">
              <a:spAutoFit/>
            </a:bodyPr>
            <a:lstStyle/>
            <a:p>
              <a:pPr algn="ctr"/>
              <a:r>
                <a:rPr lang="en-US" altLang="ko-KR" sz="1050" dirty="0">
                  <a:solidFill>
                    <a:schemeClr val="bg1"/>
                  </a:solidFill>
                  <a:cs typeface="Arial" pitchFamily="34" charset="0"/>
                </a:rPr>
                <a:t>Public</a:t>
              </a:r>
            </a:p>
            <a:p>
              <a:pPr algn="ctr"/>
              <a:r>
                <a:rPr lang="en-US" altLang="ko-KR" sz="1050" dirty="0">
                  <a:solidFill>
                    <a:schemeClr val="bg1"/>
                  </a:solidFill>
                  <a:cs typeface="Arial" pitchFamily="34" charset="0"/>
                </a:rPr>
                <a:t>Data</a:t>
              </a:r>
              <a:endParaRPr lang="ko-KR" altLang="en-US" sz="1050" dirty="0">
                <a:solidFill>
                  <a:schemeClr val="bg1"/>
                </a:solidFill>
                <a:cs typeface="Arial" pitchFamily="34" charset="0"/>
              </a:endParaRPr>
            </a:p>
          </p:txBody>
        </p:sp>
      </p:grpSp>
      <p:grpSp>
        <p:nvGrpSpPr>
          <p:cNvPr id="10" name="Group 9"/>
          <p:cNvGrpSpPr/>
          <p:nvPr/>
        </p:nvGrpSpPr>
        <p:grpSpPr>
          <a:xfrm>
            <a:off x="6673556" y="2665133"/>
            <a:ext cx="904815" cy="1024842"/>
            <a:chOff x="6673556" y="2665133"/>
            <a:chExt cx="904815" cy="1024842"/>
          </a:xfrm>
        </p:grpSpPr>
        <p:pic>
          <p:nvPicPr>
            <p:cNvPr id="39" name="Picture 38"/>
            <p:cNvPicPr>
              <a:picLocks noChangeAspect="1"/>
            </p:cNvPicPr>
            <p:nvPr/>
          </p:nvPicPr>
          <p:blipFill>
            <a:blip r:embed="rId2">
              <a:duotone>
                <a:schemeClr val="accent4">
                  <a:shade val="45000"/>
                  <a:satMod val="135000"/>
                </a:schemeClr>
                <a:prstClr val="white"/>
              </a:duotone>
              <a:lum bright="100000"/>
              <a:extLst>
                <a:ext uri="{28A0092B-C50C-407E-A947-70E740481C1C}">
                  <a14:useLocalDpi xmlns:a14="http://schemas.microsoft.com/office/drawing/2010/main" val="0"/>
                </a:ext>
              </a:extLst>
            </a:blip>
            <a:stretch>
              <a:fillRect/>
            </a:stretch>
          </p:blipFill>
          <p:spPr>
            <a:xfrm>
              <a:off x="6945419" y="2665133"/>
              <a:ext cx="361091" cy="609343"/>
            </a:xfrm>
            <a:prstGeom prst="rect">
              <a:avLst/>
            </a:prstGeom>
            <a:noFill/>
          </p:spPr>
        </p:pic>
        <p:sp>
          <p:nvSpPr>
            <p:cNvPr id="50" name="TextBox 49"/>
            <p:cNvSpPr txBox="1"/>
            <p:nvPr/>
          </p:nvSpPr>
          <p:spPr>
            <a:xfrm>
              <a:off x="6673556" y="3274477"/>
              <a:ext cx="904815" cy="415498"/>
            </a:xfrm>
            <a:prstGeom prst="rect">
              <a:avLst/>
            </a:prstGeom>
            <a:noFill/>
          </p:spPr>
          <p:txBody>
            <a:bodyPr wrap="square" rtlCol="0">
              <a:spAutoFit/>
            </a:bodyPr>
            <a:lstStyle/>
            <a:p>
              <a:pPr algn="ctr"/>
              <a:r>
                <a:rPr lang="en-US" altLang="ko-KR" sz="1050" dirty="0">
                  <a:solidFill>
                    <a:schemeClr val="bg1"/>
                  </a:solidFill>
                  <a:cs typeface="Arial" pitchFamily="34" charset="0"/>
                </a:rPr>
                <a:t>Personal</a:t>
              </a:r>
            </a:p>
            <a:p>
              <a:pPr algn="ctr"/>
              <a:r>
                <a:rPr lang="en-US" altLang="ko-KR" sz="1050" dirty="0">
                  <a:solidFill>
                    <a:schemeClr val="bg1"/>
                  </a:solidFill>
                  <a:cs typeface="Arial" pitchFamily="34" charset="0"/>
                </a:rPr>
                <a:t>Data</a:t>
              </a:r>
              <a:endParaRPr lang="ko-KR" altLang="en-US" sz="1050" dirty="0">
                <a:solidFill>
                  <a:schemeClr val="bg1"/>
                </a:solidFill>
                <a:cs typeface="Arial" pitchFamily="34" charset="0"/>
              </a:endParaRPr>
            </a:p>
          </p:txBody>
        </p:sp>
      </p:grpSp>
      <p:grpSp>
        <p:nvGrpSpPr>
          <p:cNvPr id="11" name="Group 10"/>
          <p:cNvGrpSpPr/>
          <p:nvPr/>
        </p:nvGrpSpPr>
        <p:grpSpPr>
          <a:xfrm>
            <a:off x="7715822" y="2657910"/>
            <a:ext cx="904815" cy="1024121"/>
            <a:chOff x="7715822" y="2657910"/>
            <a:chExt cx="904815" cy="1024121"/>
          </a:xfrm>
        </p:grpSpPr>
        <p:pic>
          <p:nvPicPr>
            <p:cNvPr id="48" name="Picture 47"/>
            <p:cNvPicPr>
              <a:picLocks noChangeAspect="1"/>
            </p:cNvPicPr>
            <p:nvPr/>
          </p:nvPicPr>
          <p:blipFill>
            <a:blip r:embed="rId2">
              <a:duotone>
                <a:schemeClr val="accent4">
                  <a:shade val="45000"/>
                  <a:satMod val="135000"/>
                </a:schemeClr>
                <a:prstClr val="white"/>
              </a:duotone>
              <a:lum bright="100000"/>
              <a:extLst>
                <a:ext uri="{28A0092B-C50C-407E-A947-70E740481C1C}">
                  <a14:useLocalDpi xmlns:a14="http://schemas.microsoft.com/office/drawing/2010/main" val="0"/>
                </a:ext>
              </a:extLst>
            </a:blip>
            <a:stretch>
              <a:fillRect/>
            </a:stretch>
          </p:blipFill>
          <p:spPr>
            <a:xfrm>
              <a:off x="7987685" y="2657910"/>
              <a:ext cx="361091" cy="609343"/>
            </a:xfrm>
            <a:prstGeom prst="rect">
              <a:avLst/>
            </a:prstGeom>
            <a:noFill/>
          </p:spPr>
        </p:pic>
        <p:sp>
          <p:nvSpPr>
            <p:cNvPr id="51" name="TextBox 50"/>
            <p:cNvSpPr txBox="1"/>
            <p:nvPr/>
          </p:nvSpPr>
          <p:spPr>
            <a:xfrm>
              <a:off x="7715822" y="3266533"/>
              <a:ext cx="904815" cy="415498"/>
            </a:xfrm>
            <a:prstGeom prst="rect">
              <a:avLst/>
            </a:prstGeom>
            <a:noFill/>
          </p:spPr>
          <p:txBody>
            <a:bodyPr wrap="square" rtlCol="0">
              <a:spAutoFit/>
            </a:bodyPr>
            <a:lstStyle/>
            <a:p>
              <a:pPr algn="ctr"/>
              <a:r>
                <a:rPr lang="en-US" altLang="ko-KR" sz="1050" dirty="0">
                  <a:solidFill>
                    <a:schemeClr val="bg1"/>
                  </a:solidFill>
                  <a:cs typeface="Arial" pitchFamily="34" charset="0"/>
                </a:rPr>
                <a:t>Public</a:t>
              </a:r>
            </a:p>
            <a:p>
              <a:pPr algn="ctr"/>
              <a:r>
                <a:rPr lang="en-US" altLang="ko-KR" sz="1050" dirty="0">
                  <a:solidFill>
                    <a:schemeClr val="bg1"/>
                  </a:solidFill>
                  <a:cs typeface="Arial" pitchFamily="34" charset="0"/>
                </a:rPr>
                <a:t>Data</a:t>
              </a:r>
              <a:endParaRPr lang="ko-KR" altLang="en-US" sz="1050" dirty="0">
                <a:solidFill>
                  <a:schemeClr val="bg1"/>
                </a:solidFill>
                <a:cs typeface="Arial" pitchFamily="34" charset="0"/>
              </a:endParaRPr>
            </a:p>
          </p:txBody>
        </p:sp>
      </p:grpSp>
      <p:sp>
        <p:nvSpPr>
          <p:cNvPr id="52" name="TextBox 51"/>
          <p:cNvSpPr txBox="1"/>
          <p:nvPr/>
        </p:nvSpPr>
        <p:spPr>
          <a:xfrm>
            <a:off x="6945419" y="2738971"/>
            <a:ext cx="1403357"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a:t>
            </a:r>
            <a:endParaRPr lang="ko-KR" altLang="en-US" sz="1050" b="1" dirty="0">
              <a:solidFill>
                <a:schemeClr val="bg1"/>
              </a:solidFill>
              <a:cs typeface="Arial" pitchFamily="34" charset="0"/>
            </a:endParaRPr>
          </a:p>
        </p:txBody>
      </p:sp>
      <p:sp>
        <p:nvSpPr>
          <p:cNvPr id="54" name="TextBox 53"/>
          <p:cNvSpPr txBox="1"/>
          <p:nvPr/>
        </p:nvSpPr>
        <p:spPr>
          <a:xfrm>
            <a:off x="6090591" y="4282430"/>
            <a:ext cx="2894204" cy="415498"/>
          </a:xfrm>
          <a:prstGeom prst="rect">
            <a:avLst/>
          </a:prstGeom>
          <a:noFill/>
        </p:spPr>
        <p:txBody>
          <a:bodyPr wrap="square" rtlCol="0">
            <a:spAutoFit/>
          </a:bodyPr>
          <a:lstStyle/>
          <a:p>
            <a:pPr algn="ctr"/>
            <a:r>
              <a:rPr lang="en-US" altLang="ko-KR" sz="1050" dirty="0">
                <a:solidFill>
                  <a:schemeClr val="bg1"/>
                </a:solidFill>
                <a:cs typeface="Arial" pitchFamily="34" charset="0"/>
              </a:rPr>
              <a:t>Can reply from public data based on personal</a:t>
            </a:r>
          </a:p>
          <a:p>
            <a:pPr algn="ctr"/>
            <a:r>
              <a:rPr lang="en-US" altLang="ko-KR" sz="1050" dirty="0">
                <a:solidFill>
                  <a:schemeClr val="bg1"/>
                </a:solidFill>
                <a:cs typeface="Arial" pitchFamily="34" charset="0"/>
              </a:rPr>
              <a:t>data enabled queries or filtering</a:t>
            </a:r>
            <a:endParaRPr lang="ko-KR" altLang="en-US" sz="1050" dirty="0">
              <a:solidFill>
                <a:schemeClr val="bg1"/>
              </a:solidFill>
              <a:cs typeface="Arial" pitchFamily="34" charset="0"/>
            </a:endParaRPr>
          </a:p>
        </p:txBody>
      </p:sp>
      <p:sp>
        <p:nvSpPr>
          <p:cNvPr id="55" name="Block Arc 9"/>
          <p:cNvSpPr/>
          <p:nvPr/>
        </p:nvSpPr>
        <p:spPr>
          <a:xfrm rot="17722823" flipH="1" flipV="1">
            <a:off x="7040777" y="3528207"/>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40065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righ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par>
                                <p:cTn id="52" presetID="53" presetClass="entr" presetSubtype="16"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500" fill="hold"/>
                                        <p:tgtEl>
                                          <p:spTgt spid="52"/>
                                        </p:tgtEl>
                                        <p:attrNameLst>
                                          <p:attrName>ppt_w</p:attrName>
                                        </p:attrNameLst>
                                      </p:cBhvr>
                                      <p:tavLst>
                                        <p:tav tm="0">
                                          <p:val>
                                            <p:fltVal val="0"/>
                                          </p:val>
                                        </p:tav>
                                        <p:tav tm="100000">
                                          <p:val>
                                            <p:strVal val="#ppt_w"/>
                                          </p:val>
                                        </p:tav>
                                      </p:tavLst>
                                    </p:anim>
                                    <p:anim calcmode="lin" valueType="num">
                                      <p:cBhvr>
                                        <p:cTn id="62" dur="500" fill="hold"/>
                                        <p:tgtEl>
                                          <p:spTgt spid="52"/>
                                        </p:tgtEl>
                                        <p:attrNameLst>
                                          <p:attrName>ppt_h</p:attrName>
                                        </p:attrNameLst>
                                      </p:cBhvr>
                                      <p:tavLst>
                                        <p:tav tm="0">
                                          <p:val>
                                            <p:fltVal val="0"/>
                                          </p:val>
                                        </p:tav>
                                        <p:tav tm="100000">
                                          <p:val>
                                            <p:strVal val="#ppt_h"/>
                                          </p:val>
                                        </p:tav>
                                      </p:tavLst>
                                    </p:anim>
                                    <p:animEffect transition="in" filter="fade">
                                      <p:cBhvr>
                                        <p:cTn id="63" dur="500"/>
                                        <p:tgtEl>
                                          <p:spTgt spid="52"/>
                                        </p:tgtEl>
                                      </p:cBhvr>
                                    </p:animEffect>
                                  </p:childTnLst>
                                </p:cTn>
                              </p:par>
                            </p:childTnLst>
                          </p:cTn>
                        </p:par>
                        <p:par>
                          <p:cTn id="64" fill="hold">
                            <p:stCondLst>
                              <p:cond delay="500"/>
                            </p:stCondLst>
                            <p:childTnLst>
                              <p:par>
                                <p:cTn id="65" presetID="53" presetClass="entr" presetSubtype="16"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left)">
                                      <p:cBhvr>
                                        <p:cTn id="74" dur="500"/>
                                        <p:tgtEl>
                                          <p:spTgt spid="4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left)">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right)">
                                      <p:cBhvr>
                                        <p:cTn id="82" dur="500"/>
                                        <p:tgtEl>
                                          <p:spTgt spid="40"/>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right)">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right)">
                                      <p:cBhvr>
                                        <p:cTn id="90" dur="500"/>
                                        <p:tgtEl>
                                          <p:spTgt spid="55"/>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right)">
                                      <p:cBhvr>
                                        <p:cTn id="9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p:bldP spid="5" grpId="0" animBg="1"/>
      <p:bldP spid="27" grpId="0"/>
      <p:bldP spid="40" grpId="0" animBg="1"/>
      <p:bldP spid="45" grpId="0"/>
      <p:bldP spid="46" grpId="0" animBg="1"/>
      <p:bldP spid="47" grpId="0"/>
      <p:bldP spid="52" grpId="0"/>
      <p:bldP spid="54" grpId="0"/>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104180" y="1673876"/>
            <a:ext cx="2362237" cy="2362237"/>
          </a:xfrm>
          <a:prstGeom prst="ellipse">
            <a:avLst/>
          </a:prstGeom>
          <a:solidFill>
            <a:srgbClr val="00823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Text Placeholder 1"/>
          <p:cNvSpPr>
            <a:spLocks noGrp="1"/>
          </p:cNvSpPr>
          <p:nvPr>
            <p:ph type="body" sz="quarter" idx="10"/>
          </p:nvPr>
        </p:nvSpPr>
        <p:spPr/>
        <p:txBody>
          <a:bodyPr>
            <a:normAutofit fontScale="92500" lnSpcReduction="10000"/>
          </a:bodyPr>
          <a:lstStyle/>
          <a:p>
            <a:r>
              <a:rPr lang="en-US" altLang="ko-KR" dirty="0"/>
              <a:t>Trade-offs </a:t>
            </a:r>
            <a:endParaRPr lang="ko-KR" altLang="en-US" dirty="0"/>
          </a:p>
        </p:txBody>
      </p:sp>
      <p:sp>
        <p:nvSpPr>
          <p:cNvPr id="3" name="Text Placeholder 2"/>
          <p:cNvSpPr>
            <a:spLocks noGrp="1"/>
          </p:cNvSpPr>
          <p:nvPr>
            <p:ph type="body" sz="quarter" idx="11"/>
          </p:nvPr>
        </p:nvSpPr>
        <p:spPr/>
        <p:txBody>
          <a:bodyPr/>
          <a:lstStyle/>
          <a:p>
            <a:pPr lvl="0"/>
            <a:r>
              <a:rPr lang="en-US" altLang="ko-KR" dirty="0"/>
              <a:t> Data</a:t>
            </a:r>
          </a:p>
        </p:txBody>
      </p:sp>
      <p:sp>
        <p:nvSpPr>
          <p:cNvPr id="17" name="Oval 16"/>
          <p:cNvSpPr/>
          <p:nvPr/>
        </p:nvSpPr>
        <p:spPr>
          <a:xfrm>
            <a:off x="1287756" y="1673876"/>
            <a:ext cx="2362237" cy="2362237"/>
          </a:xfrm>
          <a:prstGeom prst="ellipse">
            <a:avLst/>
          </a:prstGeom>
          <a:solidFill>
            <a:srgbClr val="99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TextBox 24"/>
          <p:cNvSpPr txBox="1"/>
          <p:nvPr/>
        </p:nvSpPr>
        <p:spPr>
          <a:xfrm>
            <a:off x="1244739" y="4227934"/>
            <a:ext cx="244827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Data others keep about you</a:t>
            </a:r>
            <a:endParaRPr lang="ko-KR" altLang="en-US" sz="1400" b="1" dirty="0">
              <a:solidFill>
                <a:schemeClr val="bg1"/>
              </a:solidFill>
              <a:cs typeface="Arial" pitchFamily="34" charset="0"/>
            </a:endParaRPr>
          </a:p>
        </p:txBody>
      </p:sp>
      <p:sp>
        <p:nvSpPr>
          <p:cNvPr id="15" name="TextBox 14"/>
          <p:cNvSpPr txBox="1"/>
          <p:nvPr/>
        </p:nvSpPr>
        <p:spPr>
          <a:xfrm>
            <a:off x="5061163" y="4227934"/>
            <a:ext cx="244827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Value that you gain from it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11582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6" presetClass="emph" presetSubtype="0" fill="hold" grpId="0" nodeType="withEffect">
                                  <p:stCondLst>
                                    <p:cond delay="0"/>
                                  </p:stCondLst>
                                  <p:childTnLst>
                                    <p:animScale>
                                      <p:cBhvr>
                                        <p:cTn id="18" dur="500" fill="hold"/>
                                        <p:tgtEl>
                                          <p:spTgt spid="21"/>
                                        </p:tgtEl>
                                      </p:cBhvr>
                                      <p:by x="25000" y="25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7"/>
                                        </p:tgtEl>
                                      </p:cBhvr>
                                      <p:by x="25000" y="25000"/>
                                    </p:animScale>
                                  </p:childTnLst>
                                </p:cTn>
                              </p:par>
                              <p:par>
                                <p:cTn id="23" presetID="6" presetClass="emph" presetSubtype="0" fill="hold" grpId="1" nodeType="withEffect">
                                  <p:stCondLst>
                                    <p:cond delay="0"/>
                                  </p:stCondLst>
                                  <p:childTnLst>
                                    <p:animScale>
                                      <p:cBhvr>
                                        <p:cTn id="24" dur="2000" fill="hold"/>
                                        <p:tgtEl>
                                          <p:spTgt spid="21"/>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7" grpId="0" animBg="1"/>
      <p:bldP spid="25"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Can we ask </a:t>
            </a:r>
            <a:r>
              <a:rPr lang="en-US" altLang="ko-KR" dirty="0" err="1"/>
              <a:t>ChatGPT</a:t>
            </a:r>
            <a:r>
              <a:rPr lang="en-US" altLang="ko-KR" dirty="0"/>
              <a:t>?</a:t>
            </a:r>
            <a:endParaRPr lang="ko-KR" altLang="en-US" dirty="0"/>
          </a:p>
        </p:txBody>
      </p:sp>
      <p:sp>
        <p:nvSpPr>
          <p:cNvPr id="3" name="Text Placeholder 2"/>
          <p:cNvSpPr>
            <a:spLocks noGrp="1"/>
          </p:cNvSpPr>
          <p:nvPr>
            <p:ph type="body" sz="quarter" idx="11"/>
          </p:nvPr>
        </p:nvSpPr>
        <p:spPr/>
        <p:txBody>
          <a:bodyPr/>
          <a:lstStyle/>
          <a:p>
            <a:pPr lvl="0"/>
            <a:endParaRPr lang="en-US" altLang="ko-KR" dirty="0"/>
          </a:p>
        </p:txBody>
      </p:sp>
      <p:sp>
        <p:nvSpPr>
          <p:cNvPr id="28" name="Right Arrow 27"/>
          <p:cNvSpPr/>
          <p:nvPr/>
        </p:nvSpPr>
        <p:spPr>
          <a:xfrm>
            <a:off x="4196535" y="2925293"/>
            <a:ext cx="735505"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Oval 29"/>
          <p:cNvSpPr/>
          <p:nvPr/>
        </p:nvSpPr>
        <p:spPr>
          <a:xfrm>
            <a:off x="5076056" y="2427734"/>
            <a:ext cx="1299582" cy="12995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D:\Users\aanestis\My Projects\Presentations\AI The next Champion (Αλέξανδρος Νούσιας)\[Sources]\ChatGP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190" y="2803210"/>
            <a:ext cx="541314" cy="548629"/>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501711" y="3795886"/>
            <a:ext cx="2448272" cy="307777"/>
          </a:xfrm>
          <a:prstGeom prst="rect">
            <a:avLst/>
          </a:prstGeom>
          <a:noFill/>
        </p:spPr>
        <p:txBody>
          <a:bodyPr wrap="square" rtlCol="0">
            <a:spAutoFit/>
          </a:bodyPr>
          <a:lstStyle/>
          <a:p>
            <a:pPr algn="ctr"/>
            <a:r>
              <a:rPr lang="en-US" altLang="ko-KR" sz="1400" b="1" dirty="0" err="1">
                <a:solidFill>
                  <a:schemeClr val="bg1"/>
                </a:solidFill>
                <a:cs typeface="Arial" pitchFamily="34" charset="0"/>
              </a:rPr>
              <a:t>ChatGPT</a:t>
            </a:r>
            <a:endParaRPr lang="ko-KR" altLang="en-US" sz="1400" b="1" dirty="0">
              <a:solidFill>
                <a:schemeClr val="bg1"/>
              </a:solidFill>
              <a:cs typeface="Arial" pitchFamily="34" charset="0"/>
            </a:endParaRPr>
          </a:p>
        </p:txBody>
      </p:sp>
      <p:grpSp>
        <p:nvGrpSpPr>
          <p:cNvPr id="5" name="Group 4"/>
          <p:cNvGrpSpPr/>
          <p:nvPr/>
        </p:nvGrpSpPr>
        <p:grpSpPr>
          <a:xfrm>
            <a:off x="2708949" y="2427734"/>
            <a:ext cx="1299582" cy="1299582"/>
            <a:chOff x="2708949" y="2427734"/>
            <a:chExt cx="1299582" cy="1299582"/>
          </a:xfrm>
        </p:grpSpPr>
        <p:sp>
          <p:nvSpPr>
            <p:cNvPr id="54" name="Oval 53"/>
            <p:cNvSpPr/>
            <p:nvPr/>
          </p:nvSpPr>
          <p:spPr>
            <a:xfrm>
              <a:off x="2708949" y="2427734"/>
              <a:ext cx="1299582" cy="12995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4" name="Picture 2" descr="D:\Users\aanestis\My Projects\Presentations\Σαββάτου 1.6  AI &amp; Sports (Αλέξανδρος Νούσιας)\[Sources]\silhouette-athlete-running-icon-vector-146986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4777" y="2606284"/>
              <a:ext cx="987926" cy="942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89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a dialog..</a:t>
            </a:r>
            <a:endParaRPr lang="ko-KR" altLang="en-US" dirty="0"/>
          </a:p>
        </p:txBody>
      </p:sp>
      <p:sp>
        <p:nvSpPr>
          <p:cNvPr id="3" name="Text Placeholder 2"/>
          <p:cNvSpPr>
            <a:spLocks noGrp="1"/>
          </p:cNvSpPr>
          <p:nvPr>
            <p:ph type="body" sz="quarter" idx="11"/>
          </p:nvPr>
        </p:nvSpPr>
        <p:spPr/>
        <p:txBody>
          <a:bodyPr/>
          <a:lstStyle/>
          <a:p>
            <a:pPr lvl="0"/>
            <a:r>
              <a:rPr lang="en-US" altLang="ko-KR" b="1" dirty="0"/>
              <a:t>Medication interaction inquiry</a:t>
            </a:r>
          </a:p>
        </p:txBody>
      </p:sp>
      <p:grpSp>
        <p:nvGrpSpPr>
          <p:cNvPr id="16" name="Group 15"/>
          <p:cNvGrpSpPr/>
          <p:nvPr/>
        </p:nvGrpSpPr>
        <p:grpSpPr>
          <a:xfrm>
            <a:off x="1889701" y="1453034"/>
            <a:ext cx="1158348" cy="1158348"/>
            <a:chOff x="4102855" y="2682297"/>
            <a:chExt cx="960042" cy="960042"/>
          </a:xfrm>
        </p:grpSpPr>
        <p:sp>
          <p:nvSpPr>
            <p:cNvPr id="17" name="Oval 16"/>
            <p:cNvSpPr/>
            <p:nvPr/>
          </p:nvSpPr>
          <p:spPr>
            <a:xfrm>
              <a:off x="4102855" y="2682297"/>
              <a:ext cx="960042" cy="96004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8" name="Group 110">
              <a:extLst>
                <a:ext uri="{FF2B5EF4-FFF2-40B4-BE49-F238E27FC236}">
                  <a16:creationId xmlns:a16="http://schemas.microsoft.com/office/drawing/2014/main" id="{E66F019E-8489-470A-B44D-8B5A332753F1}"/>
                </a:ext>
              </a:extLst>
            </p:cNvPr>
            <p:cNvGrpSpPr/>
            <p:nvPr/>
          </p:nvGrpSpPr>
          <p:grpSpPr>
            <a:xfrm>
              <a:off x="4438860" y="2989805"/>
              <a:ext cx="288032" cy="345026"/>
              <a:chOff x="4835382" y="73243"/>
              <a:chExt cx="2920830" cy="3227535"/>
            </a:xfrm>
            <a:solidFill>
              <a:schemeClr val="accent4"/>
            </a:solidFill>
          </p:grpSpPr>
          <p:sp>
            <p:nvSpPr>
              <p:cNvPr id="19" name="Freeform 111">
                <a:extLst>
                  <a:ext uri="{FF2B5EF4-FFF2-40B4-BE49-F238E27FC236}">
                    <a16:creationId xmlns:a16="http://schemas.microsoft.com/office/drawing/2014/main" id="{76692301-051A-477F-8FC6-C01102991DBB}"/>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Oval 37">
                <a:extLst>
                  <a:ext uri="{FF2B5EF4-FFF2-40B4-BE49-F238E27FC236}">
                    <a16:creationId xmlns:a16="http://schemas.microsoft.com/office/drawing/2014/main" id="{9F71F56C-2F37-430D-8D7C-4BCB93902565}"/>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25" name="TextBox 24"/>
          <p:cNvSpPr txBox="1"/>
          <p:nvPr/>
        </p:nvSpPr>
        <p:spPr>
          <a:xfrm>
            <a:off x="1889701" y="2745565"/>
            <a:ext cx="2448272" cy="646331"/>
          </a:xfrm>
          <a:prstGeom prst="rect">
            <a:avLst/>
          </a:prstGeom>
          <a:noFill/>
        </p:spPr>
        <p:txBody>
          <a:bodyPr wrap="square" rtlCol="0">
            <a:spAutoFit/>
          </a:bodyPr>
          <a:lstStyle/>
          <a:p>
            <a:r>
              <a:rPr lang="en-US" altLang="ko-KR" sz="1200" dirty="0">
                <a:solidFill>
                  <a:schemeClr val="bg1"/>
                </a:solidFill>
                <a:cs typeface="Arial" pitchFamily="34" charset="0"/>
              </a:rPr>
              <a:t>Hey AI! I have a patient taking atorvastatin and clarithromycin. Should I be worried?</a:t>
            </a:r>
            <a:endParaRPr lang="ko-KR" altLang="en-US" sz="1200" dirty="0">
              <a:solidFill>
                <a:schemeClr val="bg1"/>
              </a:solidFill>
              <a:cs typeface="Arial" pitchFamily="34" charset="0"/>
            </a:endParaRPr>
          </a:p>
        </p:txBody>
      </p:sp>
      <p:sp>
        <p:nvSpPr>
          <p:cNvPr id="5" name="Right Arrow 4"/>
          <p:cNvSpPr/>
          <p:nvPr/>
        </p:nvSpPr>
        <p:spPr>
          <a:xfrm flipV="1">
            <a:off x="3983824" y="2890809"/>
            <a:ext cx="708297" cy="28658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 name="Group 3"/>
          <p:cNvGrpSpPr/>
          <p:nvPr/>
        </p:nvGrpSpPr>
        <p:grpSpPr>
          <a:xfrm>
            <a:off x="5706125" y="1445809"/>
            <a:ext cx="1158348" cy="1158348"/>
            <a:chOff x="4649638" y="2383407"/>
            <a:chExt cx="1158348" cy="1158348"/>
          </a:xfrm>
        </p:grpSpPr>
        <p:sp>
          <p:nvSpPr>
            <p:cNvPr id="32" name="Oval 31"/>
            <p:cNvSpPr/>
            <p:nvPr/>
          </p:nvSpPr>
          <p:spPr>
            <a:xfrm>
              <a:off x="4649638" y="2383407"/>
              <a:ext cx="1158348" cy="115834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D:\Users\aanestis\My Projects\Presentations\AI The next Champion (Αλέξανδρος Νούσιας)\[Sources]\brain-ch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951" y="2753439"/>
              <a:ext cx="473721" cy="432734"/>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p:cNvSpPr txBox="1"/>
          <p:nvPr/>
        </p:nvSpPr>
        <p:spPr>
          <a:xfrm>
            <a:off x="4444051" y="3269506"/>
            <a:ext cx="2448272" cy="830997"/>
          </a:xfrm>
          <a:prstGeom prst="rect">
            <a:avLst/>
          </a:prstGeom>
          <a:noFill/>
        </p:spPr>
        <p:txBody>
          <a:bodyPr wrap="square" rtlCol="0">
            <a:spAutoFit/>
          </a:bodyPr>
          <a:lstStyle/>
          <a:p>
            <a:pPr algn="r"/>
            <a:r>
              <a:rPr lang="en-US" altLang="ko-KR" sz="1200" dirty="0">
                <a:solidFill>
                  <a:schemeClr val="bg1"/>
                </a:solidFill>
                <a:cs typeface="Arial" pitchFamily="34" charset="0"/>
              </a:rPr>
              <a:t>Yes this interaction can elevate the risk of muscle pain. Consider switching to an alternative statin like rosuvastatin</a:t>
            </a:r>
            <a:endParaRPr lang="ko-KR" altLang="en-US" sz="1200" dirty="0">
              <a:solidFill>
                <a:schemeClr val="bg1"/>
              </a:solidFill>
              <a:cs typeface="Arial" pitchFamily="34" charset="0"/>
            </a:endParaRPr>
          </a:p>
        </p:txBody>
      </p:sp>
      <p:sp>
        <p:nvSpPr>
          <p:cNvPr id="41" name="Right Arrow 40"/>
          <p:cNvSpPr/>
          <p:nvPr/>
        </p:nvSpPr>
        <p:spPr>
          <a:xfrm flipH="1" flipV="1">
            <a:off x="3958742" y="3634044"/>
            <a:ext cx="708297" cy="28658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TextBox 41"/>
          <p:cNvSpPr txBox="1"/>
          <p:nvPr/>
        </p:nvSpPr>
        <p:spPr>
          <a:xfrm>
            <a:off x="1889701" y="4377972"/>
            <a:ext cx="2448272" cy="276999"/>
          </a:xfrm>
          <a:prstGeom prst="rect">
            <a:avLst/>
          </a:prstGeom>
          <a:noFill/>
        </p:spPr>
        <p:txBody>
          <a:bodyPr wrap="square" rtlCol="0">
            <a:spAutoFit/>
          </a:bodyPr>
          <a:lstStyle/>
          <a:p>
            <a:r>
              <a:rPr lang="en-US" altLang="ko-KR" sz="1200" dirty="0">
                <a:solidFill>
                  <a:schemeClr val="bg1"/>
                </a:solidFill>
                <a:cs typeface="Arial" pitchFamily="34" charset="0"/>
              </a:rPr>
              <a:t>Thank you! I think I got this </a:t>
            </a:r>
            <a:r>
              <a:rPr lang="en-US" altLang="ko-KR" sz="1200" dirty="0">
                <a:solidFill>
                  <a:schemeClr val="bg1"/>
                </a:solidFill>
                <a:cs typeface="Arial" pitchFamily="34" charset="0"/>
                <a:sym typeface="Wingdings" pitchFamily="2" charset="2"/>
              </a:rPr>
              <a:t></a:t>
            </a:r>
            <a:endParaRPr lang="ko-KR" altLang="en-US" sz="1200" dirty="0">
              <a:solidFill>
                <a:schemeClr val="bg1"/>
              </a:solidFill>
              <a:cs typeface="Arial" pitchFamily="34" charset="0"/>
            </a:endParaRPr>
          </a:p>
        </p:txBody>
      </p:sp>
      <p:sp>
        <p:nvSpPr>
          <p:cNvPr id="43" name="Right Arrow 42"/>
          <p:cNvSpPr/>
          <p:nvPr/>
        </p:nvSpPr>
        <p:spPr>
          <a:xfrm flipV="1">
            <a:off x="3983824" y="4373178"/>
            <a:ext cx="708297" cy="28658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6968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right)">
                                      <p:cBhvr>
                                        <p:cTn id="16" dur="500"/>
                                        <p:tgtEl>
                                          <p:spTgt spid="36"/>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righ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6" grpId="0"/>
      <p:bldP spid="41" grpId="0" animBg="1"/>
      <p:bldP spid="42" grpId="0"/>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a dialog..</a:t>
            </a:r>
            <a:endParaRPr lang="ko-KR" altLang="en-US" dirty="0"/>
          </a:p>
        </p:txBody>
      </p:sp>
      <p:sp>
        <p:nvSpPr>
          <p:cNvPr id="3" name="Text Placeholder 2"/>
          <p:cNvSpPr>
            <a:spLocks noGrp="1"/>
          </p:cNvSpPr>
          <p:nvPr>
            <p:ph type="body" sz="quarter" idx="11"/>
          </p:nvPr>
        </p:nvSpPr>
        <p:spPr/>
        <p:txBody>
          <a:bodyPr/>
          <a:lstStyle/>
          <a:p>
            <a:pPr lvl="0"/>
            <a:r>
              <a:rPr lang="en-US" altLang="ko-KR" b="1" dirty="0"/>
              <a:t>Patient education material</a:t>
            </a:r>
          </a:p>
        </p:txBody>
      </p:sp>
      <p:grpSp>
        <p:nvGrpSpPr>
          <p:cNvPr id="16" name="Group 15"/>
          <p:cNvGrpSpPr/>
          <p:nvPr/>
        </p:nvGrpSpPr>
        <p:grpSpPr>
          <a:xfrm>
            <a:off x="1889701" y="1453034"/>
            <a:ext cx="1158348" cy="1158348"/>
            <a:chOff x="4102855" y="2682297"/>
            <a:chExt cx="960042" cy="960042"/>
          </a:xfrm>
        </p:grpSpPr>
        <p:sp>
          <p:nvSpPr>
            <p:cNvPr id="17" name="Oval 16"/>
            <p:cNvSpPr/>
            <p:nvPr/>
          </p:nvSpPr>
          <p:spPr>
            <a:xfrm>
              <a:off x="4102855" y="2682297"/>
              <a:ext cx="960042" cy="96004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8" name="Group 110">
              <a:extLst>
                <a:ext uri="{FF2B5EF4-FFF2-40B4-BE49-F238E27FC236}">
                  <a16:creationId xmlns:a16="http://schemas.microsoft.com/office/drawing/2014/main" id="{E66F019E-8489-470A-B44D-8B5A332753F1}"/>
                </a:ext>
              </a:extLst>
            </p:cNvPr>
            <p:cNvGrpSpPr/>
            <p:nvPr/>
          </p:nvGrpSpPr>
          <p:grpSpPr>
            <a:xfrm>
              <a:off x="4438860" y="2989805"/>
              <a:ext cx="288032" cy="345026"/>
              <a:chOff x="4835382" y="73243"/>
              <a:chExt cx="2920830" cy="3227535"/>
            </a:xfrm>
            <a:solidFill>
              <a:schemeClr val="accent4"/>
            </a:solidFill>
          </p:grpSpPr>
          <p:sp>
            <p:nvSpPr>
              <p:cNvPr id="19" name="Freeform 111">
                <a:extLst>
                  <a:ext uri="{FF2B5EF4-FFF2-40B4-BE49-F238E27FC236}">
                    <a16:creationId xmlns:a16="http://schemas.microsoft.com/office/drawing/2014/main" id="{76692301-051A-477F-8FC6-C01102991DBB}"/>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Oval 37">
                <a:extLst>
                  <a:ext uri="{FF2B5EF4-FFF2-40B4-BE49-F238E27FC236}">
                    <a16:creationId xmlns:a16="http://schemas.microsoft.com/office/drawing/2014/main" id="{9F71F56C-2F37-430D-8D7C-4BCB93902565}"/>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25" name="TextBox 24"/>
          <p:cNvSpPr txBox="1"/>
          <p:nvPr/>
        </p:nvSpPr>
        <p:spPr>
          <a:xfrm>
            <a:off x="1535552" y="2692900"/>
            <a:ext cx="2448272" cy="830997"/>
          </a:xfrm>
          <a:prstGeom prst="rect">
            <a:avLst/>
          </a:prstGeom>
          <a:noFill/>
        </p:spPr>
        <p:txBody>
          <a:bodyPr wrap="square" rtlCol="0">
            <a:spAutoFit/>
          </a:bodyPr>
          <a:lstStyle/>
          <a:p>
            <a:pPr algn="r"/>
            <a:r>
              <a:rPr lang="en-US" altLang="ko-KR" sz="1200" dirty="0">
                <a:solidFill>
                  <a:schemeClr val="bg1"/>
                </a:solidFill>
                <a:cs typeface="Arial" pitchFamily="34" charset="0"/>
              </a:rPr>
              <a:t>Hey AI! I often run out of common pain relievers during flu season. I need to optimize my inventory management</a:t>
            </a:r>
            <a:endParaRPr lang="ko-KR" altLang="en-US" sz="1200" dirty="0">
              <a:solidFill>
                <a:schemeClr val="bg1"/>
              </a:solidFill>
              <a:cs typeface="Arial" pitchFamily="34" charset="0"/>
            </a:endParaRPr>
          </a:p>
        </p:txBody>
      </p:sp>
      <p:sp>
        <p:nvSpPr>
          <p:cNvPr id="5" name="Right Arrow 4"/>
          <p:cNvSpPr/>
          <p:nvPr/>
        </p:nvSpPr>
        <p:spPr>
          <a:xfrm flipV="1">
            <a:off x="3983824" y="2890809"/>
            <a:ext cx="708297" cy="28658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 name="Group 3"/>
          <p:cNvGrpSpPr/>
          <p:nvPr/>
        </p:nvGrpSpPr>
        <p:grpSpPr>
          <a:xfrm>
            <a:off x="5706125" y="1445809"/>
            <a:ext cx="1158348" cy="1158348"/>
            <a:chOff x="4649638" y="2383407"/>
            <a:chExt cx="1158348" cy="1158348"/>
          </a:xfrm>
        </p:grpSpPr>
        <p:sp>
          <p:nvSpPr>
            <p:cNvPr id="32" name="Oval 31"/>
            <p:cNvSpPr/>
            <p:nvPr/>
          </p:nvSpPr>
          <p:spPr>
            <a:xfrm>
              <a:off x="4649638" y="2383407"/>
              <a:ext cx="1158348" cy="115834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D:\Users\aanestis\My Projects\Presentations\AI The next Champion (Αλέξανδρος Νούσιας)\[Sources]\brain-ch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951" y="2753439"/>
              <a:ext cx="473721" cy="432734"/>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p:cNvSpPr txBox="1"/>
          <p:nvPr/>
        </p:nvSpPr>
        <p:spPr>
          <a:xfrm>
            <a:off x="4667039" y="3269506"/>
            <a:ext cx="2448272" cy="1015663"/>
          </a:xfrm>
          <a:prstGeom prst="rect">
            <a:avLst/>
          </a:prstGeom>
          <a:noFill/>
        </p:spPr>
        <p:txBody>
          <a:bodyPr wrap="square" rtlCol="0">
            <a:spAutoFit/>
          </a:bodyPr>
          <a:lstStyle/>
          <a:p>
            <a:r>
              <a:rPr lang="en-US" altLang="ko-KR" sz="1200" dirty="0">
                <a:solidFill>
                  <a:schemeClr val="bg1"/>
                </a:solidFill>
                <a:cs typeface="Arial" pitchFamily="34" charset="0"/>
              </a:rPr>
              <a:t>Here is a template for monitoring sales trends. Use columns for: product name, daily sales, stock on hand, reorder level, 30 day demand forecast</a:t>
            </a:r>
            <a:endParaRPr lang="ko-KR" altLang="en-US" sz="1200" dirty="0">
              <a:solidFill>
                <a:schemeClr val="bg1"/>
              </a:solidFill>
              <a:cs typeface="Arial" pitchFamily="34" charset="0"/>
            </a:endParaRPr>
          </a:p>
        </p:txBody>
      </p:sp>
      <p:sp>
        <p:nvSpPr>
          <p:cNvPr id="41" name="Right Arrow 40"/>
          <p:cNvSpPr/>
          <p:nvPr/>
        </p:nvSpPr>
        <p:spPr>
          <a:xfrm flipH="1" flipV="1">
            <a:off x="3958742" y="3634044"/>
            <a:ext cx="708297" cy="28658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TextBox 41"/>
          <p:cNvSpPr txBox="1"/>
          <p:nvPr/>
        </p:nvSpPr>
        <p:spPr>
          <a:xfrm>
            <a:off x="1889701" y="4377972"/>
            <a:ext cx="2448272" cy="276999"/>
          </a:xfrm>
          <a:prstGeom prst="rect">
            <a:avLst/>
          </a:prstGeom>
          <a:noFill/>
        </p:spPr>
        <p:txBody>
          <a:bodyPr wrap="square" rtlCol="0">
            <a:spAutoFit/>
          </a:bodyPr>
          <a:lstStyle/>
          <a:p>
            <a:r>
              <a:rPr lang="en-US" altLang="ko-KR" sz="1200" dirty="0">
                <a:solidFill>
                  <a:schemeClr val="bg1"/>
                </a:solidFill>
                <a:cs typeface="Arial" pitchFamily="34" charset="0"/>
              </a:rPr>
              <a:t>Thank you! Will do </a:t>
            </a:r>
            <a:r>
              <a:rPr lang="en-US" altLang="ko-KR" sz="1200" dirty="0">
                <a:solidFill>
                  <a:schemeClr val="bg1"/>
                </a:solidFill>
                <a:cs typeface="Arial" pitchFamily="34" charset="0"/>
                <a:sym typeface="Wingdings" pitchFamily="2" charset="2"/>
              </a:rPr>
              <a:t> </a:t>
            </a:r>
            <a:endParaRPr lang="ko-KR" altLang="en-US" sz="1200" dirty="0">
              <a:solidFill>
                <a:schemeClr val="bg1"/>
              </a:solidFill>
              <a:cs typeface="Arial" pitchFamily="34" charset="0"/>
            </a:endParaRPr>
          </a:p>
        </p:txBody>
      </p:sp>
      <p:sp>
        <p:nvSpPr>
          <p:cNvPr id="43" name="Right Arrow 42"/>
          <p:cNvSpPr/>
          <p:nvPr/>
        </p:nvSpPr>
        <p:spPr>
          <a:xfrm flipV="1">
            <a:off x="3983824" y="4373178"/>
            <a:ext cx="708297" cy="28658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2574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right)">
                                      <p:cBhvr>
                                        <p:cTn id="16" dur="500"/>
                                        <p:tgtEl>
                                          <p:spTgt spid="36"/>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righ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6" grpId="0"/>
      <p:bldP spid="41" grpId="0" animBg="1"/>
      <p:bldP spid="42" grpId="0"/>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104180" y="1673876"/>
            <a:ext cx="2362237" cy="2362237"/>
          </a:xfrm>
          <a:prstGeom prst="ellipse">
            <a:avLst/>
          </a:prstGeom>
          <a:solidFill>
            <a:srgbClr val="00823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Text Placeholder 1"/>
          <p:cNvSpPr>
            <a:spLocks noGrp="1"/>
          </p:cNvSpPr>
          <p:nvPr>
            <p:ph type="body" sz="quarter" idx="10"/>
          </p:nvPr>
        </p:nvSpPr>
        <p:spPr/>
        <p:txBody>
          <a:bodyPr>
            <a:normAutofit fontScale="92500" lnSpcReduction="10000"/>
          </a:bodyPr>
          <a:lstStyle/>
          <a:p>
            <a:r>
              <a:rPr lang="en-US" altLang="ko-KR" dirty="0"/>
              <a:t>Trade-offs </a:t>
            </a:r>
            <a:endParaRPr lang="ko-KR" altLang="en-US" dirty="0"/>
          </a:p>
        </p:txBody>
      </p:sp>
      <p:sp>
        <p:nvSpPr>
          <p:cNvPr id="3" name="Text Placeholder 2"/>
          <p:cNvSpPr>
            <a:spLocks noGrp="1"/>
          </p:cNvSpPr>
          <p:nvPr>
            <p:ph type="body" sz="quarter" idx="11"/>
          </p:nvPr>
        </p:nvSpPr>
        <p:spPr/>
        <p:txBody>
          <a:bodyPr/>
          <a:lstStyle/>
          <a:p>
            <a:pPr lvl="0"/>
            <a:r>
              <a:rPr lang="en-US" altLang="ko-KR" dirty="0"/>
              <a:t> Algorithms</a:t>
            </a:r>
          </a:p>
        </p:txBody>
      </p:sp>
      <p:sp>
        <p:nvSpPr>
          <p:cNvPr id="17" name="Oval 16"/>
          <p:cNvSpPr/>
          <p:nvPr/>
        </p:nvSpPr>
        <p:spPr>
          <a:xfrm>
            <a:off x="1287756" y="1673876"/>
            <a:ext cx="2362237" cy="2362237"/>
          </a:xfrm>
          <a:prstGeom prst="ellipse">
            <a:avLst/>
          </a:prstGeom>
          <a:solidFill>
            <a:srgbClr val="99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TextBox 24"/>
          <p:cNvSpPr txBox="1"/>
          <p:nvPr/>
        </p:nvSpPr>
        <p:spPr>
          <a:xfrm>
            <a:off x="1244739" y="4227934"/>
            <a:ext cx="244827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Algorithmic  performance</a:t>
            </a:r>
            <a:endParaRPr lang="ko-KR" altLang="en-US" sz="1400" b="1" dirty="0">
              <a:solidFill>
                <a:schemeClr val="bg1"/>
              </a:solidFill>
              <a:cs typeface="Arial" pitchFamily="34" charset="0"/>
            </a:endParaRPr>
          </a:p>
        </p:txBody>
      </p:sp>
      <p:sp>
        <p:nvSpPr>
          <p:cNvPr id="15" name="TextBox 14"/>
          <p:cNvSpPr txBox="1"/>
          <p:nvPr/>
        </p:nvSpPr>
        <p:spPr>
          <a:xfrm>
            <a:off x="5061163" y="4227934"/>
            <a:ext cx="244827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Task optimization &amp; impact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360535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6" presetClass="emph" presetSubtype="0" fill="hold" grpId="0" nodeType="withEffect">
                                  <p:stCondLst>
                                    <p:cond delay="0"/>
                                  </p:stCondLst>
                                  <p:childTnLst>
                                    <p:animScale>
                                      <p:cBhvr>
                                        <p:cTn id="18" dur="500" fill="hold"/>
                                        <p:tgtEl>
                                          <p:spTgt spid="21"/>
                                        </p:tgtEl>
                                      </p:cBhvr>
                                      <p:by x="25000" y="25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7"/>
                                        </p:tgtEl>
                                      </p:cBhvr>
                                      <p:by x="25000" y="25000"/>
                                    </p:animScale>
                                  </p:childTnLst>
                                </p:cTn>
                              </p:par>
                              <p:par>
                                <p:cTn id="23" presetID="6" presetClass="emph" presetSubtype="0" fill="hold" grpId="1" nodeType="withEffect">
                                  <p:stCondLst>
                                    <p:cond delay="0"/>
                                  </p:stCondLst>
                                  <p:childTnLst>
                                    <p:animScale>
                                      <p:cBhvr>
                                        <p:cTn id="24" dur="2000" fill="hold"/>
                                        <p:tgtEl>
                                          <p:spTgt spid="21"/>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7" grpId="0" animBg="1"/>
      <p:bldP spid="25"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Cognitive Biases</a:t>
            </a:r>
            <a:endParaRPr lang="ko-KR" altLang="en-US" dirty="0"/>
          </a:p>
        </p:txBody>
      </p:sp>
      <p:sp>
        <p:nvSpPr>
          <p:cNvPr id="3" name="Text Placeholder 2"/>
          <p:cNvSpPr>
            <a:spLocks noGrp="1"/>
          </p:cNvSpPr>
          <p:nvPr>
            <p:ph type="body" sz="quarter" idx="11"/>
          </p:nvPr>
        </p:nvSpPr>
        <p:spPr/>
        <p:txBody>
          <a:bodyPr/>
          <a:lstStyle/>
          <a:p>
            <a:pPr lvl="0"/>
            <a:r>
              <a:rPr lang="en-US" altLang="ko-KR" dirty="0"/>
              <a:t>Which biases should you pay particular attention to when developing AI based systems</a:t>
            </a:r>
          </a:p>
        </p:txBody>
      </p:sp>
      <p:sp>
        <p:nvSpPr>
          <p:cNvPr id="8" name="Oval 7"/>
          <p:cNvSpPr/>
          <p:nvPr/>
        </p:nvSpPr>
        <p:spPr>
          <a:xfrm>
            <a:off x="3395352" y="2138225"/>
            <a:ext cx="2219519" cy="221951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p>
        </p:txBody>
      </p:sp>
      <p:sp>
        <p:nvSpPr>
          <p:cNvPr id="9" name="Oval 8"/>
          <p:cNvSpPr/>
          <p:nvPr/>
        </p:nvSpPr>
        <p:spPr>
          <a:xfrm>
            <a:off x="3395352" y="2138225"/>
            <a:ext cx="2219519" cy="221951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p>
        </p:txBody>
      </p:sp>
      <p:sp>
        <p:nvSpPr>
          <p:cNvPr id="10" name="TextBox 9"/>
          <p:cNvSpPr txBox="1"/>
          <p:nvPr/>
        </p:nvSpPr>
        <p:spPr>
          <a:xfrm>
            <a:off x="2798616" y="2994067"/>
            <a:ext cx="1414512" cy="507831"/>
          </a:xfrm>
          <a:prstGeom prst="rect">
            <a:avLst/>
          </a:prstGeom>
          <a:noFill/>
        </p:spPr>
        <p:txBody>
          <a:bodyPr wrap="square" lIns="68580" tIns="34290" rIns="68580" bIns="34290" rtlCol="0">
            <a:spAutoFit/>
          </a:bodyPr>
          <a:lstStyle/>
          <a:p>
            <a:pPr algn="ctr"/>
            <a:r>
              <a:rPr lang="en-US" altLang="ko-KR" sz="1400" b="1" dirty="0">
                <a:solidFill>
                  <a:schemeClr val="bg1"/>
                </a:solidFill>
                <a:cs typeface="Arial" pitchFamily="34" charset="0"/>
              </a:rPr>
              <a:t>Facts &amp;</a:t>
            </a:r>
          </a:p>
          <a:p>
            <a:pPr algn="ctr"/>
            <a:r>
              <a:rPr lang="en-US" altLang="ko-KR" sz="1400" b="1" dirty="0">
                <a:solidFill>
                  <a:schemeClr val="bg1"/>
                </a:solidFill>
                <a:cs typeface="Arial" pitchFamily="34" charset="0"/>
              </a:rPr>
              <a:t>Evidence</a:t>
            </a:r>
            <a:endParaRPr lang="ko-KR" altLang="en-US" sz="1400" b="1" dirty="0">
              <a:solidFill>
                <a:schemeClr val="bg1"/>
              </a:solidFill>
              <a:cs typeface="Arial" pitchFamily="34" charset="0"/>
            </a:endParaRPr>
          </a:p>
        </p:txBody>
      </p:sp>
      <p:sp>
        <p:nvSpPr>
          <p:cNvPr id="11" name="TextBox 10"/>
          <p:cNvSpPr txBox="1"/>
          <p:nvPr/>
        </p:nvSpPr>
        <p:spPr>
          <a:xfrm>
            <a:off x="4791520" y="2994067"/>
            <a:ext cx="1414512" cy="507831"/>
          </a:xfrm>
          <a:prstGeom prst="rect">
            <a:avLst/>
          </a:prstGeom>
          <a:noFill/>
        </p:spPr>
        <p:txBody>
          <a:bodyPr wrap="square" lIns="68580" tIns="34290" rIns="68580" bIns="34290" rtlCol="0">
            <a:spAutoFit/>
          </a:bodyPr>
          <a:lstStyle/>
          <a:p>
            <a:pPr algn="ctr"/>
            <a:r>
              <a:rPr lang="en-US" altLang="ko-KR" sz="1400" b="1" dirty="0">
                <a:solidFill>
                  <a:schemeClr val="bg1"/>
                </a:solidFill>
                <a:cs typeface="Arial" pitchFamily="34" charset="0"/>
              </a:rPr>
              <a:t>Our</a:t>
            </a:r>
          </a:p>
          <a:p>
            <a:pPr algn="ctr"/>
            <a:r>
              <a:rPr lang="en-US" altLang="ko-KR" sz="1400" b="1" dirty="0">
                <a:solidFill>
                  <a:schemeClr val="bg1"/>
                </a:solidFill>
                <a:cs typeface="Arial" pitchFamily="34" charset="0"/>
              </a:rPr>
              <a:t>Beliefs</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129102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48148E-6 L -0.06485 -0.00046 " pathEditMode="relative" rAng="0" ptsTypes="AA">
                                      <p:cBhvr>
                                        <p:cTn id="6" dur="2000" fill="hold"/>
                                        <p:tgtEl>
                                          <p:spTgt spid="8"/>
                                        </p:tgtEl>
                                        <p:attrNameLst>
                                          <p:attrName>ppt_x</p:attrName>
                                          <p:attrName>ppt_y</p:attrName>
                                        </p:attrNameLst>
                                      </p:cBhvr>
                                      <p:rCtr x="-3242" y="-23"/>
                                    </p:animMotion>
                                  </p:childTnLst>
                                </p:cTn>
                              </p:par>
                              <p:par>
                                <p:cTn id="7" presetID="42" presetClass="path" presetSubtype="0" accel="50000" decel="50000" fill="hold" grpId="0" nodeType="withEffect">
                                  <p:stCondLst>
                                    <p:cond delay="0"/>
                                  </p:stCondLst>
                                  <p:childTnLst>
                                    <p:animMotion origin="layout" path="M 1.66667E-6 -1.48148E-6 L 0.06445 -0.00069 " pathEditMode="relative" rAng="0" ptsTypes="AA">
                                      <p:cBhvr>
                                        <p:cTn id="8" dur="2000" fill="hold"/>
                                        <p:tgtEl>
                                          <p:spTgt spid="9"/>
                                        </p:tgtEl>
                                        <p:attrNameLst>
                                          <p:attrName>ppt_x</p:attrName>
                                          <p:attrName>ppt_y</p:attrName>
                                        </p:attrNameLst>
                                      </p:cBhvr>
                                      <p:rCtr x="3216" y="-46"/>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Cognitive Biases</a:t>
            </a:r>
            <a:endParaRPr lang="ko-KR" altLang="en-US" dirty="0"/>
          </a:p>
        </p:txBody>
      </p:sp>
      <p:sp>
        <p:nvSpPr>
          <p:cNvPr id="3" name="Text Placeholder 2"/>
          <p:cNvSpPr>
            <a:spLocks noGrp="1"/>
          </p:cNvSpPr>
          <p:nvPr>
            <p:ph type="body" sz="quarter" idx="11"/>
          </p:nvPr>
        </p:nvSpPr>
        <p:spPr/>
        <p:txBody>
          <a:bodyPr/>
          <a:lstStyle/>
          <a:p>
            <a:pPr lvl="0"/>
            <a:r>
              <a:rPr lang="en-US" altLang="ko-KR" dirty="0"/>
              <a:t>Confirmation Bias</a:t>
            </a:r>
          </a:p>
        </p:txBody>
      </p:sp>
      <p:grpSp>
        <p:nvGrpSpPr>
          <p:cNvPr id="4" name="Group 3"/>
          <p:cNvGrpSpPr/>
          <p:nvPr/>
        </p:nvGrpSpPr>
        <p:grpSpPr>
          <a:xfrm>
            <a:off x="4004072" y="2324340"/>
            <a:ext cx="1003698" cy="1838681"/>
            <a:chOff x="5338763" y="3099120"/>
            <a:chExt cx="1338263" cy="2451574"/>
          </a:xfrm>
        </p:grpSpPr>
        <p:sp>
          <p:nvSpPr>
            <p:cNvPr id="5" name="Oval 4"/>
            <p:cNvSpPr/>
            <p:nvPr/>
          </p:nvSpPr>
          <p:spPr>
            <a:xfrm>
              <a:off x="5830541" y="3099120"/>
              <a:ext cx="338138" cy="300038"/>
            </a:xfrm>
            <a:prstGeom prst="ellipse">
              <a:avLst/>
            </a:prstGeom>
            <a:pattFill prst="pct20">
              <a:fgClr>
                <a:srgbClr val="EE3B33"/>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5838825" y="5250656"/>
              <a:ext cx="338138" cy="300038"/>
            </a:xfrm>
            <a:prstGeom prst="ellipse">
              <a:avLst/>
            </a:prstGeom>
            <a:pattFill prst="pct20">
              <a:fgClr>
                <a:srgbClr val="EE3B33"/>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5338763" y="3194347"/>
              <a:ext cx="1338263" cy="2272595"/>
            </a:xfrm>
            <a:prstGeom prst="ellipse">
              <a:avLst/>
            </a:prstGeom>
            <a:pattFill prst="pct20">
              <a:fgClr>
                <a:srgbClr val="EE3B33"/>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Oval 7"/>
          <p:cNvSpPr/>
          <p:nvPr/>
        </p:nvSpPr>
        <p:spPr>
          <a:xfrm>
            <a:off x="2798617" y="2138225"/>
            <a:ext cx="2219519" cy="221951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p>
        </p:txBody>
      </p:sp>
      <p:sp>
        <p:nvSpPr>
          <p:cNvPr id="9" name="Oval 8"/>
          <p:cNvSpPr/>
          <p:nvPr/>
        </p:nvSpPr>
        <p:spPr>
          <a:xfrm>
            <a:off x="3986514" y="2138225"/>
            <a:ext cx="2219519" cy="221951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p>
        </p:txBody>
      </p:sp>
      <p:sp>
        <p:nvSpPr>
          <p:cNvPr id="10" name="TextBox 9"/>
          <p:cNvSpPr txBox="1"/>
          <p:nvPr/>
        </p:nvSpPr>
        <p:spPr>
          <a:xfrm>
            <a:off x="2798616" y="2994067"/>
            <a:ext cx="1414512" cy="507831"/>
          </a:xfrm>
          <a:prstGeom prst="rect">
            <a:avLst/>
          </a:prstGeom>
          <a:noFill/>
        </p:spPr>
        <p:txBody>
          <a:bodyPr wrap="square" lIns="68580" tIns="34290" rIns="68580" bIns="34290" rtlCol="0">
            <a:spAutoFit/>
          </a:bodyPr>
          <a:lstStyle/>
          <a:p>
            <a:pPr algn="ctr"/>
            <a:r>
              <a:rPr lang="en-US" altLang="ko-KR" sz="1400" b="1" dirty="0">
                <a:solidFill>
                  <a:schemeClr val="bg1"/>
                </a:solidFill>
                <a:cs typeface="Arial" pitchFamily="34" charset="0"/>
              </a:rPr>
              <a:t>Facts &amp;</a:t>
            </a:r>
          </a:p>
          <a:p>
            <a:pPr algn="ctr"/>
            <a:r>
              <a:rPr lang="en-US" altLang="ko-KR" sz="1400" b="1" dirty="0">
                <a:solidFill>
                  <a:schemeClr val="bg1"/>
                </a:solidFill>
                <a:cs typeface="Arial" pitchFamily="34" charset="0"/>
              </a:rPr>
              <a:t>Evidence</a:t>
            </a:r>
            <a:endParaRPr lang="ko-KR" altLang="en-US" sz="1400" b="1" dirty="0">
              <a:solidFill>
                <a:schemeClr val="bg1"/>
              </a:solidFill>
              <a:cs typeface="Arial" pitchFamily="34" charset="0"/>
            </a:endParaRPr>
          </a:p>
        </p:txBody>
      </p:sp>
      <p:sp>
        <p:nvSpPr>
          <p:cNvPr id="11" name="TextBox 10"/>
          <p:cNvSpPr txBox="1"/>
          <p:nvPr/>
        </p:nvSpPr>
        <p:spPr>
          <a:xfrm>
            <a:off x="4791520" y="2994067"/>
            <a:ext cx="1414512" cy="507831"/>
          </a:xfrm>
          <a:prstGeom prst="rect">
            <a:avLst/>
          </a:prstGeom>
          <a:noFill/>
        </p:spPr>
        <p:txBody>
          <a:bodyPr wrap="square" lIns="68580" tIns="34290" rIns="68580" bIns="34290" rtlCol="0">
            <a:spAutoFit/>
          </a:bodyPr>
          <a:lstStyle/>
          <a:p>
            <a:pPr algn="ctr"/>
            <a:r>
              <a:rPr lang="en-US" altLang="ko-KR" sz="1400" b="1" dirty="0">
                <a:solidFill>
                  <a:schemeClr val="bg1"/>
                </a:solidFill>
                <a:cs typeface="Arial" pitchFamily="34" charset="0"/>
              </a:rPr>
              <a:t>Our</a:t>
            </a:r>
          </a:p>
          <a:p>
            <a:pPr algn="ctr"/>
            <a:r>
              <a:rPr lang="en-US" altLang="ko-KR" sz="1400" b="1" dirty="0">
                <a:solidFill>
                  <a:schemeClr val="bg1"/>
                </a:solidFill>
                <a:cs typeface="Arial" pitchFamily="34" charset="0"/>
              </a:rPr>
              <a:t>Beliefs</a:t>
            </a:r>
            <a:endParaRPr lang="ko-KR" altLang="en-US" sz="1400" b="1" dirty="0">
              <a:solidFill>
                <a:schemeClr val="bg1"/>
              </a:solidFill>
              <a:cs typeface="Arial" pitchFamily="34" charset="0"/>
            </a:endParaRPr>
          </a:p>
        </p:txBody>
      </p:sp>
      <p:sp>
        <p:nvSpPr>
          <p:cNvPr id="12" name="TextBox 11"/>
          <p:cNvSpPr txBox="1"/>
          <p:nvPr/>
        </p:nvSpPr>
        <p:spPr>
          <a:xfrm>
            <a:off x="3792452" y="2994067"/>
            <a:ext cx="1414512" cy="507831"/>
          </a:xfrm>
          <a:prstGeom prst="rect">
            <a:avLst/>
          </a:prstGeom>
          <a:noFill/>
        </p:spPr>
        <p:txBody>
          <a:bodyPr wrap="square" lIns="68580" tIns="34290" rIns="68580" bIns="34290" rtlCol="0">
            <a:spAutoFit/>
          </a:bodyPr>
          <a:lstStyle/>
          <a:p>
            <a:pPr algn="ctr"/>
            <a:r>
              <a:rPr lang="en-US" altLang="ko-KR" sz="1400" b="1" dirty="0">
                <a:solidFill>
                  <a:schemeClr val="bg1"/>
                </a:solidFill>
                <a:cs typeface="Arial" pitchFamily="34" charset="0"/>
              </a:rPr>
              <a:t>Evidence</a:t>
            </a:r>
          </a:p>
          <a:p>
            <a:pPr algn="ctr"/>
            <a:r>
              <a:rPr lang="en-US" altLang="ko-KR" sz="1400" b="1" dirty="0">
                <a:solidFill>
                  <a:schemeClr val="bg1"/>
                </a:solidFill>
                <a:cs typeface="Arial" pitchFamily="34" charset="0"/>
              </a:rPr>
              <a:t>we Believe</a:t>
            </a:r>
            <a:endParaRPr lang="ko-KR" altLang="en-US" sz="1400" b="1" dirty="0">
              <a:solidFill>
                <a:schemeClr val="bg1"/>
              </a:solidFill>
              <a:cs typeface="Arial" pitchFamily="34" charset="0"/>
            </a:endParaRPr>
          </a:p>
        </p:txBody>
      </p:sp>
      <p:sp>
        <p:nvSpPr>
          <p:cNvPr id="13" name="TextBox 12"/>
          <p:cNvSpPr txBox="1"/>
          <p:nvPr/>
        </p:nvSpPr>
        <p:spPr>
          <a:xfrm>
            <a:off x="341757" y="1131590"/>
            <a:ext cx="8424936" cy="661720"/>
          </a:xfrm>
          <a:prstGeom prst="rect">
            <a:avLst/>
          </a:prstGeom>
          <a:noFill/>
        </p:spPr>
        <p:txBody>
          <a:bodyPr wrap="square" rtlCol="0">
            <a:spAutoFit/>
          </a:bodyPr>
          <a:lstStyle/>
          <a:p>
            <a:r>
              <a:rPr lang="en-US" altLang="ko-KR" sz="1200" dirty="0">
                <a:solidFill>
                  <a:schemeClr val="bg1"/>
                </a:solidFill>
                <a:cs typeface="Arial" pitchFamily="34" charset="0"/>
              </a:rPr>
              <a:t>This is the tendency to seek, interpret, and remember information that confirms pre-existing beliefs. In AI, this might lead to a model being trained on data that reinforces the biases of its developers or the data source rather than representing a balanced perspective.</a:t>
            </a:r>
          </a:p>
        </p:txBody>
      </p:sp>
    </p:spTree>
    <p:extLst>
      <p:ext uri="{BB962C8B-B14F-4D97-AF65-F5344CB8AC3E}">
        <p14:creationId xmlns:p14="http://schemas.microsoft.com/office/powerpoint/2010/main" val="236589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Cognitive Biases</a:t>
            </a:r>
            <a:endParaRPr lang="ko-KR" altLang="en-US" dirty="0"/>
          </a:p>
        </p:txBody>
      </p:sp>
      <p:sp>
        <p:nvSpPr>
          <p:cNvPr id="3" name="Text Placeholder 2"/>
          <p:cNvSpPr>
            <a:spLocks noGrp="1"/>
          </p:cNvSpPr>
          <p:nvPr>
            <p:ph type="body" sz="quarter" idx="11"/>
          </p:nvPr>
        </p:nvSpPr>
        <p:spPr/>
        <p:txBody>
          <a:bodyPr/>
          <a:lstStyle/>
          <a:p>
            <a:pPr lvl="0"/>
            <a:r>
              <a:rPr lang="en-US" altLang="ko-KR" dirty="0"/>
              <a:t>Algorithmic Bias</a:t>
            </a:r>
          </a:p>
        </p:txBody>
      </p:sp>
      <p:sp>
        <p:nvSpPr>
          <p:cNvPr id="18" name="Chord 17"/>
          <p:cNvSpPr/>
          <p:nvPr/>
        </p:nvSpPr>
        <p:spPr>
          <a:xfrm rot="9383167" flipH="1">
            <a:off x="4697160" y="2450084"/>
            <a:ext cx="1603232" cy="1595800"/>
          </a:xfrm>
          <a:prstGeom prst="chord">
            <a:avLst>
              <a:gd name="adj1" fmla="val 4716735"/>
              <a:gd name="adj2" fmla="val 13952518"/>
            </a:avLst>
          </a:prstGeom>
          <a:pattFill prst="pct20">
            <a:fgClr>
              <a:srgbClr val="EE3B33"/>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l-GR"/>
          </a:p>
        </p:txBody>
      </p:sp>
      <p:sp>
        <p:nvSpPr>
          <p:cNvPr id="19" name="Chord 18"/>
          <p:cNvSpPr/>
          <p:nvPr/>
        </p:nvSpPr>
        <p:spPr>
          <a:xfrm rot="12216833">
            <a:off x="2698771" y="2443524"/>
            <a:ext cx="1603232" cy="1595800"/>
          </a:xfrm>
          <a:prstGeom prst="chord">
            <a:avLst>
              <a:gd name="adj1" fmla="val 4716735"/>
              <a:gd name="adj2" fmla="val 13952518"/>
            </a:avLst>
          </a:prstGeom>
          <a:pattFill prst="pct20">
            <a:fgClr>
              <a:srgbClr val="EE3B33"/>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l-GR"/>
          </a:p>
        </p:txBody>
      </p:sp>
      <p:grpSp>
        <p:nvGrpSpPr>
          <p:cNvPr id="20" name="Group 19"/>
          <p:cNvGrpSpPr/>
          <p:nvPr/>
        </p:nvGrpSpPr>
        <p:grpSpPr>
          <a:xfrm>
            <a:off x="2699615" y="2441727"/>
            <a:ext cx="1612512" cy="1612512"/>
            <a:chOff x="3599487" y="3255636"/>
            <a:chExt cx="2150016" cy="2150016"/>
          </a:xfrm>
        </p:grpSpPr>
        <p:sp>
          <p:nvSpPr>
            <p:cNvPr id="21" name="Oval 20"/>
            <p:cNvSpPr/>
            <p:nvPr/>
          </p:nvSpPr>
          <p:spPr>
            <a:xfrm>
              <a:off x="3599487" y="3255636"/>
              <a:ext cx="2150016" cy="215001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TextBox 21"/>
            <p:cNvSpPr txBox="1"/>
            <p:nvPr/>
          </p:nvSpPr>
          <p:spPr>
            <a:xfrm>
              <a:off x="3731487" y="4125459"/>
              <a:ext cx="1886017" cy="410369"/>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Algorithms</a:t>
              </a:r>
              <a:endParaRPr lang="ko-KR" altLang="en-US" sz="1400" b="1" dirty="0">
                <a:solidFill>
                  <a:schemeClr val="bg1"/>
                </a:solidFill>
                <a:cs typeface="Arial" pitchFamily="34" charset="0"/>
              </a:endParaRPr>
            </a:p>
          </p:txBody>
        </p:sp>
      </p:grpSp>
      <p:grpSp>
        <p:nvGrpSpPr>
          <p:cNvPr id="23" name="Group 22"/>
          <p:cNvGrpSpPr/>
          <p:nvPr/>
        </p:nvGrpSpPr>
        <p:grpSpPr>
          <a:xfrm>
            <a:off x="4692519" y="2441726"/>
            <a:ext cx="1612512" cy="1612512"/>
            <a:chOff x="6256692" y="3255634"/>
            <a:chExt cx="2150016" cy="2150016"/>
          </a:xfrm>
        </p:grpSpPr>
        <p:sp>
          <p:nvSpPr>
            <p:cNvPr id="24" name="Oval 23"/>
            <p:cNvSpPr/>
            <p:nvPr/>
          </p:nvSpPr>
          <p:spPr>
            <a:xfrm>
              <a:off x="6256692" y="3255634"/>
              <a:ext cx="2150016" cy="215001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TextBox 24"/>
            <p:cNvSpPr txBox="1"/>
            <p:nvPr/>
          </p:nvSpPr>
          <p:spPr>
            <a:xfrm>
              <a:off x="6388692" y="4125458"/>
              <a:ext cx="1886017" cy="410369"/>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Users</a:t>
              </a:r>
              <a:endParaRPr lang="ko-KR" altLang="en-US" sz="1400" b="1" dirty="0">
                <a:solidFill>
                  <a:schemeClr val="bg1"/>
                </a:solidFill>
                <a:cs typeface="Arial" pitchFamily="34" charset="0"/>
              </a:endParaRPr>
            </a:p>
          </p:txBody>
        </p:sp>
      </p:grpSp>
      <p:grpSp>
        <p:nvGrpSpPr>
          <p:cNvPr id="26" name="Group 25"/>
          <p:cNvGrpSpPr/>
          <p:nvPr/>
        </p:nvGrpSpPr>
        <p:grpSpPr>
          <a:xfrm>
            <a:off x="3843450" y="1992764"/>
            <a:ext cx="1414512" cy="691464"/>
            <a:chOff x="5124599" y="2657018"/>
            <a:chExt cx="1886017" cy="921952"/>
          </a:xfrm>
        </p:grpSpPr>
        <p:sp>
          <p:nvSpPr>
            <p:cNvPr id="27" name="Block Arc 9"/>
            <p:cNvSpPr/>
            <p:nvPr/>
          </p:nvSpPr>
          <p:spPr>
            <a:xfrm rot="19260000">
              <a:off x="5675785" y="2932298"/>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8" name="TextBox 27"/>
            <p:cNvSpPr txBox="1"/>
            <p:nvPr/>
          </p:nvSpPr>
          <p:spPr>
            <a:xfrm>
              <a:off x="5124599" y="2657018"/>
              <a:ext cx="1886017" cy="410369"/>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Input</a:t>
              </a:r>
              <a:endParaRPr lang="ko-KR" altLang="en-US" sz="1400" b="1" dirty="0">
                <a:solidFill>
                  <a:schemeClr val="bg1"/>
                </a:solidFill>
                <a:cs typeface="Arial" pitchFamily="34" charset="0"/>
              </a:endParaRPr>
            </a:p>
          </p:txBody>
        </p:sp>
      </p:grpSp>
      <p:grpSp>
        <p:nvGrpSpPr>
          <p:cNvPr id="29" name="Group 28"/>
          <p:cNvGrpSpPr/>
          <p:nvPr/>
        </p:nvGrpSpPr>
        <p:grpSpPr>
          <a:xfrm>
            <a:off x="3843451" y="3908912"/>
            <a:ext cx="1414512" cy="685121"/>
            <a:chOff x="5124600" y="5211883"/>
            <a:chExt cx="1886017" cy="913494"/>
          </a:xfrm>
        </p:grpSpPr>
        <p:sp>
          <p:nvSpPr>
            <p:cNvPr id="30" name="Block Arc 9"/>
            <p:cNvSpPr/>
            <p:nvPr/>
          </p:nvSpPr>
          <p:spPr>
            <a:xfrm rot="19260000" flipH="1" flipV="1">
              <a:off x="5636103" y="5211883"/>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1" name="TextBox 30"/>
            <p:cNvSpPr txBox="1"/>
            <p:nvPr/>
          </p:nvSpPr>
          <p:spPr>
            <a:xfrm>
              <a:off x="5124600" y="5715008"/>
              <a:ext cx="1886017" cy="410369"/>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Output</a:t>
              </a:r>
              <a:endParaRPr lang="ko-KR" altLang="en-US" sz="1400" b="1" dirty="0">
                <a:solidFill>
                  <a:schemeClr val="bg1"/>
                </a:solidFill>
                <a:cs typeface="Arial" pitchFamily="34" charset="0"/>
              </a:endParaRPr>
            </a:p>
          </p:txBody>
        </p:sp>
      </p:grpSp>
      <p:sp>
        <p:nvSpPr>
          <p:cNvPr id="32" name="TextBox 31"/>
          <p:cNvSpPr txBox="1"/>
          <p:nvPr/>
        </p:nvSpPr>
        <p:spPr>
          <a:xfrm>
            <a:off x="341757" y="1131590"/>
            <a:ext cx="8424936" cy="461665"/>
          </a:xfrm>
          <a:prstGeom prst="rect">
            <a:avLst/>
          </a:prstGeom>
          <a:noFill/>
        </p:spPr>
        <p:txBody>
          <a:bodyPr wrap="square" rtlCol="0">
            <a:spAutoFit/>
          </a:bodyPr>
          <a:lstStyle/>
          <a:p>
            <a:r>
              <a:rPr lang="en-US" altLang="ko-KR" sz="1200" dirty="0">
                <a:solidFill>
                  <a:schemeClr val="bg1"/>
                </a:solidFill>
                <a:cs typeface="Arial" pitchFamily="34" charset="0"/>
              </a:rPr>
              <a:t>This refers to biases that arise from the algorithms themselves, including how data are collected, coded, selected, or used in training. Algorithms can perpetuate or amplify societal and cultural biases if not carefully monitored and corrected.</a:t>
            </a:r>
          </a:p>
        </p:txBody>
      </p:sp>
    </p:spTree>
    <p:extLst>
      <p:ext uri="{BB962C8B-B14F-4D97-AF65-F5344CB8AC3E}">
        <p14:creationId xmlns:p14="http://schemas.microsoft.com/office/powerpoint/2010/main" val="31726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righ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5875" y="1819999"/>
            <a:ext cx="2232248" cy="2232248"/>
          </a:xfrm>
          <a:prstGeom prst="rect">
            <a:avLst/>
          </a:prstGeom>
        </p:spPr>
      </p:pic>
      <p:sp>
        <p:nvSpPr>
          <p:cNvPr id="2" name="Text Placeholder 1"/>
          <p:cNvSpPr>
            <a:spLocks noGrp="1"/>
          </p:cNvSpPr>
          <p:nvPr>
            <p:ph type="body" sz="quarter" idx="10"/>
          </p:nvPr>
        </p:nvSpPr>
        <p:spPr/>
        <p:txBody>
          <a:bodyPr>
            <a:normAutofit lnSpcReduction="10000"/>
          </a:bodyPr>
          <a:lstStyle/>
          <a:p>
            <a:r>
              <a:rPr lang="en-US" altLang="ko-KR" sz="3200" dirty="0"/>
              <a:t>4 Modalities of Regulation</a:t>
            </a:r>
          </a:p>
        </p:txBody>
      </p:sp>
      <p:sp>
        <p:nvSpPr>
          <p:cNvPr id="3" name="Text Placeholder 2"/>
          <p:cNvSpPr>
            <a:spLocks noGrp="1"/>
          </p:cNvSpPr>
          <p:nvPr>
            <p:ph type="body" sz="quarter" idx="11"/>
          </p:nvPr>
        </p:nvSpPr>
        <p:spPr/>
        <p:txBody>
          <a:bodyPr/>
          <a:lstStyle/>
          <a:p>
            <a:pPr lvl="0"/>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61076" y="2577845"/>
            <a:ext cx="604469" cy="604469"/>
          </a:xfrm>
          <a:prstGeom prst="rect">
            <a:avLst/>
          </a:prstGeom>
        </p:spPr>
      </p:pic>
      <p:grpSp>
        <p:nvGrpSpPr>
          <p:cNvPr id="20" name="Group 19"/>
          <p:cNvGrpSpPr/>
          <p:nvPr/>
        </p:nvGrpSpPr>
        <p:grpSpPr>
          <a:xfrm>
            <a:off x="1951654" y="2730185"/>
            <a:ext cx="2117407" cy="307777"/>
            <a:chOff x="1951654" y="2730185"/>
            <a:chExt cx="2117407" cy="307777"/>
          </a:xfrm>
        </p:grpSpPr>
        <p:sp>
          <p:nvSpPr>
            <p:cNvPr id="7" name="Down Arrow 6"/>
            <p:cNvSpPr/>
            <p:nvPr/>
          </p:nvSpPr>
          <p:spPr>
            <a:xfrm rot="16200000">
              <a:off x="3616546" y="2577462"/>
              <a:ext cx="299791" cy="605238"/>
            </a:xfrm>
            <a:prstGeom prst="downArrow">
              <a:avLst/>
            </a:prstGeom>
            <a:solidFill>
              <a:srgbClr val="F2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p>
          </p:txBody>
        </p:sp>
        <p:sp>
          <p:nvSpPr>
            <p:cNvPr id="13" name="TextBox 12"/>
            <p:cNvSpPr txBox="1"/>
            <p:nvPr/>
          </p:nvSpPr>
          <p:spPr>
            <a:xfrm>
              <a:off x="1951654" y="2730185"/>
              <a:ext cx="1512168" cy="307777"/>
            </a:xfrm>
            <a:prstGeom prst="rect">
              <a:avLst/>
            </a:prstGeom>
            <a:noFill/>
          </p:spPr>
          <p:txBody>
            <a:bodyPr wrap="square" rtlCol="0">
              <a:spAutoFit/>
            </a:bodyPr>
            <a:lstStyle/>
            <a:p>
              <a:pPr algn="r"/>
              <a:r>
                <a:rPr lang="en-US" altLang="ko-KR" sz="1400" b="1" dirty="0">
                  <a:solidFill>
                    <a:schemeClr val="bg1"/>
                  </a:solidFill>
                  <a:cs typeface="Arial" pitchFamily="34" charset="0"/>
                </a:rPr>
                <a:t>Law</a:t>
              </a:r>
              <a:endParaRPr lang="ko-KR" altLang="en-US" sz="1200" b="1" dirty="0">
                <a:solidFill>
                  <a:schemeClr val="bg1"/>
                </a:solidFill>
                <a:cs typeface="Arial" pitchFamily="34" charset="0"/>
              </a:endParaRPr>
            </a:p>
          </p:txBody>
        </p:sp>
      </p:grpSp>
      <p:grpSp>
        <p:nvGrpSpPr>
          <p:cNvPr id="22" name="Group 21"/>
          <p:cNvGrpSpPr/>
          <p:nvPr/>
        </p:nvGrpSpPr>
        <p:grpSpPr>
          <a:xfrm>
            <a:off x="3815916" y="1425639"/>
            <a:ext cx="1512168" cy="913550"/>
            <a:chOff x="3815916" y="1425639"/>
            <a:chExt cx="1512168" cy="913550"/>
          </a:xfrm>
        </p:grpSpPr>
        <p:sp>
          <p:nvSpPr>
            <p:cNvPr id="5" name="Down Arrow 4"/>
            <p:cNvSpPr/>
            <p:nvPr/>
          </p:nvSpPr>
          <p:spPr>
            <a:xfrm>
              <a:off x="4422105" y="1733950"/>
              <a:ext cx="299791" cy="605239"/>
            </a:xfrm>
            <a:prstGeom prst="downArrow">
              <a:avLst/>
            </a:prstGeom>
            <a:solidFill>
              <a:srgbClr val="F2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p>
          </p:txBody>
        </p:sp>
        <p:sp>
          <p:nvSpPr>
            <p:cNvPr id="14" name="TextBox 13"/>
            <p:cNvSpPr txBox="1"/>
            <p:nvPr/>
          </p:nvSpPr>
          <p:spPr>
            <a:xfrm>
              <a:off x="3815916" y="1425639"/>
              <a:ext cx="1512168"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Market</a:t>
              </a:r>
              <a:endParaRPr lang="ko-KR" altLang="en-US" sz="1200" b="1" dirty="0">
                <a:solidFill>
                  <a:schemeClr val="bg1"/>
                </a:solidFill>
                <a:cs typeface="Arial" pitchFamily="34" charset="0"/>
              </a:endParaRPr>
            </a:p>
          </p:txBody>
        </p:sp>
      </p:grpSp>
      <p:grpSp>
        <p:nvGrpSpPr>
          <p:cNvPr id="19" name="Group 18"/>
          <p:cNvGrpSpPr/>
          <p:nvPr/>
        </p:nvGrpSpPr>
        <p:grpSpPr>
          <a:xfrm>
            <a:off x="5137303" y="2741581"/>
            <a:ext cx="2117406" cy="307777"/>
            <a:chOff x="5137303" y="2741581"/>
            <a:chExt cx="2117406" cy="307777"/>
          </a:xfrm>
        </p:grpSpPr>
        <p:sp>
          <p:nvSpPr>
            <p:cNvPr id="8" name="Down Arrow 7"/>
            <p:cNvSpPr/>
            <p:nvPr/>
          </p:nvSpPr>
          <p:spPr>
            <a:xfrm rot="5400000">
              <a:off x="5290026" y="2592850"/>
              <a:ext cx="299791" cy="605238"/>
            </a:xfrm>
            <a:prstGeom prst="downArrow">
              <a:avLst/>
            </a:prstGeom>
            <a:solidFill>
              <a:srgbClr val="F2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p>
          </p:txBody>
        </p:sp>
        <p:sp>
          <p:nvSpPr>
            <p:cNvPr id="15" name="TextBox 14"/>
            <p:cNvSpPr txBox="1"/>
            <p:nvPr/>
          </p:nvSpPr>
          <p:spPr>
            <a:xfrm>
              <a:off x="5742541" y="2741581"/>
              <a:ext cx="1512168" cy="307777"/>
            </a:xfrm>
            <a:prstGeom prst="rect">
              <a:avLst/>
            </a:prstGeom>
            <a:noFill/>
          </p:spPr>
          <p:txBody>
            <a:bodyPr wrap="square" rtlCol="0">
              <a:spAutoFit/>
            </a:bodyPr>
            <a:lstStyle/>
            <a:p>
              <a:r>
                <a:rPr lang="en-US" altLang="ko-KR" sz="1400" b="1" dirty="0">
                  <a:solidFill>
                    <a:schemeClr val="bg1"/>
                  </a:solidFill>
                  <a:cs typeface="Arial" pitchFamily="34" charset="0"/>
                </a:rPr>
                <a:t>Code</a:t>
              </a:r>
              <a:endParaRPr lang="ko-KR" altLang="en-US" sz="1200" b="1" dirty="0">
                <a:solidFill>
                  <a:schemeClr val="bg1"/>
                </a:solidFill>
                <a:cs typeface="Arial" pitchFamily="34" charset="0"/>
              </a:endParaRPr>
            </a:p>
          </p:txBody>
        </p:sp>
      </p:grpSp>
      <p:grpSp>
        <p:nvGrpSpPr>
          <p:cNvPr id="21" name="Group 20"/>
          <p:cNvGrpSpPr/>
          <p:nvPr/>
        </p:nvGrpSpPr>
        <p:grpSpPr>
          <a:xfrm>
            <a:off x="3815916" y="3435846"/>
            <a:ext cx="1512168" cy="913017"/>
            <a:chOff x="3815916" y="3435846"/>
            <a:chExt cx="1512168" cy="913017"/>
          </a:xfrm>
        </p:grpSpPr>
        <p:sp>
          <p:nvSpPr>
            <p:cNvPr id="6" name="Down Arrow 5"/>
            <p:cNvSpPr/>
            <p:nvPr/>
          </p:nvSpPr>
          <p:spPr>
            <a:xfrm rot="10800000">
              <a:off x="4422105" y="3435846"/>
              <a:ext cx="299791" cy="605239"/>
            </a:xfrm>
            <a:prstGeom prst="downArrow">
              <a:avLst/>
            </a:prstGeom>
            <a:solidFill>
              <a:srgbClr val="F2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p>
          </p:txBody>
        </p:sp>
        <p:sp>
          <p:nvSpPr>
            <p:cNvPr id="16" name="TextBox 15"/>
            <p:cNvSpPr txBox="1"/>
            <p:nvPr/>
          </p:nvSpPr>
          <p:spPr>
            <a:xfrm>
              <a:off x="3815916" y="4041086"/>
              <a:ext cx="1512168"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Norms</a:t>
              </a:r>
              <a:endParaRPr lang="ko-KR" altLang="en-US" sz="1200" b="1" dirty="0">
                <a:solidFill>
                  <a:schemeClr val="bg1"/>
                </a:solidFill>
                <a:cs typeface="Arial" pitchFamily="34" charset="0"/>
              </a:endParaRPr>
            </a:p>
          </p:txBody>
        </p:sp>
      </p:grpSp>
      <p:sp>
        <p:nvSpPr>
          <p:cNvPr id="18" name="TextBox 17"/>
          <p:cNvSpPr txBox="1"/>
          <p:nvPr/>
        </p:nvSpPr>
        <p:spPr>
          <a:xfrm>
            <a:off x="3807227" y="4178402"/>
            <a:ext cx="1512168"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You</a:t>
            </a:r>
            <a:endParaRPr lang="ko-KR" altLang="en-US" sz="1200" b="1" dirty="0">
              <a:solidFill>
                <a:schemeClr val="bg1"/>
              </a:solidFill>
              <a:cs typeface="Arial" pitchFamily="34" charset="0"/>
            </a:endParaRPr>
          </a:p>
        </p:txBody>
      </p:sp>
      <p:pic>
        <p:nvPicPr>
          <p:cNvPr id="23" name="Picture 22" descr="Person of the Year.jpg"/>
          <p:cNvPicPr>
            <a:picLocks noChangeAspect="1"/>
          </p:cNvPicPr>
          <p:nvPr/>
        </p:nvPicPr>
        <p:blipFill>
          <a:blip r:embed="rId4"/>
          <a:srcRect l="-9261" r="-9261"/>
          <a:stretch>
            <a:fillRect/>
          </a:stretch>
        </p:blipFill>
        <p:spPr>
          <a:xfrm rot="20421527">
            <a:off x="6196290" y="672639"/>
            <a:ext cx="2557298" cy="2875207"/>
          </a:xfrm>
          <a:prstGeom prst="rect">
            <a:avLst/>
          </a:prstGeom>
        </p:spPr>
      </p:pic>
      <p:sp>
        <p:nvSpPr>
          <p:cNvPr id="26" name="Oval 25"/>
          <p:cNvSpPr/>
          <p:nvPr/>
        </p:nvSpPr>
        <p:spPr>
          <a:xfrm>
            <a:off x="2771800" y="2560072"/>
            <a:ext cx="926588" cy="640016"/>
          </a:xfrm>
          <a:prstGeom prst="ellipse">
            <a:avLst/>
          </a:prstGeom>
          <a:noFill/>
          <a:ln w="50800">
            <a:solidFill>
              <a:srgbClr val="CC4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Oval 26"/>
          <p:cNvSpPr/>
          <p:nvPr/>
        </p:nvSpPr>
        <p:spPr>
          <a:xfrm>
            <a:off x="5588519" y="2560072"/>
            <a:ext cx="926588" cy="640016"/>
          </a:xfrm>
          <a:prstGeom prst="ellipse">
            <a:avLst/>
          </a:prstGeom>
          <a:noFill/>
          <a:ln w="50800">
            <a:solidFill>
              <a:srgbClr val="CC4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131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0-#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1+#ppt_h/2"/>
                                          </p:val>
                                        </p:tav>
                                        <p:tav tm="100000">
                                          <p:val>
                                            <p:strVal val="#ppt_y"/>
                                          </p:val>
                                        </p:tav>
                                      </p:tavLst>
                                    </p:anim>
                                  </p:childTnLst>
                                </p:cTn>
                              </p:par>
                              <p:par>
                                <p:cTn id="29" presetID="10" presetClass="exit" presetSubtype="0" fill="hold" grpId="0" nodeType="withEffect">
                                  <p:stCondLst>
                                    <p:cond delay="0"/>
                                  </p:stCondLst>
                                  <p:childTnLst>
                                    <p:animEffect transition="out" filter="fade">
                                      <p:cBhvr>
                                        <p:cTn id="30" dur="1000"/>
                                        <p:tgtEl>
                                          <p:spTgt spid="18"/>
                                        </p:tgtEl>
                                      </p:cBhvr>
                                    </p:animEffect>
                                    <p:set>
                                      <p:cBhvr>
                                        <p:cTn id="31" dur="1" fill="hold">
                                          <p:stCondLst>
                                            <p:cond delay="999"/>
                                          </p:stCondLst>
                                        </p:cTn>
                                        <p:tgtEl>
                                          <p:spTgt spid="18"/>
                                        </p:tgtEl>
                                        <p:attrNameLst>
                                          <p:attrName>style.visibility</p:attrName>
                                        </p:attrNameLst>
                                      </p:cBhvr>
                                      <p:to>
                                        <p:strVal val="hidden"/>
                                      </p:to>
                                    </p:set>
                                  </p:childTnLst>
                                </p:cTn>
                              </p:par>
                              <p:par>
                                <p:cTn id="32" presetID="53" presetClass="exit" presetSubtype="32" fill="hold" nodeType="withEffect">
                                  <p:stCondLst>
                                    <p:cond delay="0"/>
                                  </p:stCondLst>
                                  <p:childTnLst>
                                    <p:anim calcmode="lin" valueType="num">
                                      <p:cBhvr>
                                        <p:cTn id="33" dur="2000"/>
                                        <p:tgtEl>
                                          <p:spTgt spid="17"/>
                                        </p:tgtEl>
                                        <p:attrNameLst>
                                          <p:attrName>ppt_w</p:attrName>
                                        </p:attrNameLst>
                                      </p:cBhvr>
                                      <p:tavLst>
                                        <p:tav tm="0">
                                          <p:val>
                                            <p:strVal val="ppt_w"/>
                                          </p:val>
                                        </p:tav>
                                        <p:tav tm="100000">
                                          <p:val>
                                            <p:fltVal val="0"/>
                                          </p:val>
                                        </p:tav>
                                      </p:tavLst>
                                    </p:anim>
                                    <p:anim calcmode="lin" valueType="num">
                                      <p:cBhvr>
                                        <p:cTn id="34" dur="2000"/>
                                        <p:tgtEl>
                                          <p:spTgt spid="17"/>
                                        </p:tgtEl>
                                        <p:attrNameLst>
                                          <p:attrName>ppt_h</p:attrName>
                                        </p:attrNameLst>
                                      </p:cBhvr>
                                      <p:tavLst>
                                        <p:tav tm="0">
                                          <p:val>
                                            <p:strVal val="ppt_h"/>
                                          </p:val>
                                        </p:tav>
                                        <p:tav tm="100000">
                                          <p:val>
                                            <p:fltVal val="0"/>
                                          </p:val>
                                        </p:tav>
                                      </p:tavLst>
                                    </p:anim>
                                    <p:animEffect transition="out" filter="fade">
                                      <p:cBhvr>
                                        <p:cTn id="35" dur="2000"/>
                                        <p:tgtEl>
                                          <p:spTgt spid="17"/>
                                        </p:tgtEl>
                                      </p:cBhvr>
                                    </p:animEffect>
                                    <p:set>
                                      <p:cBhvr>
                                        <p:cTn id="36" dur="1" fill="hold">
                                          <p:stCondLst>
                                            <p:cond delay="1999"/>
                                          </p:stCondLst>
                                        </p:cTn>
                                        <p:tgtEl>
                                          <p:spTgt spid="17"/>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heel(1)">
                                      <p:cBhvr>
                                        <p:cTn id="44" dur="1000"/>
                                        <p:tgtEl>
                                          <p:spTgt spid="26"/>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heel(1)">
                                      <p:cBhvr>
                                        <p:cTn id="4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The Logic of Information</a:t>
            </a:r>
          </a:p>
        </p:txBody>
      </p:sp>
      <p:sp>
        <p:nvSpPr>
          <p:cNvPr id="3" name="Text Placeholder 2"/>
          <p:cNvSpPr>
            <a:spLocks noGrp="1"/>
          </p:cNvSpPr>
          <p:nvPr>
            <p:ph type="body" sz="quarter" idx="11"/>
          </p:nvPr>
        </p:nvSpPr>
        <p:spPr/>
        <p:txBody>
          <a:bodyPr/>
          <a:lstStyle/>
          <a:p>
            <a:r>
              <a:rPr lang="en-US" altLang="ko-KR" dirty="0"/>
              <a:t>Why a ML model gives a certain output? Logic of design as a logic of requirements</a:t>
            </a:r>
          </a:p>
        </p:txBody>
      </p:sp>
      <p:grpSp>
        <p:nvGrpSpPr>
          <p:cNvPr id="14" name="Group 13"/>
          <p:cNvGrpSpPr/>
          <p:nvPr/>
        </p:nvGrpSpPr>
        <p:grpSpPr>
          <a:xfrm>
            <a:off x="6182472" y="3502834"/>
            <a:ext cx="2551033" cy="366016"/>
            <a:chOff x="717190" y="3490845"/>
            <a:chExt cx="2146107" cy="366016"/>
          </a:xfrm>
        </p:grpSpPr>
        <p:sp>
          <p:nvSpPr>
            <p:cNvPr id="16" name="TextBox 15"/>
            <p:cNvSpPr txBox="1"/>
            <p:nvPr/>
          </p:nvSpPr>
          <p:spPr>
            <a:xfrm>
              <a:off x="803640" y="3579862"/>
              <a:ext cx="2059657"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17" name="TextBox 16"/>
            <p:cNvSpPr txBox="1"/>
            <p:nvPr/>
          </p:nvSpPr>
          <p:spPr>
            <a:xfrm>
              <a:off x="717190" y="3490845"/>
              <a:ext cx="2059657" cy="276999"/>
            </a:xfrm>
            <a:prstGeom prst="rect">
              <a:avLst/>
            </a:prstGeom>
            <a:noFill/>
          </p:spPr>
          <p:txBody>
            <a:bodyPr wrap="square" rtlCol="0">
              <a:spAutoFit/>
            </a:bodyPr>
            <a:lstStyle/>
            <a:p>
              <a:r>
                <a:rPr lang="en-US" altLang="ko-KR" sz="1200" b="1" dirty="0">
                  <a:solidFill>
                    <a:schemeClr val="bg1"/>
                  </a:solidFill>
                  <a:cs typeface="Arial" pitchFamily="34" charset="0"/>
                </a:rPr>
                <a:t>Electric chair</a:t>
              </a:r>
              <a:endParaRPr lang="ko-KR" altLang="en-US" sz="1200" b="1" dirty="0">
                <a:solidFill>
                  <a:schemeClr val="bg1"/>
                </a:solidFill>
                <a:cs typeface="Arial" pitchFamily="34" charset="0"/>
              </a:endParaRPr>
            </a:p>
          </p:txBody>
        </p:sp>
      </p:grpSp>
      <p:grpSp>
        <p:nvGrpSpPr>
          <p:cNvPr id="18" name="Group 17"/>
          <p:cNvGrpSpPr/>
          <p:nvPr/>
        </p:nvGrpSpPr>
        <p:grpSpPr>
          <a:xfrm>
            <a:off x="5074015" y="1823907"/>
            <a:ext cx="3328502" cy="350619"/>
            <a:chOff x="803640" y="3389835"/>
            <a:chExt cx="2059657" cy="467026"/>
          </a:xfrm>
        </p:grpSpPr>
        <p:sp>
          <p:nvSpPr>
            <p:cNvPr id="19" name="TextBox 18"/>
            <p:cNvSpPr txBox="1"/>
            <p:nvPr/>
          </p:nvSpPr>
          <p:spPr>
            <a:xfrm>
              <a:off x="803640" y="3579862"/>
              <a:ext cx="2059657"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20" name="TextBox 19"/>
            <p:cNvSpPr txBox="1"/>
            <p:nvPr/>
          </p:nvSpPr>
          <p:spPr>
            <a:xfrm>
              <a:off x="803640" y="3389835"/>
              <a:ext cx="2059657" cy="368964"/>
            </a:xfrm>
            <a:prstGeom prst="rect">
              <a:avLst/>
            </a:prstGeom>
            <a:noFill/>
          </p:spPr>
          <p:txBody>
            <a:bodyPr wrap="square" rtlCol="0">
              <a:spAutoFit/>
            </a:bodyPr>
            <a:lstStyle/>
            <a:p>
              <a:r>
                <a:rPr lang="en-US" altLang="ko-KR" sz="1200" b="1" dirty="0">
                  <a:solidFill>
                    <a:schemeClr val="bg1"/>
                  </a:solidFill>
                  <a:cs typeface="Arial" pitchFamily="34" charset="0"/>
                </a:rPr>
                <a:t>Stool</a:t>
              </a:r>
              <a:endParaRPr lang="ko-KR" altLang="en-US" sz="1200" b="1" dirty="0">
                <a:solidFill>
                  <a:schemeClr val="bg1"/>
                </a:solidFill>
                <a:cs typeface="Arial" pitchFamily="34" charset="0"/>
              </a:endParaRPr>
            </a:p>
          </p:txBody>
        </p:sp>
      </p:grpSp>
      <p:grpSp>
        <p:nvGrpSpPr>
          <p:cNvPr id="27" name="Group 26"/>
          <p:cNvGrpSpPr/>
          <p:nvPr/>
        </p:nvGrpSpPr>
        <p:grpSpPr>
          <a:xfrm>
            <a:off x="451958" y="3473714"/>
            <a:ext cx="2551033" cy="366016"/>
            <a:chOff x="717190" y="3490845"/>
            <a:chExt cx="2146107" cy="366016"/>
          </a:xfrm>
        </p:grpSpPr>
        <p:sp>
          <p:nvSpPr>
            <p:cNvPr id="28" name="TextBox 27"/>
            <p:cNvSpPr txBox="1"/>
            <p:nvPr/>
          </p:nvSpPr>
          <p:spPr>
            <a:xfrm>
              <a:off x="803640" y="3579862"/>
              <a:ext cx="2059657"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30" name="TextBox 29"/>
            <p:cNvSpPr txBox="1"/>
            <p:nvPr/>
          </p:nvSpPr>
          <p:spPr>
            <a:xfrm>
              <a:off x="717190" y="3490845"/>
              <a:ext cx="2059657" cy="276999"/>
            </a:xfrm>
            <a:prstGeom prst="rect">
              <a:avLst/>
            </a:prstGeom>
            <a:noFill/>
          </p:spPr>
          <p:txBody>
            <a:bodyPr wrap="square" rtlCol="0">
              <a:spAutoFit/>
            </a:bodyPr>
            <a:lstStyle/>
            <a:p>
              <a:pPr algn="r"/>
              <a:r>
                <a:rPr lang="en-US" altLang="ko-KR" sz="1200" b="1" dirty="0">
                  <a:solidFill>
                    <a:schemeClr val="bg1"/>
                  </a:solidFill>
                  <a:cs typeface="Arial" pitchFamily="34" charset="0"/>
                </a:rPr>
                <a:t>Retro</a:t>
              </a:r>
              <a:endParaRPr lang="ko-KR" altLang="en-US" sz="1200" b="1" dirty="0">
                <a:solidFill>
                  <a:schemeClr val="bg1"/>
                </a:solidFill>
                <a:cs typeface="Arial" pitchFamily="34" charset="0"/>
              </a:endParaRPr>
            </a:p>
          </p:txBody>
        </p:sp>
      </p:grpSp>
      <p:grpSp>
        <p:nvGrpSpPr>
          <p:cNvPr id="33" name="Group 32"/>
          <p:cNvGrpSpPr/>
          <p:nvPr/>
        </p:nvGrpSpPr>
        <p:grpSpPr>
          <a:xfrm>
            <a:off x="323528" y="1999217"/>
            <a:ext cx="2134015" cy="2031325"/>
            <a:chOff x="795841" y="3389835"/>
            <a:chExt cx="2067456" cy="2705732"/>
          </a:xfrm>
        </p:grpSpPr>
        <p:sp>
          <p:nvSpPr>
            <p:cNvPr id="37" name="TextBox 36"/>
            <p:cNvSpPr txBox="1"/>
            <p:nvPr/>
          </p:nvSpPr>
          <p:spPr>
            <a:xfrm>
              <a:off x="803640" y="3579862"/>
              <a:ext cx="2059657"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38" name="TextBox 37"/>
            <p:cNvSpPr txBox="1"/>
            <p:nvPr/>
          </p:nvSpPr>
          <p:spPr>
            <a:xfrm>
              <a:off x="795841" y="3389835"/>
              <a:ext cx="2059657" cy="2705732"/>
            </a:xfrm>
            <a:prstGeom prst="rect">
              <a:avLst/>
            </a:prstGeom>
            <a:noFill/>
          </p:spPr>
          <p:txBody>
            <a:bodyPr wrap="square" rtlCol="0">
              <a:spAutoFit/>
            </a:bodyPr>
            <a:lstStyle/>
            <a:p>
              <a:r>
                <a:rPr lang="en-US" altLang="ko-KR" sz="1400" b="1" dirty="0">
                  <a:solidFill>
                    <a:schemeClr val="bg1"/>
                  </a:solidFill>
                  <a:cs typeface="Arial" pitchFamily="34" charset="0"/>
                </a:rPr>
                <a:t>Identify the requirements of a system and how these requirements ‘</a:t>
              </a:r>
              <a:r>
                <a:rPr lang="en-US" altLang="ko-KR" sz="1400" b="1" dirty="0" err="1">
                  <a:solidFill>
                    <a:schemeClr val="bg1"/>
                  </a:solidFill>
                  <a:cs typeface="Arial" pitchFamily="34" charset="0"/>
                </a:rPr>
                <a:t>sufficientize</a:t>
              </a:r>
              <a:r>
                <a:rPr lang="en-US" altLang="ko-KR" sz="1400" b="1" dirty="0">
                  <a:solidFill>
                    <a:schemeClr val="bg1"/>
                  </a:solidFill>
                  <a:cs typeface="Arial" pitchFamily="34" charset="0"/>
                </a:rPr>
                <a:t>’ our solution:</a:t>
              </a:r>
            </a:p>
            <a:p>
              <a:endParaRPr lang="en-US" altLang="ko-KR" sz="1400" b="1" dirty="0">
                <a:solidFill>
                  <a:schemeClr val="bg1"/>
                </a:solidFill>
                <a:cs typeface="Arial" pitchFamily="34" charset="0"/>
              </a:endParaRPr>
            </a:p>
            <a:p>
              <a:pPr marL="285750" indent="-285750">
                <a:buFont typeface="Arial" panose="020B0604020202020204" pitchFamily="34" charset="0"/>
                <a:buChar char="•"/>
              </a:pPr>
              <a:r>
                <a:rPr lang="en-US" altLang="ko-KR" sz="1400" b="1" dirty="0">
                  <a:solidFill>
                    <a:schemeClr val="bg1"/>
                  </a:solidFill>
                  <a:cs typeface="Arial" pitchFamily="34" charset="0"/>
                </a:rPr>
                <a:t>Context</a:t>
              </a:r>
            </a:p>
            <a:p>
              <a:pPr marL="285750" indent="-285750">
                <a:buFont typeface="Arial" panose="020B0604020202020204" pitchFamily="34" charset="0"/>
                <a:buChar char="•"/>
              </a:pPr>
              <a:r>
                <a:rPr lang="en-US" altLang="ko-KR" sz="1400" b="1" dirty="0">
                  <a:solidFill>
                    <a:schemeClr val="bg1"/>
                  </a:solidFill>
                  <a:cs typeface="Arial" pitchFamily="34" charset="0"/>
                </a:rPr>
                <a:t>Level of Abstraction</a:t>
              </a:r>
            </a:p>
            <a:p>
              <a:pPr marL="285750" indent="-285750">
                <a:buFont typeface="Arial" panose="020B0604020202020204" pitchFamily="34" charset="0"/>
                <a:buChar char="•"/>
              </a:pPr>
              <a:r>
                <a:rPr lang="en-US" altLang="ko-KR" sz="1400" b="1" dirty="0">
                  <a:solidFill>
                    <a:schemeClr val="bg1"/>
                  </a:solidFill>
                  <a:cs typeface="Arial" pitchFamily="34" charset="0"/>
                </a:rPr>
                <a:t>Purpose</a:t>
              </a:r>
            </a:p>
            <a:p>
              <a:endParaRPr lang="ko-KR" altLang="en-US" sz="1400" b="1" dirty="0">
                <a:solidFill>
                  <a:schemeClr val="bg1"/>
                </a:solidFill>
                <a:cs typeface="Arial" pitchFamily="34" charset="0"/>
              </a:endParaRPr>
            </a:p>
          </p:txBody>
        </p:sp>
      </p:grpSp>
      <p:grpSp>
        <p:nvGrpSpPr>
          <p:cNvPr id="39" name="Group 38"/>
          <p:cNvGrpSpPr/>
          <p:nvPr/>
        </p:nvGrpSpPr>
        <p:grpSpPr>
          <a:xfrm>
            <a:off x="323528" y="1211279"/>
            <a:ext cx="2448272" cy="523220"/>
            <a:chOff x="803640" y="3389835"/>
            <a:chExt cx="2059657" cy="696931"/>
          </a:xfrm>
        </p:grpSpPr>
        <p:sp>
          <p:nvSpPr>
            <p:cNvPr id="40" name="TextBox 39"/>
            <p:cNvSpPr txBox="1"/>
            <p:nvPr/>
          </p:nvSpPr>
          <p:spPr>
            <a:xfrm>
              <a:off x="803640" y="3579862"/>
              <a:ext cx="2059657"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41" name="TextBox 40"/>
            <p:cNvSpPr txBox="1"/>
            <p:nvPr/>
          </p:nvSpPr>
          <p:spPr>
            <a:xfrm>
              <a:off x="803640" y="3389835"/>
              <a:ext cx="2059657" cy="696931"/>
            </a:xfrm>
            <a:prstGeom prst="rect">
              <a:avLst/>
            </a:prstGeom>
            <a:noFill/>
          </p:spPr>
          <p:txBody>
            <a:bodyPr wrap="square" rtlCol="0">
              <a:spAutoFit/>
            </a:bodyPr>
            <a:lstStyle/>
            <a:p>
              <a:r>
                <a:rPr lang="en-US" altLang="ko-KR" sz="1400" b="1" dirty="0">
                  <a:solidFill>
                    <a:schemeClr val="bg1"/>
                  </a:solidFill>
                  <a:cs typeface="Arial" pitchFamily="34" charset="0"/>
                </a:rPr>
                <a:t>{R</a:t>
              </a:r>
              <a:r>
                <a:rPr lang="el-GR" altLang="ko-KR" sz="1400" b="1" dirty="0">
                  <a:solidFill>
                    <a:schemeClr val="bg1"/>
                  </a:solidFill>
                  <a:cs typeface="Arial" pitchFamily="34" charset="0"/>
                </a:rPr>
                <a:t>1...</a:t>
              </a:r>
              <a:r>
                <a:rPr lang="en-US" altLang="ko-KR" sz="1400" b="1" dirty="0">
                  <a:solidFill>
                    <a:schemeClr val="bg1"/>
                  </a:solidFill>
                  <a:cs typeface="Arial" pitchFamily="34" charset="0"/>
                </a:rPr>
                <a:t>Rn} = System</a:t>
              </a:r>
            </a:p>
            <a:p>
              <a:r>
                <a:rPr lang="en-US" altLang="ko-KR" sz="1400" b="1" dirty="0">
                  <a:solidFill>
                    <a:schemeClr val="bg1"/>
                  </a:solidFill>
                  <a:cs typeface="Arial" pitchFamily="34" charset="0"/>
                </a:rPr>
                <a:t>Chair for one person</a:t>
              </a:r>
              <a:endParaRPr lang="ko-KR" altLang="en-US" sz="1400" b="1" dirty="0">
                <a:solidFill>
                  <a:schemeClr val="bg1"/>
                </a:solidFill>
                <a:cs typeface="Arial" pitchFamily="34" charset="0"/>
              </a:endParaRPr>
            </a:p>
          </p:txBody>
        </p:sp>
      </p:grpSp>
      <p:grpSp>
        <p:nvGrpSpPr>
          <p:cNvPr id="4" name="Group 3"/>
          <p:cNvGrpSpPr/>
          <p:nvPr/>
        </p:nvGrpSpPr>
        <p:grpSpPr>
          <a:xfrm>
            <a:off x="4113931" y="1549217"/>
            <a:ext cx="900000" cy="900000"/>
            <a:chOff x="4113931" y="1549217"/>
            <a:chExt cx="900000" cy="900000"/>
          </a:xfrm>
        </p:grpSpPr>
        <p:sp>
          <p:nvSpPr>
            <p:cNvPr id="5" name="Oval 4"/>
            <p:cNvSpPr/>
            <p:nvPr/>
          </p:nvSpPr>
          <p:spPr>
            <a:xfrm>
              <a:off x="4113931" y="1549217"/>
              <a:ext cx="900000" cy="90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051" name="Picture 3" descr="D:\Users\aanestis\My Projects\Presentations\Data Governance (Αλέξανδρος Νούσιας)\[Sources]\Icons\chair-bar-1.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84189" y="1819475"/>
              <a:ext cx="359484" cy="3594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140092" y="3206450"/>
            <a:ext cx="900000" cy="900000"/>
            <a:chOff x="3140092" y="3206450"/>
            <a:chExt cx="900000" cy="900000"/>
          </a:xfrm>
        </p:grpSpPr>
        <p:sp>
          <p:nvSpPr>
            <p:cNvPr id="8" name="Oval 7"/>
            <p:cNvSpPr/>
            <p:nvPr/>
          </p:nvSpPr>
          <p:spPr>
            <a:xfrm>
              <a:off x="3140092" y="3206450"/>
              <a:ext cx="900000" cy="90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052" name="Picture 4" descr="D:\Users\aanestis\My Projects\Presentations\Data Governance (Αλέξανδρος Νούσιας)\[Sources]\Icons\chair-retro.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4210" y="3447438"/>
              <a:ext cx="371763" cy="3717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5149206" y="3206451"/>
            <a:ext cx="900000" cy="900000"/>
            <a:chOff x="5149206" y="3206451"/>
            <a:chExt cx="900000" cy="900000"/>
          </a:xfrm>
        </p:grpSpPr>
        <p:sp>
          <p:nvSpPr>
            <p:cNvPr id="23" name="Oval 22"/>
            <p:cNvSpPr/>
            <p:nvPr/>
          </p:nvSpPr>
          <p:spPr>
            <a:xfrm>
              <a:off x="5149206" y="3206451"/>
              <a:ext cx="900000" cy="90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053" name="Picture 5" descr="D:\Users\aanestis\My Projects\Presentations\Data Governance (Αλέξανδρος Νούσιας)\[Sources]\Icons\Noun_Project_10Icon_10px_grid-[Recovered].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4954" y="3387081"/>
              <a:ext cx="508504" cy="50850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Block Arc 9"/>
          <p:cNvSpPr/>
          <p:nvPr/>
        </p:nvSpPr>
        <p:spPr>
          <a:xfrm rot="9135127" flipH="1" flipV="1">
            <a:off x="2825326" y="2125881"/>
            <a:ext cx="783649" cy="646672"/>
          </a:xfrm>
          <a:custGeom>
            <a:avLst/>
            <a:gdLst>
              <a:gd name="connsiteX0" fmla="*/ 25352 w 474497"/>
              <a:gd name="connsiteY0" fmla="*/ 0 h 385339"/>
              <a:gd name="connsiteX1" fmla="*/ 393186 w 474497"/>
              <a:gd name="connsiteY1" fmla="*/ 263003 h 385339"/>
              <a:gd name="connsiteX2" fmla="*/ 436313 w 474497"/>
              <a:gd name="connsiteY2" fmla="*/ 219876 h 385339"/>
              <a:gd name="connsiteX3" fmla="*/ 474497 w 474497"/>
              <a:gd name="connsiteY3" fmla="*/ 385339 h 385339"/>
              <a:gd name="connsiteX4" fmla="*/ 309034 w 474497"/>
              <a:gd name="connsiteY4" fmla="*/ 347155 h 385339"/>
              <a:gd name="connsiteX5" fmla="*/ 358003 w 474497"/>
              <a:gd name="connsiteY5" fmla="*/ 298187 h 385339"/>
              <a:gd name="connsiteX6" fmla="*/ 0 w 474497"/>
              <a:gd name="connsiteY6" fmla="*/ 73084 h 385339"/>
              <a:gd name="connsiteX7" fmla="*/ 25352 w 474497"/>
              <a:gd name="connsiteY7" fmla="*/ 0 h 385339"/>
              <a:gd name="connsiteX0" fmla="*/ 5507 w 474497"/>
              <a:gd name="connsiteY0" fmla="*/ 0 h 362777"/>
              <a:gd name="connsiteX1" fmla="*/ 393186 w 474497"/>
              <a:gd name="connsiteY1" fmla="*/ 240441 h 362777"/>
              <a:gd name="connsiteX2" fmla="*/ 436313 w 474497"/>
              <a:gd name="connsiteY2" fmla="*/ 197314 h 362777"/>
              <a:gd name="connsiteX3" fmla="*/ 474497 w 474497"/>
              <a:gd name="connsiteY3" fmla="*/ 362777 h 362777"/>
              <a:gd name="connsiteX4" fmla="*/ 309034 w 474497"/>
              <a:gd name="connsiteY4" fmla="*/ 324593 h 362777"/>
              <a:gd name="connsiteX5" fmla="*/ 358003 w 474497"/>
              <a:gd name="connsiteY5" fmla="*/ 275625 h 362777"/>
              <a:gd name="connsiteX6" fmla="*/ 0 w 474497"/>
              <a:gd name="connsiteY6" fmla="*/ 50522 h 362777"/>
              <a:gd name="connsiteX7" fmla="*/ 5507 w 474497"/>
              <a:gd name="connsiteY7" fmla="*/ 0 h 362777"/>
              <a:gd name="connsiteX0" fmla="*/ 1134 w 470124"/>
              <a:gd name="connsiteY0" fmla="*/ 0 h 362777"/>
              <a:gd name="connsiteX1" fmla="*/ 388813 w 470124"/>
              <a:gd name="connsiteY1" fmla="*/ 240441 h 362777"/>
              <a:gd name="connsiteX2" fmla="*/ 431940 w 470124"/>
              <a:gd name="connsiteY2" fmla="*/ 197314 h 362777"/>
              <a:gd name="connsiteX3" fmla="*/ 470124 w 470124"/>
              <a:gd name="connsiteY3" fmla="*/ 362777 h 362777"/>
              <a:gd name="connsiteX4" fmla="*/ 304661 w 470124"/>
              <a:gd name="connsiteY4" fmla="*/ 324593 h 362777"/>
              <a:gd name="connsiteX5" fmla="*/ 353630 w 470124"/>
              <a:gd name="connsiteY5" fmla="*/ 275625 h 362777"/>
              <a:gd name="connsiteX6" fmla="*/ 15273 w 470124"/>
              <a:gd name="connsiteY6" fmla="*/ 58942 h 362777"/>
              <a:gd name="connsiteX7" fmla="*/ 1134 w 470124"/>
              <a:gd name="connsiteY7" fmla="*/ 0 h 362777"/>
              <a:gd name="connsiteX0" fmla="*/ 1134 w 431940"/>
              <a:gd name="connsiteY0" fmla="*/ 0 h 370829"/>
              <a:gd name="connsiteX1" fmla="*/ 388813 w 431940"/>
              <a:gd name="connsiteY1" fmla="*/ 240441 h 370829"/>
              <a:gd name="connsiteX2" fmla="*/ 431940 w 431940"/>
              <a:gd name="connsiteY2" fmla="*/ 197314 h 370829"/>
              <a:gd name="connsiteX3" fmla="*/ 422466 w 431940"/>
              <a:gd name="connsiteY3" fmla="*/ 370829 h 370829"/>
              <a:gd name="connsiteX4" fmla="*/ 304661 w 431940"/>
              <a:gd name="connsiteY4" fmla="*/ 324593 h 370829"/>
              <a:gd name="connsiteX5" fmla="*/ 353630 w 431940"/>
              <a:gd name="connsiteY5" fmla="*/ 275625 h 370829"/>
              <a:gd name="connsiteX6" fmla="*/ 15273 w 431940"/>
              <a:gd name="connsiteY6" fmla="*/ 58942 h 370829"/>
              <a:gd name="connsiteX7" fmla="*/ 1134 w 431940"/>
              <a:gd name="connsiteY7" fmla="*/ 0 h 370829"/>
              <a:gd name="connsiteX0" fmla="*/ 1134 w 457223"/>
              <a:gd name="connsiteY0" fmla="*/ 0 h 370829"/>
              <a:gd name="connsiteX1" fmla="*/ 388813 w 457223"/>
              <a:gd name="connsiteY1" fmla="*/ 240441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304661 w 457223"/>
              <a:gd name="connsiteY4" fmla="*/ 324593 h 370829"/>
              <a:gd name="connsiteX5" fmla="*/ 353630 w 457223"/>
              <a:gd name="connsiteY5" fmla="*/ 275625 h 370829"/>
              <a:gd name="connsiteX6" fmla="*/ 15273 w 457223"/>
              <a:gd name="connsiteY6" fmla="*/ 58942 h 370829"/>
              <a:gd name="connsiteX7" fmla="*/ 1134 w 457223"/>
              <a:gd name="connsiteY7" fmla="*/ 0 h 370829"/>
              <a:gd name="connsiteX0" fmla="*/ 1134 w 457223"/>
              <a:gd name="connsiteY0" fmla="*/ 0 h 370829"/>
              <a:gd name="connsiteX1" fmla="*/ 386282 w 457223"/>
              <a:gd name="connsiteY1" fmla="*/ 251006 h 370829"/>
              <a:gd name="connsiteX2" fmla="*/ 457223 w 457223"/>
              <a:gd name="connsiteY2" fmla="*/ 222390 h 370829"/>
              <a:gd name="connsiteX3" fmla="*/ 422466 w 457223"/>
              <a:gd name="connsiteY3" fmla="*/ 370829 h 370829"/>
              <a:gd name="connsiteX4" fmla="*/ 281708 w 457223"/>
              <a:gd name="connsiteY4" fmla="*/ 319933 h 370829"/>
              <a:gd name="connsiteX5" fmla="*/ 353630 w 457223"/>
              <a:gd name="connsiteY5" fmla="*/ 275625 h 370829"/>
              <a:gd name="connsiteX6" fmla="*/ 15273 w 457223"/>
              <a:gd name="connsiteY6" fmla="*/ 58942 h 370829"/>
              <a:gd name="connsiteX7" fmla="*/ 1134 w 457223"/>
              <a:gd name="connsiteY7" fmla="*/ 0 h 370829"/>
              <a:gd name="connsiteX0" fmla="*/ 2158 w 458247"/>
              <a:gd name="connsiteY0" fmla="*/ 0 h 370829"/>
              <a:gd name="connsiteX1" fmla="*/ 387306 w 458247"/>
              <a:gd name="connsiteY1" fmla="*/ 251006 h 370829"/>
              <a:gd name="connsiteX2" fmla="*/ 458247 w 458247"/>
              <a:gd name="connsiteY2" fmla="*/ 222390 h 370829"/>
              <a:gd name="connsiteX3" fmla="*/ 423490 w 458247"/>
              <a:gd name="connsiteY3" fmla="*/ 370829 h 370829"/>
              <a:gd name="connsiteX4" fmla="*/ 282732 w 458247"/>
              <a:gd name="connsiteY4" fmla="*/ 319933 h 370829"/>
              <a:gd name="connsiteX5" fmla="*/ 354654 w 458247"/>
              <a:gd name="connsiteY5" fmla="*/ 275625 h 370829"/>
              <a:gd name="connsiteX6" fmla="*/ 1089 w 458247"/>
              <a:gd name="connsiteY6" fmla="*/ 54608 h 370829"/>
              <a:gd name="connsiteX7" fmla="*/ 2158 w 45824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54654 w 489537"/>
              <a:gd name="connsiteY5" fmla="*/ 275625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36274 w 489537"/>
              <a:gd name="connsiteY5" fmla="*/ 261922 h 370829"/>
              <a:gd name="connsiteX6" fmla="*/ 1089 w 489537"/>
              <a:gd name="connsiteY6" fmla="*/ 54608 h 370829"/>
              <a:gd name="connsiteX7" fmla="*/ 2158 w 489537"/>
              <a:gd name="connsiteY7" fmla="*/ 0 h 370829"/>
              <a:gd name="connsiteX0" fmla="*/ 2158 w 489537"/>
              <a:gd name="connsiteY0" fmla="*/ 0 h 370829"/>
              <a:gd name="connsiteX1" fmla="*/ 387306 w 489537"/>
              <a:gd name="connsiteY1" fmla="*/ 251006 h 370829"/>
              <a:gd name="connsiteX2" fmla="*/ 489537 w 489537"/>
              <a:gd name="connsiteY2" fmla="*/ 238714 h 370829"/>
              <a:gd name="connsiteX3" fmla="*/ 423490 w 489537"/>
              <a:gd name="connsiteY3" fmla="*/ 370829 h 370829"/>
              <a:gd name="connsiteX4" fmla="*/ 282732 w 489537"/>
              <a:gd name="connsiteY4" fmla="*/ 319933 h 370829"/>
              <a:gd name="connsiteX5" fmla="*/ 347324 w 489537"/>
              <a:gd name="connsiteY5" fmla="*/ 266658 h 370829"/>
              <a:gd name="connsiteX6" fmla="*/ 1089 w 489537"/>
              <a:gd name="connsiteY6" fmla="*/ 54608 h 370829"/>
              <a:gd name="connsiteX7" fmla="*/ 2158 w 489537"/>
              <a:gd name="connsiteY7" fmla="*/ 0 h 370829"/>
              <a:gd name="connsiteX0" fmla="*/ 2158 w 470608"/>
              <a:gd name="connsiteY0" fmla="*/ 0 h 370829"/>
              <a:gd name="connsiteX1" fmla="*/ 387306 w 470608"/>
              <a:gd name="connsiteY1" fmla="*/ 251006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47324 w 470608"/>
              <a:gd name="connsiteY5" fmla="*/ 266658 h 370829"/>
              <a:gd name="connsiteX6" fmla="*/ 1089 w 470608"/>
              <a:gd name="connsiteY6" fmla="*/ 54608 h 370829"/>
              <a:gd name="connsiteX7" fmla="*/ 2158 w 470608"/>
              <a:gd name="connsiteY7" fmla="*/ 0 h 370829"/>
              <a:gd name="connsiteX0" fmla="*/ 2158 w 470608"/>
              <a:gd name="connsiteY0" fmla="*/ 0 h 370829"/>
              <a:gd name="connsiteX1" fmla="*/ 392775 w 470608"/>
              <a:gd name="connsiteY1" fmla="*/ 262088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2158 w 470608"/>
              <a:gd name="connsiteY0" fmla="*/ 0 h 370829"/>
              <a:gd name="connsiteX1" fmla="*/ 411267 w 470608"/>
              <a:gd name="connsiteY1" fmla="*/ 258363 h 370829"/>
              <a:gd name="connsiteX2" fmla="*/ 470608 w 470608"/>
              <a:gd name="connsiteY2" fmla="*/ 238610 h 370829"/>
              <a:gd name="connsiteX3" fmla="*/ 423490 w 470608"/>
              <a:gd name="connsiteY3" fmla="*/ 370829 h 370829"/>
              <a:gd name="connsiteX4" fmla="*/ 282732 w 470608"/>
              <a:gd name="connsiteY4" fmla="*/ 319933 h 370829"/>
              <a:gd name="connsiteX5" fmla="*/ 356951 w 470608"/>
              <a:gd name="connsiteY5" fmla="*/ 277338 h 370829"/>
              <a:gd name="connsiteX6" fmla="*/ 1089 w 470608"/>
              <a:gd name="connsiteY6" fmla="*/ 54608 h 370829"/>
              <a:gd name="connsiteX7" fmla="*/ 2158 w 470608"/>
              <a:gd name="connsiteY7" fmla="*/ 0 h 370829"/>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0744 w 478620"/>
              <a:gd name="connsiteY4" fmla="*/ 322956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298186 w 478620"/>
              <a:gd name="connsiteY4" fmla="*/ 314495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64963 w 478620"/>
              <a:gd name="connsiteY5" fmla="*/ 280361 h 373852"/>
              <a:gd name="connsiteX6" fmla="*/ 9101 w 478620"/>
              <a:gd name="connsiteY6" fmla="*/ 57631 h 373852"/>
              <a:gd name="connsiteX7" fmla="*/ 1417 w 478620"/>
              <a:gd name="connsiteY7" fmla="*/ 0 h 373852"/>
              <a:gd name="connsiteX0" fmla="*/ 1417 w 478620"/>
              <a:gd name="connsiteY0" fmla="*/ 0 h 373852"/>
              <a:gd name="connsiteX1" fmla="*/ 419279 w 478620"/>
              <a:gd name="connsiteY1" fmla="*/ 261386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78620"/>
              <a:gd name="connsiteY0" fmla="*/ 0 h 373852"/>
              <a:gd name="connsiteX1" fmla="*/ 424966 w 478620"/>
              <a:gd name="connsiteY1" fmla="*/ 274381 h 373852"/>
              <a:gd name="connsiteX2" fmla="*/ 478620 w 478620"/>
              <a:gd name="connsiteY2" fmla="*/ 241633 h 373852"/>
              <a:gd name="connsiteX3" fmla="*/ 431502 w 478620"/>
              <a:gd name="connsiteY3" fmla="*/ 373852 h 373852"/>
              <a:gd name="connsiteX4" fmla="*/ 308799 w 478620"/>
              <a:gd name="connsiteY4" fmla="*/ 315403 h 373852"/>
              <a:gd name="connsiteX5" fmla="*/ 377381 w 478620"/>
              <a:gd name="connsiteY5" fmla="*/ 287868 h 373852"/>
              <a:gd name="connsiteX6" fmla="*/ 9101 w 478620"/>
              <a:gd name="connsiteY6" fmla="*/ 57631 h 373852"/>
              <a:gd name="connsiteX7" fmla="*/ 1417 w 478620"/>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08799 w 481736"/>
              <a:gd name="connsiteY4" fmla="*/ 315403 h 373852"/>
              <a:gd name="connsiteX5" fmla="*/ 377381 w 481736"/>
              <a:gd name="connsiteY5" fmla="*/ 287868 h 373852"/>
              <a:gd name="connsiteX6" fmla="*/ 9101 w 481736"/>
              <a:gd name="connsiteY6" fmla="*/ 57631 h 373852"/>
              <a:gd name="connsiteX7" fmla="*/ 1417 w 481736"/>
              <a:gd name="connsiteY7" fmla="*/ 0 h 373852"/>
              <a:gd name="connsiteX0" fmla="*/ 1417 w 481736"/>
              <a:gd name="connsiteY0" fmla="*/ 0 h 373852"/>
              <a:gd name="connsiteX1" fmla="*/ 424966 w 481736"/>
              <a:gd name="connsiteY1" fmla="*/ 274381 h 373852"/>
              <a:gd name="connsiteX2" fmla="*/ 481736 w 481736"/>
              <a:gd name="connsiteY2" fmla="*/ 259715 h 373852"/>
              <a:gd name="connsiteX3" fmla="*/ 431502 w 481736"/>
              <a:gd name="connsiteY3" fmla="*/ 373852 h 373852"/>
              <a:gd name="connsiteX4" fmla="*/ 318538 w 481736"/>
              <a:gd name="connsiteY4" fmla="*/ 308655 h 373852"/>
              <a:gd name="connsiteX5" fmla="*/ 377381 w 481736"/>
              <a:gd name="connsiteY5" fmla="*/ 287868 h 373852"/>
              <a:gd name="connsiteX6" fmla="*/ 9101 w 481736"/>
              <a:gd name="connsiteY6" fmla="*/ 57631 h 373852"/>
              <a:gd name="connsiteX7" fmla="*/ 1417 w 481736"/>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18538 w 489940"/>
              <a:gd name="connsiteY4" fmla="*/ 308655 h 373852"/>
              <a:gd name="connsiteX5" fmla="*/ 377381 w 489940"/>
              <a:gd name="connsiteY5" fmla="*/ 287868 h 373852"/>
              <a:gd name="connsiteX6" fmla="*/ 9101 w 489940"/>
              <a:gd name="connsiteY6" fmla="*/ 57631 h 373852"/>
              <a:gd name="connsiteX7" fmla="*/ 1417 w 489940"/>
              <a:gd name="connsiteY7" fmla="*/ 0 h 373852"/>
              <a:gd name="connsiteX0" fmla="*/ 1417 w 489940"/>
              <a:gd name="connsiteY0" fmla="*/ 0 h 373852"/>
              <a:gd name="connsiteX1" fmla="*/ 424966 w 489940"/>
              <a:gd name="connsiteY1" fmla="*/ 274381 h 373852"/>
              <a:gd name="connsiteX2" fmla="*/ 489940 w 489940"/>
              <a:gd name="connsiteY2" fmla="*/ 276338 h 373852"/>
              <a:gd name="connsiteX3" fmla="*/ 431502 w 489940"/>
              <a:gd name="connsiteY3" fmla="*/ 373852 h 373852"/>
              <a:gd name="connsiteX4" fmla="*/ 329919 w 489940"/>
              <a:gd name="connsiteY4" fmla="*/ 297877 h 373852"/>
              <a:gd name="connsiteX5" fmla="*/ 377381 w 489940"/>
              <a:gd name="connsiteY5" fmla="*/ 287868 h 373852"/>
              <a:gd name="connsiteX6" fmla="*/ 9101 w 489940"/>
              <a:gd name="connsiteY6" fmla="*/ 57631 h 373852"/>
              <a:gd name="connsiteX7" fmla="*/ 1417 w 489940"/>
              <a:gd name="connsiteY7" fmla="*/ 0 h 373852"/>
              <a:gd name="connsiteX0" fmla="*/ 1417 w 487586"/>
              <a:gd name="connsiteY0" fmla="*/ 0 h 373852"/>
              <a:gd name="connsiteX1" fmla="*/ 424966 w 487586"/>
              <a:gd name="connsiteY1" fmla="*/ 27438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719 w 487586"/>
              <a:gd name="connsiteY1" fmla="*/ 277405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77381 w 487586"/>
              <a:gd name="connsiteY5" fmla="*/ 287868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29919 w 487586"/>
              <a:gd name="connsiteY4" fmla="*/ 297877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3227 w 487586"/>
              <a:gd name="connsiteY1" fmla="*/ 282291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1585 w 487586"/>
              <a:gd name="connsiteY1" fmla="*/ 286320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7586"/>
              <a:gd name="connsiteY0" fmla="*/ 0 h 373852"/>
              <a:gd name="connsiteX1" fmla="*/ 437821 w 487586"/>
              <a:gd name="connsiteY1" fmla="*/ 285717 h 373852"/>
              <a:gd name="connsiteX2" fmla="*/ 487586 w 487586"/>
              <a:gd name="connsiteY2" fmla="*/ 283339 h 373852"/>
              <a:gd name="connsiteX3" fmla="*/ 431502 w 487586"/>
              <a:gd name="connsiteY3" fmla="*/ 373852 h 373852"/>
              <a:gd name="connsiteX4" fmla="*/ 339384 w 487586"/>
              <a:gd name="connsiteY4" fmla="*/ 297929 h 373852"/>
              <a:gd name="connsiteX5" fmla="*/ 386135 w 487586"/>
              <a:gd name="connsiteY5" fmla="*/ 290891 h 373852"/>
              <a:gd name="connsiteX6" fmla="*/ 9101 w 487586"/>
              <a:gd name="connsiteY6" fmla="*/ 57631 h 373852"/>
              <a:gd name="connsiteX7" fmla="*/ 1417 w 487586"/>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39384 w 480419"/>
              <a:gd name="connsiteY4" fmla="*/ 297929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3852"/>
              <a:gd name="connsiteX1" fmla="*/ 437821 w 480419"/>
              <a:gd name="connsiteY1" fmla="*/ 285717 h 373852"/>
              <a:gd name="connsiteX2" fmla="*/ 480419 w 480419"/>
              <a:gd name="connsiteY2" fmla="*/ 285000 h 373852"/>
              <a:gd name="connsiteX3" fmla="*/ 431502 w 480419"/>
              <a:gd name="connsiteY3" fmla="*/ 373852 h 373852"/>
              <a:gd name="connsiteX4" fmla="*/ 346770 w 480419"/>
              <a:gd name="connsiteY4" fmla="*/ 298182 h 373852"/>
              <a:gd name="connsiteX5" fmla="*/ 386135 w 480419"/>
              <a:gd name="connsiteY5" fmla="*/ 290891 h 373852"/>
              <a:gd name="connsiteX6" fmla="*/ 9101 w 480419"/>
              <a:gd name="connsiteY6" fmla="*/ 57631 h 373852"/>
              <a:gd name="connsiteX7" fmla="*/ 1417 w 480419"/>
              <a:gd name="connsiteY7" fmla="*/ 0 h 373852"/>
              <a:gd name="connsiteX0" fmla="*/ 1417 w 480419"/>
              <a:gd name="connsiteY0" fmla="*/ 0 h 376570"/>
              <a:gd name="connsiteX1" fmla="*/ 437821 w 480419"/>
              <a:gd name="connsiteY1" fmla="*/ 285717 h 376570"/>
              <a:gd name="connsiteX2" fmla="*/ 480419 w 480419"/>
              <a:gd name="connsiteY2" fmla="*/ 285000 h 376570"/>
              <a:gd name="connsiteX3" fmla="*/ 423405 w 480419"/>
              <a:gd name="connsiteY3" fmla="*/ 376570 h 376570"/>
              <a:gd name="connsiteX4" fmla="*/ 346770 w 480419"/>
              <a:gd name="connsiteY4" fmla="*/ 298182 h 376570"/>
              <a:gd name="connsiteX5" fmla="*/ 386135 w 480419"/>
              <a:gd name="connsiteY5" fmla="*/ 290891 h 376570"/>
              <a:gd name="connsiteX6" fmla="*/ 9101 w 480419"/>
              <a:gd name="connsiteY6" fmla="*/ 57631 h 376570"/>
              <a:gd name="connsiteX7" fmla="*/ 1417 w 480419"/>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6770 w 485507"/>
              <a:gd name="connsiteY4" fmla="*/ 298182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86135 w 485507"/>
              <a:gd name="connsiteY5" fmla="*/ 290891 h 376570"/>
              <a:gd name="connsiteX6" fmla="*/ 9101 w 485507"/>
              <a:gd name="connsiteY6" fmla="*/ 57631 h 376570"/>
              <a:gd name="connsiteX7" fmla="*/ 1417 w 485507"/>
              <a:gd name="connsiteY7" fmla="*/ 0 h 376570"/>
              <a:gd name="connsiteX0" fmla="*/ 1417 w 485507"/>
              <a:gd name="connsiteY0" fmla="*/ 0 h 376570"/>
              <a:gd name="connsiteX1" fmla="*/ 437821 w 485507"/>
              <a:gd name="connsiteY1" fmla="*/ 285717 h 376570"/>
              <a:gd name="connsiteX2" fmla="*/ 485507 w 485507"/>
              <a:gd name="connsiteY2" fmla="*/ 283540 h 376570"/>
              <a:gd name="connsiteX3" fmla="*/ 423405 w 485507"/>
              <a:gd name="connsiteY3" fmla="*/ 376570 h 376570"/>
              <a:gd name="connsiteX4" fmla="*/ 341464 w 485507"/>
              <a:gd name="connsiteY4" fmla="*/ 297728 h 376570"/>
              <a:gd name="connsiteX5" fmla="*/ 392372 w 485507"/>
              <a:gd name="connsiteY5" fmla="*/ 290288 h 376570"/>
              <a:gd name="connsiteX6" fmla="*/ 9101 w 485507"/>
              <a:gd name="connsiteY6" fmla="*/ 57631 h 376570"/>
              <a:gd name="connsiteX7" fmla="*/ 1417 w 485507"/>
              <a:gd name="connsiteY7" fmla="*/ 0 h 376570"/>
              <a:gd name="connsiteX0" fmla="*/ 1454 w 485544"/>
              <a:gd name="connsiteY0" fmla="*/ 0 h 376570"/>
              <a:gd name="connsiteX1" fmla="*/ 437858 w 485544"/>
              <a:gd name="connsiteY1" fmla="*/ 285717 h 376570"/>
              <a:gd name="connsiteX2" fmla="*/ 485544 w 485544"/>
              <a:gd name="connsiteY2" fmla="*/ 283540 h 376570"/>
              <a:gd name="connsiteX3" fmla="*/ 423442 w 485544"/>
              <a:gd name="connsiteY3" fmla="*/ 376570 h 376570"/>
              <a:gd name="connsiteX4" fmla="*/ 341501 w 485544"/>
              <a:gd name="connsiteY4" fmla="*/ 297728 h 376570"/>
              <a:gd name="connsiteX5" fmla="*/ 392409 w 485544"/>
              <a:gd name="connsiteY5" fmla="*/ 290288 h 376570"/>
              <a:gd name="connsiteX6" fmla="*/ 8483 w 485544"/>
              <a:gd name="connsiteY6" fmla="*/ 51890 h 376570"/>
              <a:gd name="connsiteX7" fmla="*/ 1454 w 485544"/>
              <a:gd name="connsiteY7" fmla="*/ 0 h 376570"/>
              <a:gd name="connsiteX0" fmla="*/ 2068 w 486158"/>
              <a:gd name="connsiteY0" fmla="*/ 0 h 376570"/>
              <a:gd name="connsiteX1" fmla="*/ 438472 w 486158"/>
              <a:gd name="connsiteY1" fmla="*/ 285717 h 376570"/>
              <a:gd name="connsiteX2" fmla="*/ 486158 w 486158"/>
              <a:gd name="connsiteY2" fmla="*/ 283540 h 376570"/>
              <a:gd name="connsiteX3" fmla="*/ 424056 w 486158"/>
              <a:gd name="connsiteY3" fmla="*/ 376570 h 376570"/>
              <a:gd name="connsiteX4" fmla="*/ 342115 w 486158"/>
              <a:gd name="connsiteY4" fmla="*/ 297728 h 376570"/>
              <a:gd name="connsiteX5" fmla="*/ 393023 w 486158"/>
              <a:gd name="connsiteY5" fmla="*/ 290288 h 376570"/>
              <a:gd name="connsiteX6" fmla="*/ 9097 w 486158"/>
              <a:gd name="connsiteY6" fmla="*/ 51890 h 376570"/>
              <a:gd name="connsiteX7" fmla="*/ 2068 w 486158"/>
              <a:gd name="connsiteY7" fmla="*/ 0 h 376570"/>
              <a:gd name="connsiteX0" fmla="*/ 0 w 484090"/>
              <a:gd name="connsiteY0" fmla="*/ 0 h 376570"/>
              <a:gd name="connsiteX1" fmla="*/ 436404 w 484090"/>
              <a:gd name="connsiteY1" fmla="*/ 285717 h 376570"/>
              <a:gd name="connsiteX2" fmla="*/ 484090 w 484090"/>
              <a:gd name="connsiteY2" fmla="*/ 283540 h 376570"/>
              <a:gd name="connsiteX3" fmla="*/ 421988 w 484090"/>
              <a:gd name="connsiteY3" fmla="*/ 376570 h 376570"/>
              <a:gd name="connsiteX4" fmla="*/ 340047 w 484090"/>
              <a:gd name="connsiteY4" fmla="*/ 297728 h 376570"/>
              <a:gd name="connsiteX5" fmla="*/ 390955 w 484090"/>
              <a:gd name="connsiteY5" fmla="*/ 290288 h 376570"/>
              <a:gd name="connsiteX6" fmla="*/ 7029 w 484090"/>
              <a:gd name="connsiteY6" fmla="*/ 51890 h 376570"/>
              <a:gd name="connsiteX7" fmla="*/ 0 w 484090"/>
              <a:gd name="connsiteY7" fmla="*/ 0 h 376570"/>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 name="connsiteX0" fmla="*/ 0 w 486444"/>
              <a:gd name="connsiteY0" fmla="*/ 0 h 369569"/>
              <a:gd name="connsiteX1" fmla="*/ 438758 w 486444"/>
              <a:gd name="connsiteY1" fmla="*/ 278716 h 369569"/>
              <a:gd name="connsiteX2" fmla="*/ 486444 w 486444"/>
              <a:gd name="connsiteY2" fmla="*/ 276539 h 369569"/>
              <a:gd name="connsiteX3" fmla="*/ 424342 w 486444"/>
              <a:gd name="connsiteY3" fmla="*/ 369569 h 369569"/>
              <a:gd name="connsiteX4" fmla="*/ 342401 w 486444"/>
              <a:gd name="connsiteY4" fmla="*/ 290727 h 369569"/>
              <a:gd name="connsiteX5" fmla="*/ 393309 w 486444"/>
              <a:gd name="connsiteY5" fmla="*/ 283287 h 369569"/>
              <a:gd name="connsiteX6" fmla="*/ 9383 w 486444"/>
              <a:gd name="connsiteY6" fmla="*/ 44889 h 369569"/>
              <a:gd name="connsiteX7" fmla="*/ 0 w 486444"/>
              <a:gd name="connsiteY7" fmla="*/ 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44" h="369569">
                <a:moveTo>
                  <a:pt x="0" y="0"/>
                </a:moveTo>
                <a:cubicBezTo>
                  <a:pt x="247978" y="6312"/>
                  <a:pt x="412423" y="157377"/>
                  <a:pt x="438758" y="278716"/>
                </a:cubicBezTo>
                <a:lnTo>
                  <a:pt x="486444" y="276539"/>
                </a:lnTo>
                <a:lnTo>
                  <a:pt x="424342" y="369569"/>
                </a:lnTo>
                <a:lnTo>
                  <a:pt x="342401" y="290727"/>
                </a:lnTo>
                <a:lnTo>
                  <a:pt x="393309" y="283287"/>
                </a:lnTo>
                <a:cubicBezTo>
                  <a:pt x="347618" y="145138"/>
                  <a:pt x="185677" y="37754"/>
                  <a:pt x="9383" y="44889"/>
                </a:cubicBezTo>
                <a:cubicBezTo>
                  <a:pt x="8364" y="23845"/>
                  <a:pt x="582" y="17216"/>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2344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500"/>
                                        <p:tgtEl>
                                          <p:spTgt spid="44"/>
                                        </p:tgtEl>
                                      </p:cBhvr>
                                    </p:animEffect>
                                  </p:childTnLst>
                                </p:cTn>
                              </p:par>
                            </p:childTnLst>
                          </p:cTn>
                        </p:par>
                        <p:par>
                          <p:cTn id="46" fill="hold">
                            <p:stCondLst>
                              <p:cond delay="500"/>
                            </p:stCondLst>
                            <p:childTnLst>
                              <p:par>
                                <p:cTn id="47" presetID="22" presetClass="exit" presetSubtype="4" fill="hold" nodeType="afterEffect">
                                  <p:stCondLst>
                                    <p:cond delay="0"/>
                                  </p:stCondLst>
                                  <p:childTnLst>
                                    <p:animEffect transition="out" filter="wipe(down)">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par>
                          <p:cTn id="50" fill="hold">
                            <p:stCondLst>
                              <p:cond delay="1000"/>
                            </p:stCondLst>
                            <p:childTnLst>
                              <p:par>
                                <p:cTn id="51" presetID="53" presetClass="exit" presetSubtype="32" fill="hold" nodeType="afterEffect">
                                  <p:stCondLst>
                                    <p:cond delay="0"/>
                                  </p:stCondLst>
                                  <p:childTnLst>
                                    <p:anim calcmode="lin" valueType="num">
                                      <p:cBhvr>
                                        <p:cTn id="52" dur="500"/>
                                        <p:tgtEl>
                                          <p:spTgt spid="11"/>
                                        </p:tgtEl>
                                        <p:attrNameLst>
                                          <p:attrName>ppt_w</p:attrName>
                                        </p:attrNameLst>
                                      </p:cBhvr>
                                      <p:tavLst>
                                        <p:tav tm="0">
                                          <p:val>
                                            <p:strVal val="ppt_w"/>
                                          </p:val>
                                        </p:tav>
                                        <p:tav tm="100000">
                                          <p:val>
                                            <p:fltVal val="0"/>
                                          </p:val>
                                        </p:tav>
                                      </p:tavLst>
                                    </p:anim>
                                    <p:anim calcmode="lin" valueType="num">
                                      <p:cBhvr>
                                        <p:cTn id="53" dur="500"/>
                                        <p:tgtEl>
                                          <p:spTgt spid="11"/>
                                        </p:tgtEl>
                                        <p:attrNameLst>
                                          <p:attrName>ppt_h</p:attrName>
                                        </p:attrNameLst>
                                      </p:cBhvr>
                                      <p:tavLst>
                                        <p:tav tm="0">
                                          <p:val>
                                            <p:strVal val="ppt_h"/>
                                          </p:val>
                                        </p:tav>
                                        <p:tav tm="100000">
                                          <p:val>
                                            <p:fltVal val="0"/>
                                          </p:val>
                                        </p:tav>
                                      </p:tavLst>
                                    </p:anim>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Predictive analytics in health</a:t>
            </a:r>
            <a:endParaRPr lang="ko-KR" altLang="en-US" dirty="0"/>
          </a:p>
        </p:txBody>
      </p:sp>
      <p:sp>
        <p:nvSpPr>
          <p:cNvPr id="3" name="Text Placeholder 2"/>
          <p:cNvSpPr>
            <a:spLocks noGrp="1"/>
          </p:cNvSpPr>
          <p:nvPr>
            <p:ph type="body" sz="quarter" idx="11"/>
          </p:nvPr>
        </p:nvSpPr>
        <p:spPr/>
        <p:txBody>
          <a:bodyPr/>
          <a:lstStyle/>
          <a:p>
            <a:pPr lvl="0"/>
            <a:r>
              <a:rPr lang="en-US" altLang="ko-KR" dirty="0"/>
              <a:t>Linear understanding of life</a:t>
            </a:r>
          </a:p>
        </p:txBody>
      </p:sp>
      <p:sp>
        <p:nvSpPr>
          <p:cNvPr id="67" name="TextBox 66"/>
          <p:cNvSpPr txBox="1"/>
          <p:nvPr/>
        </p:nvSpPr>
        <p:spPr>
          <a:xfrm>
            <a:off x="332060" y="1262688"/>
            <a:ext cx="2180343" cy="646331"/>
          </a:xfrm>
          <a:prstGeom prst="rect">
            <a:avLst/>
          </a:prstGeom>
          <a:noFill/>
        </p:spPr>
        <p:txBody>
          <a:bodyPr wrap="square" rtlCol="0">
            <a:spAutoFit/>
          </a:bodyPr>
          <a:lstStyle/>
          <a:p>
            <a:r>
              <a:rPr lang="en-US" altLang="ko-KR" sz="1200" b="1" dirty="0">
                <a:solidFill>
                  <a:schemeClr val="bg1"/>
                </a:solidFill>
                <a:cs typeface="Arial" pitchFamily="34" charset="0"/>
              </a:rPr>
              <a:t>A human constructed forecasting tool designed to </a:t>
            </a:r>
          </a:p>
          <a:p>
            <a:r>
              <a:rPr lang="en-US" altLang="ko-KR" sz="1200" b="1" dirty="0">
                <a:solidFill>
                  <a:schemeClr val="bg1"/>
                </a:solidFill>
                <a:cs typeface="Arial" pitchFamily="34" charset="0"/>
              </a:rPr>
              <a:t>reduce uncertainty</a:t>
            </a:r>
            <a:endParaRPr lang="ko-KR" altLang="en-US" sz="1200" b="1" dirty="0">
              <a:solidFill>
                <a:schemeClr val="bg1"/>
              </a:solidFill>
              <a:cs typeface="Arial" pitchFamily="34" charset="0"/>
            </a:endParaRPr>
          </a:p>
        </p:txBody>
      </p:sp>
      <p:grpSp>
        <p:nvGrpSpPr>
          <p:cNvPr id="37" name="Group 36"/>
          <p:cNvGrpSpPr/>
          <p:nvPr/>
        </p:nvGrpSpPr>
        <p:grpSpPr>
          <a:xfrm>
            <a:off x="3775637" y="2448669"/>
            <a:ext cx="1614477" cy="1280264"/>
            <a:chOff x="6335608" y="2275050"/>
            <a:chExt cx="1134945" cy="900000"/>
          </a:xfrm>
        </p:grpSpPr>
        <p:sp>
          <p:nvSpPr>
            <p:cNvPr id="38" name="Oval 37"/>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b="1" dirty="0">
                  <a:solidFill>
                    <a:schemeClr val="accent1"/>
                  </a:solidFill>
                </a:rPr>
                <a:t>AI in</a:t>
              </a:r>
            </a:p>
            <a:p>
              <a:r>
                <a:rPr lang="en-US" altLang="ko-KR" b="1" dirty="0">
                  <a:solidFill>
                    <a:schemeClr val="accent1"/>
                  </a:solidFill>
                </a:rPr>
                <a:t>Health</a:t>
              </a:r>
            </a:p>
          </p:txBody>
        </p:sp>
      </p:grpSp>
      <p:sp>
        <p:nvSpPr>
          <p:cNvPr id="40" name="Rounded Rectangle 7"/>
          <p:cNvSpPr/>
          <p:nvPr/>
        </p:nvSpPr>
        <p:spPr>
          <a:xfrm>
            <a:off x="3202274" y="2610815"/>
            <a:ext cx="304811" cy="26304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797B4F"/>
              </a:solidFill>
            </a:endParaRPr>
          </a:p>
        </p:txBody>
      </p:sp>
      <p:grpSp>
        <p:nvGrpSpPr>
          <p:cNvPr id="41" name="Group 40"/>
          <p:cNvGrpSpPr/>
          <p:nvPr/>
        </p:nvGrpSpPr>
        <p:grpSpPr>
          <a:xfrm>
            <a:off x="3964967" y="1113700"/>
            <a:ext cx="1235810" cy="979985"/>
            <a:chOff x="6335608" y="2275050"/>
            <a:chExt cx="1134945" cy="900000"/>
          </a:xfrm>
        </p:grpSpPr>
        <p:sp>
          <p:nvSpPr>
            <p:cNvPr id="46" name="Oval 45"/>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Early diagnosis</a:t>
              </a:r>
            </a:p>
          </p:txBody>
        </p:sp>
      </p:grpSp>
      <p:grpSp>
        <p:nvGrpSpPr>
          <p:cNvPr id="48" name="Group 47"/>
          <p:cNvGrpSpPr/>
          <p:nvPr/>
        </p:nvGrpSpPr>
        <p:grpSpPr>
          <a:xfrm>
            <a:off x="3964967" y="4083918"/>
            <a:ext cx="1235810" cy="979985"/>
            <a:chOff x="6335608" y="2275050"/>
            <a:chExt cx="1134945" cy="900000"/>
          </a:xfrm>
        </p:grpSpPr>
        <p:sp>
          <p:nvSpPr>
            <p:cNvPr id="49" name="Oval 48"/>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1"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Guide preparations for future scenarios</a:t>
              </a:r>
            </a:p>
          </p:txBody>
        </p:sp>
      </p:grpSp>
      <p:grpSp>
        <p:nvGrpSpPr>
          <p:cNvPr id="53" name="Group 52"/>
          <p:cNvGrpSpPr/>
          <p:nvPr/>
        </p:nvGrpSpPr>
        <p:grpSpPr>
          <a:xfrm>
            <a:off x="2367078" y="2567784"/>
            <a:ext cx="1235810" cy="979985"/>
            <a:chOff x="6335608" y="2275050"/>
            <a:chExt cx="1134945" cy="900000"/>
          </a:xfrm>
        </p:grpSpPr>
        <p:sp>
          <p:nvSpPr>
            <p:cNvPr id="70" name="Oval 69"/>
            <p:cNvSpPr/>
            <p:nvPr/>
          </p:nvSpPr>
          <p:spPr>
            <a:xfrm>
              <a:off x="6453081" y="2275050"/>
              <a:ext cx="900000" cy="900000"/>
            </a:xfrm>
            <a:prstGeom prst="ellipse">
              <a:avLst/>
            </a:prstGeom>
            <a:solidFill>
              <a:srgbClr val="E4D2E4"/>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1"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Denies the role of chance</a:t>
              </a:r>
            </a:p>
          </p:txBody>
        </p:sp>
      </p:grpSp>
      <p:grpSp>
        <p:nvGrpSpPr>
          <p:cNvPr id="72" name="Group 71"/>
          <p:cNvGrpSpPr/>
          <p:nvPr/>
        </p:nvGrpSpPr>
        <p:grpSpPr>
          <a:xfrm>
            <a:off x="5562858" y="2544036"/>
            <a:ext cx="1235810" cy="979985"/>
            <a:chOff x="6335608" y="2275050"/>
            <a:chExt cx="1134945" cy="900000"/>
          </a:xfrm>
        </p:grpSpPr>
        <p:sp>
          <p:nvSpPr>
            <p:cNvPr id="73" name="Oval 72"/>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4"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Informed </a:t>
              </a:r>
              <a:r>
                <a:rPr lang="en-US" altLang="ko-KR" sz="1100" dirty="0" err="1">
                  <a:solidFill>
                    <a:schemeClr val="accent1"/>
                  </a:solidFill>
                </a:rPr>
                <a:t>desicions</a:t>
              </a:r>
              <a:endParaRPr lang="en-US" altLang="ko-KR" sz="1100" dirty="0">
                <a:solidFill>
                  <a:schemeClr val="accent1"/>
                </a:solidFill>
              </a:endParaRPr>
            </a:p>
          </p:txBody>
        </p:sp>
      </p:grpSp>
      <p:grpSp>
        <p:nvGrpSpPr>
          <p:cNvPr id="75" name="Group 74"/>
          <p:cNvGrpSpPr/>
          <p:nvPr/>
        </p:nvGrpSpPr>
        <p:grpSpPr>
          <a:xfrm>
            <a:off x="5038420" y="1556239"/>
            <a:ext cx="1235810" cy="979985"/>
            <a:chOff x="6335608" y="2275050"/>
            <a:chExt cx="1134945" cy="900000"/>
          </a:xfrm>
        </p:grpSpPr>
        <p:sp>
          <p:nvSpPr>
            <p:cNvPr id="76" name="Oval 75"/>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7"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err="1">
                  <a:solidFill>
                    <a:schemeClr val="accent1"/>
                  </a:solidFill>
                </a:rPr>
                <a:t>Personalised</a:t>
              </a:r>
              <a:r>
                <a:rPr lang="en-US" altLang="ko-KR" sz="1100" dirty="0">
                  <a:solidFill>
                    <a:schemeClr val="accent1"/>
                  </a:solidFill>
                </a:rPr>
                <a:t> care</a:t>
              </a:r>
            </a:p>
          </p:txBody>
        </p:sp>
      </p:grpSp>
      <p:grpSp>
        <p:nvGrpSpPr>
          <p:cNvPr id="78" name="Group 77"/>
          <p:cNvGrpSpPr/>
          <p:nvPr/>
        </p:nvGrpSpPr>
        <p:grpSpPr>
          <a:xfrm>
            <a:off x="2905365" y="1556237"/>
            <a:ext cx="1235810" cy="979985"/>
            <a:chOff x="6335608" y="2275050"/>
            <a:chExt cx="1134945" cy="900000"/>
          </a:xfrm>
        </p:grpSpPr>
        <p:sp>
          <p:nvSpPr>
            <p:cNvPr id="79" name="Oval 78"/>
            <p:cNvSpPr/>
            <p:nvPr/>
          </p:nvSpPr>
          <p:spPr>
            <a:xfrm>
              <a:off x="6453081" y="2275050"/>
              <a:ext cx="900000" cy="900000"/>
            </a:xfrm>
            <a:prstGeom prst="ellipse">
              <a:avLst/>
            </a:prstGeom>
            <a:solidFill>
              <a:srgbClr val="E4D2E4"/>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0"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Affects patients rights </a:t>
              </a:r>
            </a:p>
            <a:p>
              <a:r>
                <a:rPr lang="en-US" altLang="ko-KR" sz="1100" dirty="0">
                  <a:solidFill>
                    <a:schemeClr val="accent1"/>
                  </a:solidFill>
                </a:rPr>
                <a:t>(stigma, anxiety)</a:t>
              </a:r>
            </a:p>
            <a:p>
              <a:endParaRPr lang="en-US" altLang="ko-KR" sz="1100" dirty="0">
                <a:solidFill>
                  <a:schemeClr val="accent1"/>
                </a:solidFill>
              </a:endParaRPr>
            </a:p>
          </p:txBody>
        </p:sp>
      </p:grpSp>
      <p:grpSp>
        <p:nvGrpSpPr>
          <p:cNvPr id="81" name="Group 80"/>
          <p:cNvGrpSpPr/>
          <p:nvPr/>
        </p:nvGrpSpPr>
        <p:grpSpPr>
          <a:xfrm>
            <a:off x="5038420" y="3593925"/>
            <a:ext cx="1235810" cy="979985"/>
            <a:chOff x="6335608" y="2275050"/>
            <a:chExt cx="1134945" cy="900000"/>
          </a:xfrm>
        </p:grpSpPr>
        <p:sp>
          <p:nvSpPr>
            <p:cNvPr id="82" name="Oval 81"/>
            <p:cNvSpPr/>
            <p:nvPr/>
          </p:nvSpPr>
          <p:spPr>
            <a:xfrm>
              <a:off x="6453081" y="2275050"/>
              <a:ext cx="900000" cy="900000"/>
            </a:xfrm>
            <a:prstGeom prst="ellipse">
              <a:avLst/>
            </a:prstGeom>
            <a:solidFill>
              <a:schemeClr val="bg1"/>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3"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Access to targeted health interventions</a:t>
              </a:r>
            </a:p>
          </p:txBody>
        </p:sp>
      </p:grpSp>
      <p:grpSp>
        <p:nvGrpSpPr>
          <p:cNvPr id="84" name="Group 83"/>
          <p:cNvGrpSpPr/>
          <p:nvPr/>
        </p:nvGrpSpPr>
        <p:grpSpPr>
          <a:xfrm>
            <a:off x="2905365" y="3570177"/>
            <a:ext cx="1235810" cy="979985"/>
            <a:chOff x="6335608" y="2275050"/>
            <a:chExt cx="1134945" cy="900000"/>
          </a:xfrm>
        </p:grpSpPr>
        <p:sp>
          <p:nvSpPr>
            <p:cNvPr id="85" name="Oval 84"/>
            <p:cNvSpPr/>
            <p:nvPr/>
          </p:nvSpPr>
          <p:spPr>
            <a:xfrm>
              <a:off x="6453081" y="2275050"/>
              <a:ext cx="900000" cy="900000"/>
            </a:xfrm>
            <a:prstGeom prst="ellipse">
              <a:avLst/>
            </a:prstGeom>
            <a:solidFill>
              <a:srgbClr val="E4D2E4"/>
            </a:solidFill>
            <a:ln w="22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Text Placeholder 2"/>
            <p:cNvSpPr txBox="1">
              <a:spLocks/>
            </p:cNvSpPr>
            <p:nvPr/>
          </p:nvSpPr>
          <p:spPr>
            <a:xfrm>
              <a:off x="6335608" y="2349304"/>
              <a:ext cx="1134945" cy="707875"/>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solidFill>
                    <a:schemeClr val="accent1"/>
                  </a:solidFill>
                </a:rPr>
                <a:t>Undermining autonomy</a:t>
              </a:r>
            </a:p>
          </p:txBody>
        </p:sp>
      </p:grpSp>
    </p:spTree>
    <p:extLst>
      <p:ext uri="{BB962C8B-B14F-4D97-AF65-F5344CB8AC3E}">
        <p14:creationId xmlns:p14="http://schemas.microsoft.com/office/powerpoint/2010/main" val="249161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2" fill="hold" nodeType="clickEffect">
                                  <p:stCondLst>
                                    <p:cond delay="0"/>
                                  </p:stCondLst>
                                  <p:childTnLst>
                                    <p:anim calcmode="lin" valueType="num">
                                      <p:cBhvr additive="base">
                                        <p:cTn id="43" dur="500"/>
                                        <p:tgtEl>
                                          <p:spTgt spid="72"/>
                                        </p:tgtEl>
                                        <p:attrNameLst>
                                          <p:attrName>ppt_x</p:attrName>
                                        </p:attrNameLst>
                                      </p:cBhvr>
                                      <p:tavLst>
                                        <p:tav tm="0">
                                          <p:val>
                                            <p:strVal val="ppt_x"/>
                                          </p:val>
                                        </p:tav>
                                        <p:tav tm="100000">
                                          <p:val>
                                            <p:strVal val="1+ppt_w/2"/>
                                          </p:val>
                                        </p:tav>
                                      </p:tavLst>
                                    </p:anim>
                                    <p:anim calcmode="lin" valueType="num">
                                      <p:cBhvr additive="base">
                                        <p:cTn id="44" dur="500"/>
                                        <p:tgtEl>
                                          <p:spTgt spid="72"/>
                                        </p:tgtEl>
                                        <p:attrNameLst>
                                          <p:attrName>ppt_y</p:attrName>
                                        </p:attrNameLst>
                                      </p:cBhvr>
                                      <p:tavLst>
                                        <p:tav tm="0">
                                          <p:val>
                                            <p:strVal val="ppt_y"/>
                                          </p:val>
                                        </p:tav>
                                        <p:tav tm="100000">
                                          <p:val>
                                            <p:strVal val="ppt_y"/>
                                          </p:val>
                                        </p:tav>
                                      </p:tavLst>
                                    </p:anim>
                                    <p:set>
                                      <p:cBhvr>
                                        <p:cTn id="45"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104180" y="1673876"/>
            <a:ext cx="2362237" cy="2362237"/>
          </a:xfrm>
          <a:prstGeom prst="ellipse">
            <a:avLst/>
          </a:prstGeom>
          <a:solidFill>
            <a:srgbClr val="00823B"/>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Text Placeholder 1"/>
          <p:cNvSpPr>
            <a:spLocks noGrp="1"/>
          </p:cNvSpPr>
          <p:nvPr>
            <p:ph type="body" sz="quarter" idx="10"/>
          </p:nvPr>
        </p:nvSpPr>
        <p:spPr/>
        <p:txBody>
          <a:bodyPr>
            <a:normAutofit fontScale="92500" lnSpcReduction="10000"/>
          </a:bodyPr>
          <a:lstStyle/>
          <a:p>
            <a:r>
              <a:rPr lang="en-US" altLang="ko-KR" dirty="0"/>
              <a:t>Trade-offs </a:t>
            </a:r>
            <a:endParaRPr lang="ko-KR" altLang="en-US" dirty="0"/>
          </a:p>
        </p:txBody>
      </p:sp>
      <p:sp>
        <p:nvSpPr>
          <p:cNvPr id="3" name="Text Placeholder 2"/>
          <p:cNvSpPr>
            <a:spLocks noGrp="1"/>
          </p:cNvSpPr>
          <p:nvPr>
            <p:ph type="body" sz="quarter" idx="11"/>
          </p:nvPr>
        </p:nvSpPr>
        <p:spPr/>
        <p:txBody>
          <a:bodyPr/>
          <a:lstStyle/>
          <a:p>
            <a:pPr lvl="0"/>
            <a:r>
              <a:rPr lang="en-US" altLang="ko-KR" dirty="0"/>
              <a:t> Predictive Analytics</a:t>
            </a:r>
          </a:p>
        </p:txBody>
      </p:sp>
      <p:sp>
        <p:nvSpPr>
          <p:cNvPr id="17" name="Oval 16"/>
          <p:cNvSpPr/>
          <p:nvPr/>
        </p:nvSpPr>
        <p:spPr>
          <a:xfrm>
            <a:off x="1287756" y="1673876"/>
            <a:ext cx="2362237" cy="2362237"/>
          </a:xfrm>
          <a:prstGeom prst="ellipse">
            <a:avLst/>
          </a:prstGeom>
          <a:solidFill>
            <a:srgbClr val="9900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TextBox 24"/>
          <p:cNvSpPr txBox="1"/>
          <p:nvPr/>
        </p:nvSpPr>
        <p:spPr>
          <a:xfrm>
            <a:off x="1244739" y="4227934"/>
            <a:ext cx="244827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Overreliance to AIS</a:t>
            </a:r>
            <a:endParaRPr lang="ko-KR" altLang="en-US" sz="1400" b="1" dirty="0">
              <a:solidFill>
                <a:schemeClr val="bg1"/>
              </a:solidFill>
              <a:cs typeface="Arial" pitchFamily="34" charset="0"/>
            </a:endParaRPr>
          </a:p>
        </p:txBody>
      </p:sp>
      <p:sp>
        <p:nvSpPr>
          <p:cNvPr id="15" name="TextBox 14"/>
          <p:cNvSpPr txBox="1"/>
          <p:nvPr/>
        </p:nvSpPr>
        <p:spPr>
          <a:xfrm>
            <a:off x="5061163" y="4227934"/>
            <a:ext cx="244827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Value that you gain from it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31380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6" presetClass="emph" presetSubtype="0" fill="hold" grpId="0" nodeType="withEffect">
                                  <p:stCondLst>
                                    <p:cond delay="0"/>
                                  </p:stCondLst>
                                  <p:childTnLst>
                                    <p:animScale>
                                      <p:cBhvr>
                                        <p:cTn id="18" dur="500" fill="hold"/>
                                        <p:tgtEl>
                                          <p:spTgt spid="21"/>
                                        </p:tgtEl>
                                      </p:cBhvr>
                                      <p:by x="25000" y="25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7"/>
                                        </p:tgtEl>
                                      </p:cBhvr>
                                      <p:by x="25000" y="25000"/>
                                    </p:animScale>
                                  </p:childTnLst>
                                </p:cTn>
                              </p:par>
                              <p:par>
                                <p:cTn id="23" presetID="6" presetClass="emph" presetSubtype="0" fill="hold" grpId="1" nodeType="withEffect">
                                  <p:stCondLst>
                                    <p:cond delay="0"/>
                                  </p:stCondLst>
                                  <p:childTnLst>
                                    <p:animScale>
                                      <p:cBhvr>
                                        <p:cTn id="24" dur="2000" fill="hold"/>
                                        <p:tgtEl>
                                          <p:spTgt spid="21"/>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7" grpId="0" animBg="1"/>
      <p:bldP spid="25"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D:\Users\aanestis\My Projects\Presentations\Data Ethics (Alexandros Nousias)\MyData @ Helsinki, Finland\[Sources]\Images\1200px-Gartner_Hype_Cycle.sv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432" y="1131590"/>
            <a:ext cx="6006741" cy="307943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normAutofit fontScale="92500" lnSpcReduction="10000"/>
          </a:bodyPr>
          <a:lstStyle/>
          <a:p>
            <a:r>
              <a:rPr lang="en-US" altLang="ko-KR" dirty="0"/>
              <a:t>Amara's law</a:t>
            </a:r>
          </a:p>
        </p:txBody>
      </p:sp>
      <p:sp>
        <p:nvSpPr>
          <p:cNvPr id="3" name="Text Placeholder 2"/>
          <p:cNvSpPr>
            <a:spLocks noGrp="1"/>
          </p:cNvSpPr>
          <p:nvPr>
            <p:ph type="body" sz="quarter" idx="11"/>
          </p:nvPr>
        </p:nvSpPr>
        <p:spPr/>
        <p:txBody>
          <a:bodyPr/>
          <a:lstStyle/>
          <a:p>
            <a:pPr lvl="0"/>
            <a:r>
              <a:rPr lang="en-US" altLang="ko-KR" dirty="0"/>
              <a:t>It takes a lot of time to apply knowledge in a productive way, beyond the initial hype</a:t>
            </a:r>
          </a:p>
        </p:txBody>
      </p:sp>
      <p:sp>
        <p:nvSpPr>
          <p:cNvPr id="24" name="Freeform 23"/>
          <p:cNvSpPr/>
          <p:nvPr/>
        </p:nvSpPr>
        <p:spPr>
          <a:xfrm rot="-5400000">
            <a:off x="78459" y="2723857"/>
            <a:ext cx="2971947" cy="216024"/>
          </a:xfrm>
          <a:custGeom>
            <a:avLst/>
            <a:gdLst>
              <a:gd name="connsiteX0" fmla="*/ 6702732 w 8527613"/>
              <a:gd name="connsiteY0" fmla="*/ 0 h 1932318"/>
              <a:gd name="connsiteX1" fmla="*/ 7289327 w 8527613"/>
              <a:gd name="connsiteY1" fmla="*/ 1190446 h 1932318"/>
              <a:gd name="connsiteX2" fmla="*/ 8199872 w 8527613"/>
              <a:gd name="connsiteY2" fmla="*/ 354402 h 1932318"/>
              <a:gd name="connsiteX3" fmla="*/ 8063738 w 8527613"/>
              <a:gd name="connsiteY3" fmla="*/ 218268 h 1932318"/>
              <a:gd name="connsiteX4" fmla="*/ 8527613 w 8527613"/>
              <a:gd name="connsiteY4" fmla="*/ 35564 h 1932318"/>
              <a:gd name="connsiteX5" fmla="*/ 8438753 w 8527613"/>
              <a:gd name="connsiteY5" fmla="*/ 593283 h 1932318"/>
              <a:gd name="connsiteX6" fmla="*/ 8307071 w 8527613"/>
              <a:gd name="connsiteY6" fmla="*/ 461601 h 1932318"/>
              <a:gd name="connsiteX7" fmla="*/ 7375593 w 8527613"/>
              <a:gd name="connsiteY7" fmla="*/ 1544129 h 1932318"/>
              <a:gd name="connsiteX8" fmla="*/ 6737237 w 8527613"/>
              <a:gd name="connsiteY8" fmla="*/ 129398 h 1932318"/>
              <a:gd name="connsiteX9" fmla="*/ 767759 w 8527613"/>
              <a:gd name="connsiteY9" fmla="*/ 1932318 h 1932318"/>
              <a:gd name="connsiteX10" fmla="*/ 7 w 8527613"/>
              <a:gd name="connsiteY10" fmla="*/ 1104182 h 1932318"/>
              <a:gd name="connsiteX11" fmla="*/ 6702732 w 8527613"/>
              <a:gd name="connsiteY11" fmla="*/ 0 h 1932318"/>
              <a:gd name="connsiteX0" fmla="*/ 6703554 w 8528435"/>
              <a:gd name="connsiteY0" fmla="*/ 0 h 2303254"/>
              <a:gd name="connsiteX1" fmla="*/ 7290149 w 8528435"/>
              <a:gd name="connsiteY1" fmla="*/ 1190446 h 2303254"/>
              <a:gd name="connsiteX2" fmla="*/ 8200694 w 8528435"/>
              <a:gd name="connsiteY2" fmla="*/ 354402 h 2303254"/>
              <a:gd name="connsiteX3" fmla="*/ 8064560 w 8528435"/>
              <a:gd name="connsiteY3" fmla="*/ 218268 h 2303254"/>
              <a:gd name="connsiteX4" fmla="*/ 8528435 w 8528435"/>
              <a:gd name="connsiteY4" fmla="*/ 35564 h 2303254"/>
              <a:gd name="connsiteX5" fmla="*/ 8439575 w 8528435"/>
              <a:gd name="connsiteY5" fmla="*/ 593283 h 2303254"/>
              <a:gd name="connsiteX6" fmla="*/ 8307893 w 8528435"/>
              <a:gd name="connsiteY6" fmla="*/ 461601 h 2303254"/>
              <a:gd name="connsiteX7" fmla="*/ 7376415 w 8528435"/>
              <a:gd name="connsiteY7" fmla="*/ 1544129 h 2303254"/>
              <a:gd name="connsiteX8" fmla="*/ 6738059 w 8528435"/>
              <a:gd name="connsiteY8" fmla="*/ 129398 h 2303254"/>
              <a:gd name="connsiteX9" fmla="*/ 830 w 8528435"/>
              <a:gd name="connsiteY9" fmla="*/ 2303254 h 2303254"/>
              <a:gd name="connsiteX10" fmla="*/ 829 w 8528435"/>
              <a:gd name="connsiteY10" fmla="*/ 1104182 h 2303254"/>
              <a:gd name="connsiteX11" fmla="*/ 6703554 w 8528435"/>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54732 w 8545108"/>
              <a:gd name="connsiteY8" fmla="*/ 12939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71985 w 8545108"/>
              <a:gd name="connsiteY8" fmla="*/ 34505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80612 w 8545108"/>
              <a:gd name="connsiteY0" fmla="*/ 197350 h 2267690"/>
              <a:gd name="connsiteX1" fmla="*/ 7306822 w 8545108"/>
              <a:gd name="connsiteY1" fmla="*/ 1154882 h 2267690"/>
              <a:gd name="connsiteX2" fmla="*/ 8217367 w 8545108"/>
              <a:gd name="connsiteY2" fmla="*/ 318838 h 2267690"/>
              <a:gd name="connsiteX3" fmla="*/ 8081233 w 8545108"/>
              <a:gd name="connsiteY3" fmla="*/ 182704 h 2267690"/>
              <a:gd name="connsiteX4" fmla="*/ 8545108 w 8545108"/>
              <a:gd name="connsiteY4" fmla="*/ 0 h 2267690"/>
              <a:gd name="connsiteX5" fmla="*/ 8456248 w 8545108"/>
              <a:gd name="connsiteY5" fmla="*/ 557719 h 2267690"/>
              <a:gd name="connsiteX6" fmla="*/ 8324566 w 8545108"/>
              <a:gd name="connsiteY6" fmla="*/ 426037 h 2267690"/>
              <a:gd name="connsiteX7" fmla="*/ 7393088 w 8545108"/>
              <a:gd name="connsiteY7" fmla="*/ 1508565 h 2267690"/>
              <a:gd name="connsiteX8" fmla="*/ 6771985 w 8545108"/>
              <a:gd name="connsiteY8" fmla="*/ 309494 h 2267690"/>
              <a:gd name="connsiteX9" fmla="*/ 17503 w 8545108"/>
              <a:gd name="connsiteY9" fmla="*/ 2267690 h 2267690"/>
              <a:gd name="connsiteX10" fmla="*/ 249 w 8545108"/>
              <a:gd name="connsiteY10" fmla="*/ 861584 h 2267690"/>
              <a:gd name="connsiteX11" fmla="*/ 6780612 w 8545108"/>
              <a:gd name="connsiteY11" fmla="*/ 197350 h 2267690"/>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7463413 w 8545108"/>
              <a:gd name="connsiteY1" fmla="*/ 99167 h 2095162"/>
              <a:gd name="connsiteX2" fmla="*/ 7306822 w 8545108"/>
              <a:gd name="connsiteY2" fmla="*/ 1154882 h 2095162"/>
              <a:gd name="connsiteX3" fmla="*/ 8217367 w 8545108"/>
              <a:gd name="connsiteY3" fmla="*/ 318838 h 2095162"/>
              <a:gd name="connsiteX4" fmla="*/ 8081233 w 8545108"/>
              <a:gd name="connsiteY4" fmla="*/ 182704 h 2095162"/>
              <a:gd name="connsiteX5" fmla="*/ 8545108 w 8545108"/>
              <a:gd name="connsiteY5" fmla="*/ 0 h 2095162"/>
              <a:gd name="connsiteX6" fmla="*/ 8456248 w 8545108"/>
              <a:gd name="connsiteY6" fmla="*/ 557719 h 2095162"/>
              <a:gd name="connsiteX7" fmla="*/ 8324566 w 8545108"/>
              <a:gd name="connsiteY7" fmla="*/ 426037 h 2095162"/>
              <a:gd name="connsiteX8" fmla="*/ 7393088 w 8545108"/>
              <a:gd name="connsiteY8" fmla="*/ 1508565 h 2095162"/>
              <a:gd name="connsiteX9" fmla="*/ 6771985 w 8545108"/>
              <a:gd name="connsiteY9" fmla="*/ 309494 h 2095162"/>
              <a:gd name="connsiteX10" fmla="*/ 17503 w 8545108"/>
              <a:gd name="connsiteY10" fmla="*/ 2095162 h 2095162"/>
              <a:gd name="connsiteX11" fmla="*/ 249 w 8545108"/>
              <a:gd name="connsiteY11" fmla="*/ 861584 h 2095162"/>
              <a:gd name="connsiteX12" fmla="*/ 6780612 w 8545108"/>
              <a:gd name="connsiteY12" fmla="*/ 197350 h 2095162"/>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7393088 w 8545108"/>
              <a:gd name="connsiteY6" fmla="*/ 1508565 h 2095162"/>
              <a:gd name="connsiteX7" fmla="*/ 6771985 w 8545108"/>
              <a:gd name="connsiteY7" fmla="*/ 309494 h 2095162"/>
              <a:gd name="connsiteX8" fmla="*/ 17503 w 8545108"/>
              <a:gd name="connsiteY8" fmla="*/ 2095162 h 2095162"/>
              <a:gd name="connsiteX9" fmla="*/ 249 w 8545108"/>
              <a:gd name="connsiteY9" fmla="*/ 861584 h 2095162"/>
              <a:gd name="connsiteX10" fmla="*/ 6780612 w 8545108"/>
              <a:gd name="connsiteY10"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6771985 w 8545108"/>
              <a:gd name="connsiteY6" fmla="*/ 309494 h 2095162"/>
              <a:gd name="connsiteX7" fmla="*/ 17503 w 8545108"/>
              <a:gd name="connsiteY7" fmla="*/ 2095162 h 2095162"/>
              <a:gd name="connsiteX8" fmla="*/ 249 w 8545108"/>
              <a:gd name="connsiteY8" fmla="*/ 861584 h 2095162"/>
              <a:gd name="connsiteX9" fmla="*/ 6780612 w 8545108"/>
              <a:gd name="connsiteY9" fmla="*/ 197350 h 2095162"/>
              <a:gd name="connsiteX0" fmla="*/ 6780612 w 8646708"/>
              <a:gd name="connsiteY0" fmla="*/ 78817 h 1976629"/>
              <a:gd name="connsiteX1" fmla="*/ 8217367 w 8646708"/>
              <a:gd name="connsiteY1" fmla="*/ 200305 h 1976629"/>
              <a:gd name="connsiteX2" fmla="*/ 8081233 w 8646708"/>
              <a:gd name="connsiteY2" fmla="*/ 64171 h 1976629"/>
              <a:gd name="connsiteX3" fmla="*/ 8646708 w 8646708"/>
              <a:gd name="connsiteY3" fmla="*/ 0 h 1976629"/>
              <a:gd name="connsiteX4" fmla="*/ 8456248 w 8646708"/>
              <a:gd name="connsiteY4" fmla="*/ 439186 h 1976629"/>
              <a:gd name="connsiteX5" fmla="*/ 8324566 w 8646708"/>
              <a:gd name="connsiteY5" fmla="*/ 307504 h 1976629"/>
              <a:gd name="connsiteX6" fmla="*/ 6771985 w 8646708"/>
              <a:gd name="connsiteY6" fmla="*/ 190961 h 1976629"/>
              <a:gd name="connsiteX7" fmla="*/ 17503 w 8646708"/>
              <a:gd name="connsiteY7" fmla="*/ 1976629 h 1976629"/>
              <a:gd name="connsiteX8" fmla="*/ 249 w 8646708"/>
              <a:gd name="connsiteY8" fmla="*/ 743051 h 1976629"/>
              <a:gd name="connsiteX9" fmla="*/ 6780612 w 8646708"/>
              <a:gd name="connsiteY9" fmla="*/ 78817 h 1976629"/>
              <a:gd name="connsiteX0" fmla="*/ 6780612 w 8646708"/>
              <a:gd name="connsiteY0" fmla="*/ 243246 h 2141058"/>
              <a:gd name="connsiteX1" fmla="*/ 8217367 w 8646708"/>
              <a:gd name="connsiteY1" fmla="*/ 364734 h 2141058"/>
              <a:gd name="connsiteX2" fmla="*/ 8064300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8217367 w 8646708"/>
              <a:gd name="connsiteY1" fmla="*/ 364734 h 2141058"/>
              <a:gd name="connsiteX2" fmla="*/ 6802767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771985 w 8646708"/>
              <a:gd name="connsiteY5" fmla="*/ 355390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7516448 w 8646708"/>
              <a:gd name="connsiteY3" fmla="*/ 1026948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7342432 w 8646708"/>
              <a:gd name="connsiteY4" fmla="*/ 683600 h 2318858"/>
              <a:gd name="connsiteX5" fmla="*/ 6848185 w 8646708"/>
              <a:gd name="connsiteY5" fmla="*/ 592456 h 2318858"/>
              <a:gd name="connsiteX6" fmla="*/ 17503 w 8646708"/>
              <a:gd name="connsiteY6" fmla="*/ 2318858 h 2318858"/>
              <a:gd name="connsiteX7" fmla="*/ 249 w 8646708"/>
              <a:gd name="connsiteY7" fmla="*/ 1085280 h 2318858"/>
              <a:gd name="connsiteX8" fmla="*/ 6780612 w 8646708"/>
              <a:gd name="connsiteY8"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6932248 w 8646708"/>
              <a:gd name="connsiteY3" fmla="*/ 857614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045575"/>
              <a:gd name="connsiteY0" fmla="*/ 421046 h 2318858"/>
              <a:gd name="connsiteX1" fmla="*/ 7175300 w 8045575"/>
              <a:gd name="connsiteY1" fmla="*/ 0 h 2318858"/>
              <a:gd name="connsiteX2" fmla="*/ 8045575 w 8045575"/>
              <a:gd name="connsiteY2" fmla="*/ 181362 h 2318858"/>
              <a:gd name="connsiteX3" fmla="*/ 6932248 w 8045575"/>
              <a:gd name="connsiteY3" fmla="*/ 857614 h 2318858"/>
              <a:gd name="connsiteX4" fmla="*/ 6848185 w 8045575"/>
              <a:gd name="connsiteY4" fmla="*/ 592456 h 2318858"/>
              <a:gd name="connsiteX5" fmla="*/ 17503 w 8045575"/>
              <a:gd name="connsiteY5" fmla="*/ 2318858 h 2318858"/>
              <a:gd name="connsiteX6" fmla="*/ 249 w 8045575"/>
              <a:gd name="connsiteY6" fmla="*/ 1085280 h 2318858"/>
              <a:gd name="connsiteX7" fmla="*/ 6780612 w 8045575"/>
              <a:gd name="connsiteY7" fmla="*/ 421046 h 2318858"/>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63109 w 8028072"/>
              <a:gd name="connsiteY0" fmla="*/ 336379 h 2234191"/>
              <a:gd name="connsiteX1" fmla="*/ 6683664 w 8028072"/>
              <a:gd name="connsiteY1" fmla="*/ 0 h 2234191"/>
              <a:gd name="connsiteX2" fmla="*/ 8028072 w 8028072"/>
              <a:gd name="connsiteY2" fmla="*/ 96695 h 2234191"/>
              <a:gd name="connsiteX3" fmla="*/ 6914745 w 8028072"/>
              <a:gd name="connsiteY3" fmla="*/ 772947 h 2234191"/>
              <a:gd name="connsiteX4" fmla="*/ 6830682 w 8028072"/>
              <a:gd name="connsiteY4" fmla="*/ 507789 h 2234191"/>
              <a:gd name="connsiteX5" fmla="*/ 0 w 8028072"/>
              <a:gd name="connsiteY5" fmla="*/ 2234191 h 2234191"/>
              <a:gd name="connsiteX6" fmla="*/ 6414 w 8028072"/>
              <a:gd name="connsiteY6" fmla="*/ 993054 h 2234191"/>
              <a:gd name="connsiteX7" fmla="*/ 6763109 w 8028072"/>
              <a:gd name="connsiteY7" fmla="*/ 336379 h 2234191"/>
              <a:gd name="connsiteX0" fmla="*/ 6756885 w 8021848"/>
              <a:gd name="connsiteY0" fmla="*/ 336379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56885 w 8021848"/>
              <a:gd name="connsiteY7" fmla="*/ 336379 h 2226632"/>
              <a:gd name="connsiteX0" fmla="*/ 6796334 w 8021848"/>
              <a:gd name="connsiteY0" fmla="*/ 253236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96334 w 8021848"/>
              <a:gd name="connsiteY7" fmla="*/ 253236 h 2226632"/>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24458 w 8021848"/>
              <a:gd name="connsiteY4" fmla="*/ 500230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837515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7438022"/>
              <a:gd name="connsiteY0" fmla="*/ 245677 h 2219073"/>
              <a:gd name="connsiteX1" fmla="*/ 6732667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38022"/>
              <a:gd name="connsiteY0" fmla="*/ 245677 h 2219073"/>
              <a:gd name="connsiteX1" fmla="*/ 6701109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45912"/>
              <a:gd name="connsiteY0" fmla="*/ 245677 h 2219073"/>
              <a:gd name="connsiteX1" fmla="*/ 6701109 w 7445912"/>
              <a:gd name="connsiteY1" fmla="*/ 0 h 2219073"/>
              <a:gd name="connsiteX2" fmla="*/ 7445912 w 7445912"/>
              <a:gd name="connsiteY2" fmla="*/ 240304 h 2219073"/>
              <a:gd name="connsiteX3" fmla="*/ 6837515 w 7445912"/>
              <a:gd name="connsiteY3" fmla="*/ 765388 h 2219073"/>
              <a:gd name="connsiteX4" fmla="*/ 6856016 w 7445912"/>
              <a:gd name="connsiteY4" fmla="*/ 477555 h 2219073"/>
              <a:gd name="connsiteX5" fmla="*/ 25334 w 7445912"/>
              <a:gd name="connsiteY5" fmla="*/ 2219073 h 2219073"/>
              <a:gd name="connsiteX6" fmla="*/ 190 w 7445912"/>
              <a:gd name="connsiteY6" fmla="*/ 985495 h 2219073"/>
              <a:gd name="connsiteX7" fmla="*/ 6796334 w 7445912"/>
              <a:gd name="connsiteY7" fmla="*/ 245677 h 2219073"/>
              <a:gd name="connsiteX0" fmla="*/ 6796833 w 7446411"/>
              <a:gd name="connsiteY0" fmla="*/ 245677 h 2234190"/>
              <a:gd name="connsiteX1" fmla="*/ 6701608 w 7446411"/>
              <a:gd name="connsiteY1" fmla="*/ 0 h 2234190"/>
              <a:gd name="connsiteX2" fmla="*/ 7446411 w 7446411"/>
              <a:gd name="connsiteY2" fmla="*/ 240304 h 2234190"/>
              <a:gd name="connsiteX3" fmla="*/ 6838014 w 7446411"/>
              <a:gd name="connsiteY3" fmla="*/ 765388 h 2234190"/>
              <a:gd name="connsiteX4" fmla="*/ 6856515 w 7446411"/>
              <a:gd name="connsiteY4" fmla="*/ 477555 h 2234190"/>
              <a:gd name="connsiteX5" fmla="*/ 2164 w 7446411"/>
              <a:gd name="connsiteY5" fmla="*/ 2234190 h 2234190"/>
              <a:gd name="connsiteX6" fmla="*/ 689 w 7446411"/>
              <a:gd name="connsiteY6" fmla="*/ 985495 h 2234190"/>
              <a:gd name="connsiteX7" fmla="*/ 6796833 w 7446411"/>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838014 w 7467085"/>
              <a:gd name="connsiteY3" fmla="*/ 765388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796833 w 7467085"/>
              <a:gd name="connsiteY7" fmla="*/ 245677 h 2234190"/>
              <a:gd name="connsiteX0" fmla="*/ 6879529 w 7467085"/>
              <a:gd name="connsiteY0" fmla="*/ 706739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879529 w 7467085"/>
              <a:gd name="connsiteY7" fmla="*/ 706739 h 2234190"/>
              <a:gd name="connsiteX0" fmla="*/ 6879529 w 7467085"/>
              <a:gd name="connsiteY0" fmla="*/ 495103 h 2022554"/>
              <a:gd name="connsiteX1" fmla="*/ 6660261 w 7467085"/>
              <a:gd name="connsiteY1" fmla="*/ 0 h 2022554"/>
              <a:gd name="connsiteX2" fmla="*/ 7467085 w 7467085"/>
              <a:gd name="connsiteY2" fmla="*/ 897884 h 2022554"/>
              <a:gd name="connsiteX3" fmla="*/ 6762210 w 7467085"/>
              <a:gd name="connsiteY3" fmla="*/ 1226450 h 2022554"/>
              <a:gd name="connsiteX4" fmla="*/ 6863406 w 7467085"/>
              <a:gd name="connsiteY4" fmla="*/ 810124 h 2022554"/>
              <a:gd name="connsiteX5" fmla="*/ 2164 w 7467085"/>
              <a:gd name="connsiteY5" fmla="*/ 2022554 h 2022554"/>
              <a:gd name="connsiteX6" fmla="*/ 689 w 7467085"/>
              <a:gd name="connsiteY6" fmla="*/ 773859 h 2022554"/>
              <a:gd name="connsiteX7" fmla="*/ 6879529 w 7467085"/>
              <a:gd name="connsiteY7" fmla="*/ 495103 h 2022554"/>
              <a:gd name="connsiteX0" fmla="*/ 6879529 w 7480867"/>
              <a:gd name="connsiteY0" fmla="*/ 495103 h 2022554"/>
              <a:gd name="connsiteX1" fmla="*/ 6660261 w 7480867"/>
              <a:gd name="connsiteY1" fmla="*/ 0 h 2022554"/>
              <a:gd name="connsiteX2" fmla="*/ 7480867 w 7480867"/>
              <a:gd name="connsiteY2" fmla="*/ 640899 h 2022554"/>
              <a:gd name="connsiteX3" fmla="*/ 6762210 w 7480867"/>
              <a:gd name="connsiteY3" fmla="*/ 1226450 h 2022554"/>
              <a:gd name="connsiteX4" fmla="*/ 6863406 w 7480867"/>
              <a:gd name="connsiteY4" fmla="*/ 810124 h 2022554"/>
              <a:gd name="connsiteX5" fmla="*/ 2164 w 7480867"/>
              <a:gd name="connsiteY5" fmla="*/ 2022554 h 2022554"/>
              <a:gd name="connsiteX6" fmla="*/ 689 w 7480867"/>
              <a:gd name="connsiteY6" fmla="*/ 773859 h 2022554"/>
              <a:gd name="connsiteX7" fmla="*/ 6879529 w 7480867"/>
              <a:gd name="connsiteY7" fmla="*/ 495103 h 2022554"/>
              <a:gd name="connsiteX0" fmla="*/ 6879529 w 7480867"/>
              <a:gd name="connsiteY0" fmla="*/ 434636 h 1962087"/>
              <a:gd name="connsiteX1" fmla="*/ 6729174 w 7480867"/>
              <a:gd name="connsiteY1" fmla="*/ 0 h 1962087"/>
              <a:gd name="connsiteX2" fmla="*/ 7480867 w 7480867"/>
              <a:gd name="connsiteY2" fmla="*/ 580432 h 1962087"/>
              <a:gd name="connsiteX3" fmla="*/ 6762210 w 7480867"/>
              <a:gd name="connsiteY3" fmla="*/ 1165983 h 1962087"/>
              <a:gd name="connsiteX4" fmla="*/ 6863406 w 7480867"/>
              <a:gd name="connsiteY4" fmla="*/ 749657 h 1962087"/>
              <a:gd name="connsiteX5" fmla="*/ 2164 w 7480867"/>
              <a:gd name="connsiteY5" fmla="*/ 1962087 h 1962087"/>
              <a:gd name="connsiteX6" fmla="*/ 689 w 7480867"/>
              <a:gd name="connsiteY6" fmla="*/ 713392 h 1962087"/>
              <a:gd name="connsiteX7" fmla="*/ 6879529 w 7480867"/>
              <a:gd name="connsiteY7" fmla="*/ 434636 h 1962087"/>
              <a:gd name="connsiteX0" fmla="*/ 6877365 w 7478703"/>
              <a:gd name="connsiteY0" fmla="*/ 434636 h 1962087"/>
              <a:gd name="connsiteX1" fmla="*/ 6727010 w 7478703"/>
              <a:gd name="connsiteY1" fmla="*/ 0 h 1962087"/>
              <a:gd name="connsiteX2" fmla="*/ 7478703 w 7478703"/>
              <a:gd name="connsiteY2" fmla="*/ 580432 h 1962087"/>
              <a:gd name="connsiteX3" fmla="*/ 6760046 w 7478703"/>
              <a:gd name="connsiteY3" fmla="*/ 1165983 h 1962087"/>
              <a:gd name="connsiteX4" fmla="*/ 6861242 w 7478703"/>
              <a:gd name="connsiteY4" fmla="*/ 749657 h 1962087"/>
              <a:gd name="connsiteX5" fmla="*/ 0 w 7478703"/>
              <a:gd name="connsiteY5" fmla="*/ 1962087 h 1962087"/>
              <a:gd name="connsiteX6" fmla="*/ 5417 w 7478703"/>
              <a:gd name="connsiteY6" fmla="*/ 426173 h 1962087"/>
              <a:gd name="connsiteX7" fmla="*/ 6877365 w 7478703"/>
              <a:gd name="connsiteY7" fmla="*/ 434636 h 1962087"/>
              <a:gd name="connsiteX0" fmla="*/ 6877365 w 7478703"/>
              <a:gd name="connsiteY0" fmla="*/ 434636 h 1165983"/>
              <a:gd name="connsiteX1" fmla="*/ 6727010 w 7478703"/>
              <a:gd name="connsiteY1" fmla="*/ 0 h 1165983"/>
              <a:gd name="connsiteX2" fmla="*/ 7478703 w 7478703"/>
              <a:gd name="connsiteY2" fmla="*/ 580432 h 1165983"/>
              <a:gd name="connsiteX3" fmla="*/ 6760046 w 7478703"/>
              <a:gd name="connsiteY3" fmla="*/ 1165983 h 1165983"/>
              <a:gd name="connsiteX4" fmla="*/ 6861242 w 7478703"/>
              <a:gd name="connsiteY4" fmla="*/ 749657 h 1165983"/>
              <a:gd name="connsiteX5" fmla="*/ 0 w 7478703"/>
              <a:gd name="connsiteY5" fmla="*/ 798094 h 1165983"/>
              <a:gd name="connsiteX6" fmla="*/ 5417 w 7478703"/>
              <a:gd name="connsiteY6" fmla="*/ 426173 h 1165983"/>
              <a:gd name="connsiteX7" fmla="*/ 6877365 w 7478703"/>
              <a:gd name="connsiteY7" fmla="*/ 434636 h 1165983"/>
              <a:gd name="connsiteX0" fmla="*/ 6892893 w 7494231"/>
              <a:gd name="connsiteY0" fmla="*/ 434636 h 1165983"/>
              <a:gd name="connsiteX1" fmla="*/ 6742538 w 7494231"/>
              <a:gd name="connsiteY1" fmla="*/ 0 h 1165983"/>
              <a:gd name="connsiteX2" fmla="*/ 7494231 w 7494231"/>
              <a:gd name="connsiteY2" fmla="*/ 580432 h 1165983"/>
              <a:gd name="connsiteX3" fmla="*/ 6775574 w 7494231"/>
              <a:gd name="connsiteY3" fmla="*/ 1165983 h 1165983"/>
              <a:gd name="connsiteX4" fmla="*/ 6876770 w 7494231"/>
              <a:gd name="connsiteY4" fmla="*/ 749657 h 1165983"/>
              <a:gd name="connsiteX5" fmla="*/ 15528 w 7494231"/>
              <a:gd name="connsiteY5" fmla="*/ 798094 h 1165983"/>
              <a:gd name="connsiteX6" fmla="*/ 271 w 7494231"/>
              <a:gd name="connsiteY6" fmla="*/ 426173 h 1165983"/>
              <a:gd name="connsiteX7" fmla="*/ 6892893 w 7494231"/>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863407 w 7480868"/>
              <a:gd name="connsiteY4" fmla="*/ 674073 h 1090399"/>
              <a:gd name="connsiteX5" fmla="*/ 2165 w 7480868"/>
              <a:gd name="connsiteY5" fmla="*/ 722510 h 1090399"/>
              <a:gd name="connsiteX6" fmla="*/ 690 w 7480868"/>
              <a:gd name="connsiteY6" fmla="*/ 343031 h 1090399"/>
              <a:gd name="connsiteX7" fmla="*/ 6879530 w 7480868"/>
              <a:gd name="connsiteY7" fmla="*/ 359052 h 1090399"/>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879530 w 7480868"/>
              <a:gd name="connsiteY7" fmla="*/ 359052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55836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55836 w 7480868"/>
              <a:gd name="connsiteY7" fmla="*/ 359050 h 1090399"/>
              <a:gd name="connsiteX0" fmla="*/ 6755836 w 7380736"/>
              <a:gd name="connsiteY0" fmla="*/ 359050 h 1090399"/>
              <a:gd name="connsiteX1" fmla="*/ 6756741 w 7380736"/>
              <a:gd name="connsiteY1" fmla="*/ 0 h 1090399"/>
              <a:gd name="connsiteX2" fmla="*/ 7380736 w 7380736"/>
              <a:gd name="connsiteY2" fmla="*/ 516867 h 1090399"/>
              <a:gd name="connsiteX3" fmla="*/ 6762211 w 7380736"/>
              <a:gd name="connsiteY3" fmla="*/ 1090399 h 1090399"/>
              <a:gd name="connsiteX4" fmla="*/ 6757385 w 7380736"/>
              <a:gd name="connsiteY4" fmla="*/ 698116 h 1090399"/>
              <a:gd name="connsiteX5" fmla="*/ 2165 w 7380736"/>
              <a:gd name="connsiteY5" fmla="*/ 722510 h 1090399"/>
              <a:gd name="connsiteX6" fmla="*/ 690 w 7380736"/>
              <a:gd name="connsiteY6" fmla="*/ 343031 h 1090399"/>
              <a:gd name="connsiteX7" fmla="*/ 6755836 w 7380736"/>
              <a:gd name="connsiteY7" fmla="*/ 359050 h 1090399"/>
              <a:gd name="connsiteX0" fmla="*/ 6755836 w 7351281"/>
              <a:gd name="connsiteY0" fmla="*/ 359050 h 1090399"/>
              <a:gd name="connsiteX1" fmla="*/ 6756741 w 7351281"/>
              <a:gd name="connsiteY1" fmla="*/ 0 h 1090399"/>
              <a:gd name="connsiteX2" fmla="*/ 7351282 w 7351281"/>
              <a:gd name="connsiteY2" fmla="*/ 540922 h 1090399"/>
              <a:gd name="connsiteX3" fmla="*/ 6762211 w 7351281"/>
              <a:gd name="connsiteY3" fmla="*/ 1090399 h 1090399"/>
              <a:gd name="connsiteX4" fmla="*/ 6757385 w 7351281"/>
              <a:gd name="connsiteY4" fmla="*/ 698116 h 1090399"/>
              <a:gd name="connsiteX5" fmla="*/ 2165 w 7351281"/>
              <a:gd name="connsiteY5" fmla="*/ 722510 h 1090399"/>
              <a:gd name="connsiteX6" fmla="*/ 690 w 7351281"/>
              <a:gd name="connsiteY6" fmla="*/ 343031 h 1090399"/>
              <a:gd name="connsiteX7" fmla="*/ 6755836 w 7351281"/>
              <a:gd name="connsiteY7" fmla="*/ 359050 h 109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1281" h="1090399">
                <a:moveTo>
                  <a:pt x="6755836" y="359050"/>
                </a:moveTo>
                <a:cubicBezTo>
                  <a:pt x="6756138" y="239367"/>
                  <a:pt x="6756439" y="119683"/>
                  <a:pt x="6756741" y="0"/>
                </a:cubicBezTo>
                <a:lnTo>
                  <a:pt x="7351282" y="540922"/>
                </a:lnTo>
                <a:lnTo>
                  <a:pt x="6762211" y="1090399"/>
                </a:lnTo>
                <a:cubicBezTo>
                  <a:pt x="6760602" y="959638"/>
                  <a:pt x="6758994" y="828877"/>
                  <a:pt x="6757385" y="698116"/>
                </a:cubicBezTo>
                <a:lnTo>
                  <a:pt x="2165" y="722510"/>
                </a:lnTo>
                <a:cubicBezTo>
                  <a:pt x="5040" y="334321"/>
                  <a:pt x="-2185" y="731220"/>
                  <a:pt x="690" y="343031"/>
                </a:cubicBezTo>
                <a:lnTo>
                  <a:pt x="6755836" y="35905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28" name="Group 24"/>
          <p:cNvGrpSpPr/>
          <p:nvPr/>
        </p:nvGrpSpPr>
        <p:grpSpPr>
          <a:xfrm>
            <a:off x="-324544" y="1875703"/>
            <a:ext cx="1728192" cy="494026"/>
            <a:chOff x="803640" y="3362835"/>
            <a:chExt cx="2059657" cy="494026"/>
          </a:xfrm>
        </p:grpSpPr>
        <p:sp>
          <p:nvSpPr>
            <p:cNvPr id="29" name="TextBox 28"/>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30" name="TextBox 29"/>
            <p:cNvSpPr txBox="1"/>
            <p:nvPr/>
          </p:nvSpPr>
          <p:spPr>
            <a:xfrm>
              <a:off x="803640" y="3362835"/>
              <a:ext cx="2059657" cy="307777"/>
            </a:xfrm>
            <a:prstGeom prst="rect">
              <a:avLst/>
            </a:prstGeom>
            <a:noFill/>
          </p:spPr>
          <p:txBody>
            <a:bodyPr wrap="square" rtlCol="0">
              <a:spAutoFit/>
            </a:bodyPr>
            <a:lstStyle/>
            <a:p>
              <a:pPr algn="r"/>
              <a:r>
                <a:rPr lang="en-US" altLang="ko-KR" sz="1400" b="1" dirty="0">
                  <a:solidFill>
                    <a:schemeClr val="bg1"/>
                  </a:solidFill>
                  <a:cs typeface="Arial" pitchFamily="34" charset="0"/>
                </a:rPr>
                <a:t>Visibility</a:t>
              </a:r>
              <a:endParaRPr lang="ko-KR" altLang="en-US" sz="1400" b="1" dirty="0">
                <a:solidFill>
                  <a:schemeClr val="bg1"/>
                </a:solidFill>
                <a:cs typeface="Arial" pitchFamily="34" charset="0"/>
              </a:endParaRPr>
            </a:p>
          </p:txBody>
        </p:sp>
      </p:grpSp>
      <p:grpSp>
        <p:nvGrpSpPr>
          <p:cNvPr id="31" name="Group 48"/>
          <p:cNvGrpSpPr/>
          <p:nvPr/>
        </p:nvGrpSpPr>
        <p:grpSpPr>
          <a:xfrm>
            <a:off x="5461258" y="4316052"/>
            <a:ext cx="2109916" cy="694098"/>
            <a:chOff x="803640" y="3362835"/>
            <a:chExt cx="2059657" cy="494026"/>
          </a:xfrm>
        </p:grpSpPr>
        <p:sp>
          <p:nvSpPr>
            <p:cNvPr id="33" name="TextBox 32"/>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34" name="TextBox 33"/>
            <p:cNvSpPr txBox="1"/>
            <p:nvPr/>
          </p:nvSpPr>
          <p:spPr>
            <a:xfrm>
              <a:off x="803640" y="3362835"/>
              <a:ext cx="2059657" cy="219061"/>
            </a:xfrm>
            <a:prstGeom prst="rect">
              <a:avLst/>
            </a:prstGeom>
            <a:noFill/>
          </p:spPr>
          <p:txBody>
            <a:bodyPr wrap="square" rtlCol="0">
              <a:spAutoFit/>
            </a:bodyPr>
            <a:lstStyle/>
            <a:p>
              <a:pPr algn="r"/>
              <a:r>
                <a:rPr lang="en-US" altLang="ko-KR" sz="1400" b="1" dirty="0">
                  <a:solidFill>
                    <a:schemeClr val="bg1"/>
                  </a:solidFill>
                  <a:cs typeface="Arial" pitchFamily="34" charset="0"/>
                </a:rPr>
                <a:t>Time</a:t>
              </a:r>
              <a:endParaRPr lang="ko-KR" altLang="en-US" sz="1400" b="1" dirty="0">
                <a:solidFill>
                  <a:schemeClr val="bg1"/>
                </a:solidFill>
                <a:cs typeface="Arial" pitchFamily="34" charset="0"/>
              </a:endParaRPr>
            </a:p>
          </p:txBody>
        </p:sp>
      </p:grpSp>
      <p:sp>
        <p:nvSpPr>
          <p:cNvPr id="35" name="Freeform 34"/>
          <p:cNvSpPr/>
          <p:nvPr/>
        </p:nvSpPr>
        <p:spPr>
          <a:xfrm>
            <a:off x="1475656" y="4084851"/>
            <a:ext cx="6624736" cy="232992"/>
          </a:xfrm>
          <a:custGeom>
            <a:avLst/>
            <a:gdLst>
              <a:gd name="connsiteX0" fmla="*/ 6702732 w 8527613"/>
              <a:gd name="connsiteY0" fmla="*/ 0 h 1932318"/>
              <a:gd name="connsiteX1" fmla="*/ 7289327 w 8527613"/>
              <a:gd name="connsiteY1" fmla="*/ 1190446 h 1932318"/>
              <a:gd name="connsiteX2" fmla="*/ 8199872 w 8527613"/>
              <a:gd name="connsiteY2" fmla="*/ 354402 h 1932318"/>
              <a:gd name="connsiteX3" fmla="*/ 8063738 w 8527613"/>
              <a:gd name="connsiteY3" fmla="*/ 218268 h 1932318"/>
              <a:gd name="connsiteX4" fmla="*/ 8527613 w 8527613"/>
              <a:gd name="connsiteY4" fmla="*/ 35564 h 1932318"/>
              <a:gd name="connsiteX5" fmla="*/ 8438753 w 8527613"/>
              <a:gd name="connsiteY5" fmla="*/ 593283 h 1932318"/>
              <a:gd name="connsiteX6" fmla="*/ 8307071 w 8527613"/>
              <a:gd name="connsiteY6" fmla="*/ 461601 h 1932318"/>
              <a:gd name="connsiteX7" fmla="*/ 7375593 w 8527613"/>
              <a:gd name="connsiteY7" fmla="*/ 1544129 h 1932318"/>
              <a:gd name="connsiteX8" fmla="*/ 6737237 w 8527613"/>
              <a:gd name="connsiteY8" fmla="*/ 129398 h 1932318"/>
              <a:gd name="connsiteX9" fmla="*/ 767759 w 8527613"/>
              <a:gd name="connsiteY9" fmla="*/ 1932318 h 1932318"/>
              <a:gd name="connsiteX10" fmla="*/ 7 w 8527613"/>
              <a:gd name="connsiteY10" fmla="*/ 1104182 h 1932318"/>
              <a:gd name="connsiteX11" fmla="*/ 6702732 w 8527613"/>
              <a:gd name="connsiteY11" fmla="*/ 0 h 1932318"/>
              <a:gd name="connsiteX0" fmla="*/ 6703554 w 8528435"/>
              <a:gd name="connsiteY0" fmla="*/ 0 h 2303254"/>
              <a:gd name="connsiteX1" fmla="*/ 7290149 w 8528435"/>
              <a:gd name="connsiteY1" fmla="*/ 1190446 h 2303254"/>
              <a:gd name="connsiteX2" fmla="*/ 8200694 w 8528435"/>
              <a:gd name="connsiteY2" fmla="*/ 354402 h 2303254"/>
              <a:gd name="connsiteX3" fmla="*/ 8064560 w 8528435"/>
              <a:gd name="connsiteY3" fmla="*/ 218268 h 2303254"/>
              <a:gd name="connsiteX4" fmla="*/ 8528435 w 8528435"/>
              <a:gd name="connsiteY4" fmla="*/ 35564 h 2303254"/>
              <a:gd name="connsiteX5" fmla="*/ 8439575 w 8528435"/>
              <a:gd name="connsiteY5" fmla="*/ 593283 h 2303254"/>
              <a:gd name="connsiteX6" fmla="*/ 8307893 w 8528435"/>
              <a:gd name="connsiteY6" fmla="*/ 461601 h 2303254"/>
              <a:gd name="connsiteX7" fmla="*/ 7376415 w 8528435"/>
              <a:gd name="connsiteY7" fmla="*/ 1544129 h 2303254"/>
              <a:gd name="connsiteX8" fmla="*/ 6738059 w 8528435"/>
              <a:gd name="connsiteY8" fmla="*/ 129398 h 2303254"/>
              <a:gd name="connsiteX9" fmla="*/ 830 w 8528435"/>
              <a:gd name="connsiteY9" fmla="*/ 2303254 h 2303254"/>
              <a:gd name="connsiteX10" fmla="*/ 829 w 8528435"/>
              <a:gd name="connsiteY10" fmla="*/ 1104182 h 2303254"/>
              <a:gd name="connsiteX11" fmla="*/ 6703554 w 8528435"/>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54732 w 8545108"/>
              <a:gd name="connsiteY8" fmla="*/ 12939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71985 w 8545108"/>
              <a:gd name="connsiteY8" fmla="*/ 34505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80612 w 8545108"/>
              <a:gd name="connsiteY0" fmla="*/ 197350 h 2267690"/>
              <a:gd name="connsiteX1" fmla="*/ 7306822 w 8545108"/>
              <a:gd name="connsiteY1" fmla="*/ 1154882 h 2267690"/>
              <a:gd name="connsiteX2" fmla="*/ 8217367 w 8545108"/>
              <a:gd name="connsiteY2" fmla="*/ 318838 h 2267690"/>
              <a:gd name="connsiteX3" fmla="*/ 8081233 w 8545108"/>
              <a:gd name="connsiteY3" fmla="*/ 182704 h 2267690"/>
              <a:gd name="connsiteX4" fmla="*/ 8545108 w 8545108"/>
              <a:gd name="connsiteY4" fmla="*/ 0 h 2267690"/>
              <a:gd name="connsiteX5" fmla="*/ 8456248 w 8545108"/>
              <a:gd name="connsiteY5" fmla="*/ 557719 h 2267690"/>
              <a:gd name="connsiteX6" fmla="*/ 8324566 w 8545108"/>
              <a:gd name="connsiteY6" fmla="*/ 426037 h 2267690"/>
              <a:gd name="connsiteX7" fmla="*/ 7393088 w 8545108"/>
              <a:gd name="connsiteY7" fmla="*/ 1508565 h 2267690"/>
              <a:gd name="connsiteX8" fmla="*/ 6771985 w 8545108"/>
              <a:gd name="connsiteY8" fmla="*/ 309494 h 2267690"/>
              <a:gd name="connsiteX9" fmla="*/ 17503 w 8545108"/>
              <a:gd name="connsiteY9" fmla="*/ 2267690 h 2267690"/>
              <a:gd name="connsiteX10" fmla="*/ 249 w 8545108"/>
              <a:gd name="connsiteY10" fmla="*/ 861584 h 2267690"/>
              <a:gd name="connsiteX11" fmla="*/ 6780612 w 8545108"/>
              <a:gd name="connsiteY11" fmla="*/ 197350 h 2267690"/>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7463413 w 8545108"/>
              <a:gd name="connsiteY1" fmla="*/ 99167 h 2095162"/>
              <a:gd name="connsiteX2" fmla="*/ 7306822 w 8545108"/>
              <a:gd name="connsiteY2" fmla="*/ 1154882 h 2095162"/>
              <a:gd name="connsiteX3" fmla="*/ 8217367 w 8545108"/>
              <a:gd name="connsiteY3" fmla="*/ 318838 h 2095162"/>
              <a:gd name="connsiteX4" fmla="*/ 8081233 w 8545108"/>
              <a:gd name="connsiteY4" fmla="*/ 182704 h 2095162"/>
              <a:gd name="connsiteX5" fmla="*/ 8545108 w 8545108"/>
              <a:gd name="connsiteY5" fmla="*/ 0 h 2095162"/>
              <a:gd name="connsiteX6" fmla="*/ 8456248 w 8545108"/>
              <a:gd name="connsiteY6" fmla="*/ 557719 h 2095162"/>
              <a:gd name="connsiteX7" fmla="*/ 8324566 w 8545108"/>
              <a:gd name="connsiteY7" fmla="*/ 426037 h 2095162"/>
              <a:gd name="connsiteX8" fmla="*/ 7393088 w 8545108"/>
              <a:gd name="connsiteY8" fmla="*/ 1508565 h 2095162"/>
              <a:gd name="connsiteX9" fmla="*/ 6771985 w 8545108"/>
              <a:gd name="connsiteY9" fmla="*/ 309494 h 2095162"/>
              <a:gd name="connsiteX10" fmla="*/ 17503 w 8545108"/>
              <a:gd name="connsiteY10" fmla="*/ 2095162 h 2095162"/>
              <a:gd name="connsiteX11" fmla="*/ 249 w 8545108"/>
              <a:gd name="connsiteY11" fmla="*/ 861584 h 2095162"/>
              <a:gd name="connsiteX12" fmla="*/ 6780612 w 8545108"/>
              <a:gd name="connsiteY12" fmla="*/ 197350 h 2095162"/>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7393088 w 8545108"/>
              <a:gd name="connsiteY6" fmla="*/ 1508565 h 2095162"/>
              <a:gd name="connsiteX7" fmla="*/ 6771985 w 8545108"/>
              <a:gd name="connsiteY7" fmla="*/ 309494 h 2095162"/>
              <a:gd name="connsiteX8" fmla="*/ 17503 w 8545108"/>
              <a:gd name="connsiteY8" fmla="*/ 2095162 h 2095162"/>
              <a:gd name="connsiteX9" fmla="*/ 249 w 8545108"/>
              <a:gd name="connsiteY9" fmla="*/ 861584 h 2095162"/>
              <a:gd name="connsiteX10" fmla="*/ 6780612 w 8545108"/>
              <a:gd name="connsiteY10"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6771985 w 8545108"/>
              <a:gd name="connsiteY6" fmla="*/ 309494 h 2095162"/>
              <a:gd name="connsiteX7" fmla="*/ 17503 w 8545108"/>
              <a:gd name="connsiteY7" fmla="*/ 2095162 h 2095162"/>
              <a:gd name="connsiteX8" fmla="*/ 249 w 8545108"/>
              <a:gd name="connsiteY8" fmla="*/ 861584 h 2095162"/>
              <a:gd name="connsiteX9" fmla="*/ 6780612 w 8545108"/>
              <a:gd name="connsiteY9" fmla="*/ 197350 h 2095162"/>
              <a:gd name="connsiteX0" fmla="*/ 6780612 w 8646708"/>
              <a:gd name="connsiteY0" fmla="*/ 78817 h 1976629"/>
              <a:gd name="connsiteX1" fmla="*/ 8217367 w 8646708"/>
              <a:gd name="connsiteY1" fmla="*/ 200305 h 1976629"/>
              <a:gd name="connsiteX2" fmla="*/ 8081233 w 8646708"/>
              <a:gd name="connsiteY2" fmla="*/ 64171 h 1976629"/>
              <a:gd name="connsiteX3" fmla="*/ 8646708 w 8646708"/>
              <a:gd name="connsiteY3" fmla="*/ 0 h 1976629"/>
              <a:gd name="connsiteX4" fmla="*/ 8456248 w 8646708"/>
              <a:gd name="connsiteY4" fmla="*/ 439186 h 1976629"/>
              <a:gd name="connsiteX5" fmla="*/ 8324566 w 8646708"/>
              <a:gd name="connsiteY5" fmla="*/ 307504 h 1976629"/>
              <a:gd name="connsiteX6" fmla="*/ 6771985 w 8646708"/>
              <a:gd name="connsiteY6" fmla="*/ 190961 h 1976629"/>
              <a:gd name="connsiteX7" fmla="*/ 17503 w 8646708"/>
              <a:gd name="connsiteY7" fmla="*/ 1976629 h 1976629"/>
              <a:gd name="connsiteX8" fmla="*/ 249 w 8646708"/>
              <a:gd name="connsiteY8" fmla="*/ 743051 h 1976629"/>
              <a:gd name="connsiteX9" fmla="*/ 6780612 w 8646708"/>
              <a:gd name="connsiteY9" fmla="*/ 78817 h 1976629"/>
              <a:gd name="connsiteX0" fmla="*/ 6780612 w 8646708"/>
              <a:gd name="connsiteY0" fmla="*/ 243246 h 2141058"/>
              <a:gd name="connsiteX1" fmla="*/ 8217367 w 8646708"/>
              <a:gd name="connsiteY1" fmla="*/ 364734 h 2141058"/>
              <a:gd name="connsiteX2" fmla="*/ 8064300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8217367 w 8646708"/>
              <a:gd name="connsiteY1" fmla="*/ 364734 h 2141058"/>
              <a:gd name="connsiteX2" fmla="*/ 6802767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771985 w 8646708"/>
              <a:gd name="connsiteY5" fmla="*/ 355390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7516448 w 8646708"/>
              <a:gd name="connsiteY3" fmla="*/ 1026948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7342432 w 8646708"/>
              <a:gd name="connsiteY4" fmla="*/ 683600 h 2318858"/>
              <a:gd name="connsiteX5" fmla="*/ 6848185 w 8646708"/>
              <a:gd name="connsiteY5" fmla="*/ 592456 h 2318858"/>
              <a:gd name="connsiteX6" fmla="*/ 17503 w 8646708"/>
              <a:gd name="connsiteY6" fmla="*/ 2318858 h 2318858"/>
              <a:gd name="connsiteX7" fmla="*/ 249 w 8646708"/>
              <a:gd name="connsiteY7" fmla="*/ 1085280 h 2318858"/>
              <a:gd name="connsiteX8" fmla="*/ 6780612 w 8646708"/>
              <a:gd name="connsiteY8"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6932248 w 8646708"/>
              <a:gd name="connsiteY3" fmla="*/ 857614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045575"/>
              <a:gd name="connsiteY0" fmla="*/ 421046 h 2318858"/>
              <a:gd name="connsiteX1" fmla="*/ 7175300 w 8045575"/>
              <a:gd name="connsiteY1" fmla="*/ 0 h 2318858"/>
              <a:gd name="connsiteX2" fmla="*/ 8045575 w 8045575"/>
              <a:gd name="connsiteY2" fmla="*/ 181362 h 2318858"/>
              <a:gd name="connsiteX3" fmla="*/ 6932248 w 8045575"/>
              <a:gd name="connsiteY3" fmla="*/ 857614 h 2318858"/>
              <a:gd name="connsiteX4" fmla="*/ 6848185 w 8045575"/>
              <a:gd name="connsiteY4" fmla="*/ 592456 h 2318858"/>
              <a:gd name="connsiteX5" fmla="*/ 17503 w 8045575"/>
              <a:gd name="connsiteY5" fmla="*/ 2318858 h 2318858"/>
              <a:gd name="connsiteX6" fmla="*/ 249 w 8045575"/>
              <a:gd name="connsiteY6" fmla="*/ 1085280 h 2318858"/>
              <a:gd name="connsiteX7" fmla="*/ 6780612 w 8045575"/>
              <a:gd name="connsiteY7" fmla="*/ 421046 h 2318858"/>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63109 w 8028072"/>
              <a:gd name="connsiteY0" fmla="*/ 336379 h 2234191"/>
              <a:gd name="connsiteX1" fmla="*/ 6683664 w 8028072"/>
              <a:gd name="connsiteY1" fmla="*/ 0 h 2234191"/>
              <a:gd name="connsiteX2" fmla="*/ 8028072 w 8028072"/>
              <a:gd name="connsiteY2" fmla="*/ 96695 h 2234191"/>
              <a:gd name="connsiteX3" fmla="*/ 6914745 w 8028072"/>
              <a:gd name="connsiteY3" fmla="*/ 772947 h 2234191"/>
              <a:gd name="connsiteX4" fmla="*/ 6830682 w 8028072"/>
              <a:gd name="connsiteY4" fmla="*/ 507789 h 2234191"/>
              <a:gd name="connsiteX5" fmla="*/ 0 w 8028072"/>
              <a:gd name="connsiteY5" fmla="*/ 2234191 h 2234191"/>
              <a:gd name="connsiteX6" fmla="*/ 6414 w 8028072"/>
              <a:gd name="connsiteY6" fmla="*/ 993054 h 2234191"/>
              <a:gd name="connsiteX7" fmla="*/ 6763109 w 8028072"/>
              <a:gd name="connsiteY7" fmla="*/ 336379 h 2234191"/>
              <a:gd name="connsiteX0" fmla="*/ 6756885 w 8021848"/>
              <a:gd name="connsiteY0" fmla="*/ 336379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56885 w 8021848"/>
              <a:gd name="connsiteY7" fmla="*/ 336379 h 2226632"/>
              <a:gd name="connsiteX0" fmla="*/ 6796334 w 8021848"/>
              <a:gd name="connsiteY0" fmla="*/ 253236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96334 w 8021848"/>
              <a:gd name="connsiteY7" fmla="*/ 253236 h 2226632"/>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24458 w 8021848"/>
              <a:gd name="connsiteY4" fmla="*/ 500230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837515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7438022"/>
              <a:gd name="connsiteY0" fmla="*/ 245677 h 2219073"/>
              <a:gd name="connsiteX1" fmla="*/ 6732667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38022"/>
              <a:gd name="connsiteY0" fmla="*/ 245677 h 2219073"/>
              <a:gd name="connsiteX1" fmla="*/ 6701109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45912"/>
              <a:gd name="connsiteY0" fmla="*/ 245677 h 2219073"/>
              <a:gd name="connsiteX1" fmla="*/ 6701109 w 7445912"/>
              <a:gd name="connsiteY1" fmla="*/ 0 h 2219073"/>
              <a:gd name="connsiteX2" fmla="*/ 7445912 w 7445912"/>
              <a:gd name="connsiteY2" fmla="*/ 240304 h 2219073"/>
              <a:gd name="connsiteX3" fmla="*/ 6837515 w 7445912"/>
              <a:gd name="connsiteY3" fmla="*/ 765388 h 2219073"/>
              <a:gd name="connsiteX4" fmla="*/ 6856016 w 7445912"/>
              <a:gd name="connsiteY4" fmla="*/ 477555 h 2219073"/>
              <a:gd name="connsiteX5" fmla="*/ 25334 w 7445912"/>
              <a:gd name="connsiteY5" fmla="*/ 2219073 h 2219073"/>
              <a:gd name="connsiteX6" fmla="*/ 190 w 7445912"/>
              <a:gd name="connsiteY6" fmla="*/ 985495 h 2219073"/>
              <a:gd name="connsiteX7" fmla="*/ 6796334 w 7445912"/>
              <a:gd name="connsiteY7" fmla="*/ 245677 h 2219073"/>
              <a:gd name="connsiteX0" fmla="*/ 6796833 w 7446411"/>
              <a:gd name="connsiteY0" fmla="*/ 245677 h 2234190"/>
              <a:gd name="connsiteX1" fmla="*/ 6701608 w 7446411"/>
              <a:gd name="connsiteY1" fmla="*/ 0 h 2234190"/>
              <a:gd name="connsiteX2" fmla="*/ 7446411 w 7446411"/>
              <a:gd name="connsiteY2" fmla="*/ 240304 h 2234190"/>
              <a:gd name="connsiteX3" fmla="*/ 6838014 w 7446411"/>
              <a:gd name="connsiteY3" fmla="*/ 765388 h 2234190"/>
              <a:gd name="connsiteX4" fmla="*/ 6856515 w 7446411"/>
              <a:gd name="connsiteY4" fmla="*/ 477555 h 2234190"/>
              <a:gd name="connsiteX5" fmla="*/ 2164 w 7446411"/>
              <a:gd name="connsiteY5" fmla="*/ 2234190 h 2234190"/>
              <a:gd name="connsiteX6" fmla="*/ 689 w 7446411"/>
              <a:gd name="connsiteY6" fmla="*/ 985495 h 2234190"/>
              <a:gd name="connsiteX7" fmla="*/ 6796833 w 7446411"/>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838014 w 7467085"/>
              <a:gd name="connsiteY3" fmla="*/ 765388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796833 w 7467085"/>
              <a:gd name="connsiteY7" fmla="*/ 245677 h 2234190"/>
              <a:gd name="connsiteX0" fmla="*/ 6879529 w 7467085"/>
              <a:gd name="connsiteY0" fmla="*/ 706739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879529 w 7467085"/>
              <a:gd name="connsiteY7" fmla="*/ 706739 h 2234190"/>
              <a:gd name="connsiteX0" fmla="*/ 6879529 w 7467085"/>
              <a:gd name="connsiteY0" fmla="*/ 495103 h 2022554"/>
              <a:gd name="connsiteX1" fmla="*/ 6660261 w 7467085"/>
              <a:gd name="connsiteY1" fmla="*/ 0 h 2022554"/>
              <a:gd name="connsiteX2" fmla="*/ 7467085 w 7467085"/>
              <a:gd name="connsiteY2" fmla="*/ 897884 h 2022554"/>
              <a:gd name="connsiteX3" fmla="*/ 6762210 w 7467085"/>
              <a:gd name="connsiteY3" fmla="*/ 1226450 h 2022554"/>
              <a:gd name="connsiteX4" fmla="*/ 6863406 w 7467085"/>
              <a:gd name="connsiteY4" fmla="*/ 810124 h 2022554"/>
              <a:gd name="connsiteX5" fmla="*/ 2164 w 7467085"/>
              <a:gd name="connsiteY5" fmla="*/ 2022554 h 2022554"/>
              <a:gd name="connsiteX6" fmla="*/ 689 w 7467085"/>
              <a:gd name="connsiteY6" fmla="*/ 773859 h 2022554"/>
              <a:gd name="connsiteX7" fmla="*/ 6879529 w 7467085"/>
              <a:gd name="connsiteY7" fmla="*/ 495103 h 2022554"/>
              <a:gd name="connsiteX0" fmla="*/ 6879529 w 7480867"/>
              <a:gd name="connsiteY0" fmla="*/ 495103 h 2022554"/>
              <a:gd name="connsiteX1" fmla="*/ 6660261 w 7480867"/>
              <a:gd name="connsiteY1" fmla="*/ 0 h 2022554"/>
              <a:gd name="connsiteX2" fmla="*/ 7480867 w 7480867"/>
              <a:gd name="connsiteY2" fmla="*/ 640899 h 2022554"/>
              <a:gd name="connsiteX3" fmla="*/ 6762210 w 7480867"/>
              <a:gd name="connsiteY3" fmla="*/ 1226450 h 2022554"/>
              <a:gd name="connsiteX4" fmla="*/ 6863406 w 7480867"/>
              <a:gd name="connsiteY4" fmla="*/ 810124 h 2022554"/>
              <a:gd name="connsiteX5" fmla="*/ 2164 w 7480867"/>
              <a:gd name="connsiteY5" fmla="*/ 2022554 h 2022554"/>
              <a:gd name="connsiteX6" fmla="*/ 689 w 7480867"/>
              <a:gd name="connsiteY6" fmla="*/ 773859 h 2022554"/>
              <a:gd name="connsiteX7" fmla="*/ 6879529 w 7480867"/>
              <a:gd name="connsiteY7" fmla="*/ 495103 h 2022554"/>
              <a:gd name="connsiteX0" fmla="*/ 6879529 w 7480867"/>
              <a:gd name="connsiteY0" fmla="*/ 434636 h 1962087"/>
              <a:gd name="connsiteX1" fmla="*/ 6729174 w 7480867"/>
              <a:gd name="connsiteY1" fmla="*/ 0 h 1962087"/>
              <a:gd name="connsiteX2" fmla="*/ 7480867 w 7480867"/>
              <a:gd name="connsiteY2" fmla="*/ 580432 h 1962087"/>
              <a:gd name="connsiteX3" fmla="*/ 6762210 w 7480867"/>
              <a:gd name="connsiteY3" fmla="*/ 1165983 h 1962087"/>
              <a:gd name="connsiteX4" fmla="*/ 6863406 w 7480867"/>
              <a:gd name="connsiteY4" fmla="*/ 749657 h 1962087"/>
              <a:gd name="connsiteX5" fmla="*/ 2164 w 7480867"/>
              <a:gd name="connsiteY5" fmla="*/ 1962087 h 1962087"/>
              <a:gd name="connsiteX6" fmla="*/ 689 w 7480867"/>
              <a:gd name="connsiteY6" fmla="*/ 713392 h 1962087"/>
              <a:gd name="connsiteX7" fmla="*/ 6879529 w 7480867"/>
              <a:gd name="connsiteY7" fmla="*/ 434636 h 1962087"/>
              <a:gd name="connsiteX0" fmla="*/ 6877365 w 7478703"/>
              <a:gd name="connsiteY0" fmla="*/ 434636 h 1962087"/>
              <a:gd name="connsiteX1" fmla="*/ 6727010 w 7478703"/>
              <a:gd name="connsiteY1" fmla="*/ 0 h 1962087"/>
              <a:gd name="connsiteX2" fmla="*/ 7478703 w 7478703"/>
              <a:gd name="connsiteY2" fmla="*/ 580432 h 1962087"/>
              <a:gd name="connsiteX3" fmla="*/ 6760046 w 7478703"/>
              <a:gd name="connsiteY3" fmla="*/ 1165983 h 1962087"/>
              <a:gd name="connsiteX4" fmla="*/ 6861242 w 7478703"/>
              <a:gd name="connsiteY4" fmla="*/ 749657 h 1962087"/>
              <a:gd name="connsiteX5" fmla="*/ 0 w 7478703"/>
              <a:gd name="connsiteY5" fmla="*/ 1962087 h 1962087"/>
              <a:gd name="connsiteX6" fmla="*/ 5417 w 7478703"/>
              <a:gd name="connsiteY6" fmla="*/ 426173 h 1962087"/>
              <a:gd name="connsiteX7" fmla="*/ 6877365 w 7478703"/>
              <a:gd name="connsiteY7" fmla="*/ 434636 h 1962087"/>
              <a:gd name="connsiteX0" fmla="*/ 6877365 w 7478703"/>
              <a:gd name="connsiteY0" fmla="*/ 434636 h 1165983"/>
              <a:gd name="connsiteX1" fmla="*/ 6727010 w 7478703"/>
              <a:gd name="connsiteY1" fmla="*/ 0 h 1165983"/>
              <a:gd name="connsiteX2" fmla="*/ 7478703 w 7478703"/>
              <a:gd name="connsiteY2" fmla="*/ 580432 h 1165983"/>
              <a:gd name="connsiteX3" fmla="*/ 6760046 w 7478703"/>
              <a:gd name="connsiteY3" fmla="*/ 1165983 h 1165983"/>
              <a:gd name="connsiteX4" fmla="*/ 6861242 w 7478703"/>
              <a:gd name="connsiteY4" fmla="*/ 749657 h 1165983"/>
              <a:gd name="connsiteX5" fmla="*/ 0 w 7478703"/>
              <a:gd name="connsiteY5" fmla="*/ 798094 h 1165983"/>
              <a:gd name="connsiteX6" fmla="*/ 5417 w 7478703"/>
              <a:gd name="connsiteY6" fmla="*/ 426173 h 1165983"/>
              <a:gd name="connsiteX7" fmla="*/ 6877365 w 7478703"/>
              <a:gd name="connsiteY7" fmla="*/ 434636 h 1165983"/>
              <a:gd name="connsiteX0" fmla="*/ 6892893 w 7494231"/>
              <a:gd name="connsiteY0" fmla="*/ 434636 h 1165983"/>
              <a:gd name="connsiteX1" fmla="*/ 6742538 w 7494231"/>
              <a:gd name="connsiteY1" fmla="*/ 0 h 1165983"/>
              <a:gd name="connsiteX2" fmla="*/ 7494231 w 7494231"/>
              <a:gd name="connsiteY2" fmla="*/ 580432 h 1165983"/>
              <a:gd name="connsiteX3" fmla="*/ 6775574 w 7494231"/>
              <a:gd name="connsiteY3" fmla="*/ 1165983 h 1165983"/>
              <a:gd name="connsiteX4" fmla="*/ 6876770 w 7494231"/>
              <a:gd name="connsiteY4" fmla="*/ 749657 h 1165983"/>
              <a:gd name="connsiteX5" fmla="*/ 15528 w 7494231"/>
              <a:gd name="connsiteY5" fmla="*/ 798094 h 1165983"/>
              <a:gd name="connsiteX6" fmla="*/ 271 w 7494231"/>
              <a:gd name="connsiteY6" fmla="*/ 426173 h 1165983"/>
              <a:gd name="connsiteX7" fmla="*/ 6892893 w 7494231"/>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863407 w 7480868"/>
              <a:gd name="connsiteY4" fmla="*/ 674073 h 1090399"/>
              <a:gd name="connsiteX5" fmla="*/ 2165 w 7480868"/>
              <a:gd name="connsiteY5" fmla="*/ 722510 h 1090399"/>
              <a:gd name="connsiteX6" fmla="*/ 690 w 7480868"/>
              <a:gd name="connsiteY6" fmla="*/ 343031 h 1090399"/>
              <a:gd name="connsiteX7" fmla="*/ 6879530 w 7480868"/>
              <a:gd name="connsiteY7" fmla="*/ 359052 h 1090399"/>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879530 w 7480868"/>
              <a:gd name="connsiteY7" fmla="*/ 359052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55836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55836 w 7480868"/>
              <a:gd name="connsiteY7" fmla="*/ 359050 h 1090399"/>
              <a:gd name="connsiteX0" fmla="*/ 6755836 w 7380736"/>
              <a:gd name="connsiteY0" fmla="*/ 359050 h 1090399"/>
              <a:gd name="connsiteX1" fmla="*/ 6756741 w 7380736"/>
              <a:gd name="connsiteY1" fmla="*/ 0 h 1090399"/>
              <a:gd name="connsiteX2" fmla="*/ 7380736 w 7380736"/>
              <a:gd name="connsiteY2" fmla="*/ 516867 h 1090399"/>
              <a:gd name="connsiteX3" fmla="*/ 6762211 w 7380736"/>
              <a:gd name="connsiteY3" fmla="*/ 1090399 h 1090399"/>
              <a:gd name="connsiteX4" fmla="*/ 6757385 w 7380736"/>
              <a:gd name="connsiteY4" fmla="*/ 698116 h 1090399"/>
              <a:gd name="connsiteX5" fmla="*/ 2165 w 7380736"/>
              <a:gd name="connsiteY5" fmla="*/ 722510 h 1090399"/>
              <a:gd name="connsiteX6" fmla="*/ 690 w 7380736"/>
              <a:gd name="connsiteY6" fmla="*/ 343031 h 1090399"/>
              <a:gd name="connsiteX7" fmla="*/ 6755836 w 7380736"/>
              <a:gd name="connsiteY7" fmla="*/ 359050 h 1090399"/>
              <a:gd name="connsiteX0" fmla="*/ 6755836 w 7351281"/>
              <a:gd name="connsiteY0" fmla="*/ 359050 h 1090399"/>
              <a:gd name="connsiteX1" fmla="*/ 6756741 w 7351281"/>
              <a:gd name="connsiteY1" fmla="*/ 0 h 1090399"/>
              <a:gd name="connsiteX2" fmla="*/ 7351282 w 7351281"/>
              <a:gd name="connsiteY2" fmla="*/ 540922 h 1090399"/>
              <a:gd name="connsiteX3" fmla="*/ 6762211 w 7351281"/>
              <a:gd name="connsiteY3" fmla="*/ 1090399 h 1090399"/>
              <a:gd name="connsiteX4" fmla="*/ 6757385 w 7351281"/>
              <a:gd name="connsiteY4" fmla="*/ 698116 h 1090399"/>
              <a:gd name="connsiteX5" fmla="*/ 2165 w 7351281"/>
              <a:gd name="connsiteY5" fmla="*/ 722510 h 1090399"/>
              <a:gd name="connsiteX6" fmla="*/ 690 w 7351281"/>
              <a:gd name="connsiteY6" fmla="*/ 343031 h 1090399"/>
              <a:gd name="connsiteX7" fmla="*/ 6755836 w 7351281"/>
              <a:gd name="connsiteY7" fmla="*/ 359050 h 1090399"/>
              <a:gd name="connsiteX0" fmla="*/ 6937759 w 7351282"/>
              <a:gd name="connsiteY0" fmla="*/ 371068 h 1090399"/>
              <a:gd name="connsiteX1" fmla="*/ 6756741 w 7351282"/>
              <a:gd name="connsiteY1" fmla="*/ 0 h 1090399"/>
              <a:gd name="connsiteX2" fmla="*/ 7351282 w 7351282"/>
              <a:gd name="connsiteY2" fmla="*/ 540922 h 1090399"/>
              <a:gd name="connsiteX3" fmla="*/ 6762211 w 7351282"/>
              <a:gd name="connsiteY3" fmla="*/ 1090399 h 1090399"/>
              <a:gd name="connsiteX4" fmla="*/ 6757385 w 7351282"/>
              <a:gd name="connsiteY4" fmla="*/ 698116 h 1090399"/>
              <a:gd name="connsiteX5" fmla="*/ 2165 w 7351282"/>
              <a:gd name="connsiteY5" fmla="*/ 722510 h 1090399"/>
              <a:gd name="connsiteX6" fmla="*/ 690 w 7351282"/>
              <a:gd name="connsiteY6" fmla="*/ 343031 h 1090399"/>
              <a:gd name="connsiteX7" fmla="*/ 6937759 w 7351282"/>
              <a:gd name="connsiteY7" fmla="*/ 371068 h 1090399"/>
              <a:gd name="connsiteX0" fmla="*/ 6937759 w 7351282"/>
              <a:gd name="connsiteY0" fmla="*/ 371068 h 1090399"/>
              <a:gd name="connsiteX1" fmla="*/ 6756741 w 7351282"/>
              <a:gd name="connsiteY1" fmla="*/ 0 h 1090399"/>
              <a:gd name="connsiteX2" fmla="*/ 7351282 w 7351282"/>
              <a:gd name="connsiteY2" fmla="*/ 540922 h 1090399"/>
              <a:gd name="connsiteX3" fmla="*/ 6762211 w 7351282"/>
              <a:gd name="connsiteY3" fmla="*/ 1090399 h 1090399"/>
              <a:gd name="connsiteX4" fmla="*/ 6929897 w 7351282"/>
              <a:gd name="connsiteY4" fmla="*/ 698116 h 1090399"/>
              <a:gd name="connsiteX5" fmla="*/ 2165 w 7351282"/>
              <a:gd name="connsiteY5" fmla="*/ 722510 h 1090399"/>
              <a:gd name="connsiteX6" fmla="*/ 690 w 7351282"/>
              <a:gd name="connsiteY6" fmla="*/ 343031 h 1090399"/>
              <a:gd name="connsiteX7" fmla="*/ 6937759 w 7351282"/>
              <a:gd name="connsiteY7" fmla="*/ 371068 h 1090399"/>
              <a:gd name="connsiteX0" fmla="*/ 6937759 w 7351282"/>
              <a:gd name="connsiteY0" fmla="*/ 371068 h 1078381"/>
              <a:gd name="connsiteX1" fmla="*/ 6756741 w 7351282"/>
              <a:gd name="connsiteY1" fmla="*/ 0 h 1078381"/>
              <a:gd name="connsiteX2" fmla="*/ 7351282 w 7351282"/>
              <a:gd name="connsiteY2" fmla="*/ 540922 h 1078381"/>
              <a:gd name="connsiteX3" fmla="*/ 6934724 w 7351282"/>
              <a:gd name="connsiteY3" fmla="*/ 1078381 h 1078381"/>
              <a:gd name="connsiteX4" fmla="*/ 6929897 w 7351282"/>
              <a:gd name="connsiteY4" fmla="*/ 698116 h 1078381"/>
              <a:gd name="connsiteX5" fmla="*/ 2165 w 7351282"/>
              <a:gd name="connsiteY5" fmla="*/ 722510 h 1078381"/>
              <a:gd name="connsiteX6" fmla="*/ 690 w 7351282"/>
              <a:gd name="connsiteY6" fmla="*/ 343031 h 1078381"/>
              <a:gd name="connsiteX7" fmla="*/ 6937759 w 7351282"/>
              <a:gd name="connsiteY7" fmla="*/ 371068 h 1078381"/>
              <a:gd name="connsiteX0" fmla="*/ 6937759 w 7351282"/>
              <a:gd name="connsiteY0" fmla="*/ 395105 h 1102418"/>
              <a:gd name="connsiteX1" fmla="*/ 6938662 w 7351282"/>
              <a:gd name="connsiteY1" fmla="*/ 0 h 1102418"/>
              <a:gd name="connsiteX2" fmla="*/ 7351282 w 7351282"/>
              <a:gd name="connsiteY2" fmla="*/ 564959 h 1102418"/>
              <a:gd name="connsiteX3" fmla="*/ 6934724 w 7351282"/>
              <a:gd name="connsiteY3" fmla="*/ 1102418 h 1102418"/>
              <a:gd name="connsiteX4" fmla="*/ 6929897 w 7351282"/>
              <a:gd name="connsiteY4" fmla="*/ 722153 h 1102418"/>
              <a:gd name="connsiteX5" fmla="*/ 2165 w 7351282"/>
              <a:gd name="connsiteY5" fmla="*/ 746547 h 1102418"/>
              <a:gd name="connsiteX6" fmla="*/ 690 w 7351282"/>
              <a:gd name="connsiteY6" fmla="*/ 367068 h 1102418"/>
              <a:gd name="connsiteX7" fmla="*/ 6937759 w 7351282"/>
              <a:gd name="connsiteY7" fmla="*/ 395105 h 1102418"/>
              <a:gd name="connsiteX0" fmla="*/ 6937759 w 7351282"/>
              <a:gd name="connsiteY0" fmla="*/ 395105 h 1102418"/>
              <a:gd name="connsiteX1" fmla="*/ 6938662 w 7351282"/>
              <a:gd name="connsiteY1" fmla="*/ 0 h 1102418"/>
              <a:gd name="connsiteX2" fmla="*/ 7351282 w 7351282"/>
              <a:gd name="connsiteY2" fmla="*/ 564959 h 1102418"/>
              <a:gd name="connsiteX3" fmla="*/ 6934724 w 7351282"/>
              <a:gd name="connsiteY3" fmla="*/ 1102418 h 1102418"/>
              <a:gd name="connsiteX4" fmla="*/ 6939308 w 7351282"/>
              <a:gd name="connsiteY4" fmla="*/ 722153 h 1102418"/>
              <a:gd name="connsiteX5" fmla="*/ 2165 w 7351282"/>
              <a:gd name="connsiteY5" fmla="*/ 746547 h 1102418"/>
              <a:gd name="connsiteX6" fmla="*/ 690 w 7351282"/>
              <a:gd name="connsiteY6" fmla="*/ 367068 h 1102418"/>
              <a:gd name="connsiteX7" fmla="*/ 6937759 w 7351282"/>
              <a:gd name="connsiteY7" fmla="*/ 395105 h 1102418"/>
              <a:gd name="connsiteX0" fmla="*/ 6937759 w 7351282"/>
              <a:gd name="connsiteY0" fmla="*/ 395105 h 1090400"/>
              <a:gd name="connsiteX1" fmla="*/ 6938662 w 7351282"/>
              <a:gd name="connsiteY1" fmla="*/ 0 h 1090400"/>
              <a:gd name="connsiteX2" fmla="*/ 7351282 w 7351282"/>
              <a:gd name="connsiteY2" fmla="*/ 564959 h 1090400"/>
              <a:gd name="connsiteX3" fmla="*/ 6944134 w 7351282"/>
              <a:gd name="connsiteY3" fmla="*/ 1090400 h 1090400"/>
              <a:gd name="connsiteX4" fmla="*/ 6939308 w 7351282"/>
              <a:gd name="connsiteY4" fmla="*/ 722153 h 1090400"/>
              <a:gd name="connsiteX5" fmla="*/ 2165 w 7351282"/>
              <a:gd name="connsiteY5" fmla="*/ 746547 h 1090400"/>
              <a:gd name="connsiteX6" fmla="*/ 690 w 7351282"/>
              <a:gd name="connsiteY6" fmla="*/ 367068 h 1090400"/>
              <a:gd name="connsiteX7" fmla="*/ 6937759 w 7351282"/>
              <a:gd name="connsiteY7" fmla="*/ 395105 h 1090400"/>
              <a:gd name="connsiteX0" fmla="*/ 6937759 w 7351282"/>
              <a:gd name="connsiteY0" fmla="*/ 395105 h 1090400"/>
              <a:gd name="connsiteX1" fmla="*/ 6938662 w 7351282"/>
              <a:gd name="connsiteY1" fmla="*/ 0 h 1090400"/>
              <a:gd name="connsiteX2" fmla="*/ 7351282 w 7351282"/>
              <a:gd name="connsiteY2" fmla="*/ 564959 h 1090400"/>
              <a:gd name="connsiteX3" fmla="*/ 6934726 w 7351282"/>
              <a:gd name="connsiteY3" fmla="*/ 1090400 h 1090400"/>
              <a:gd name="connsiteX4" fmla="*/ 6939308 w 7351282"/>
              <a:gd name="connsiteY4" fmla="*/ 722153 h 1090400"/>
              <a:gd name="connsiteX5" fmla="*/ 2165 w 7351282"/>
              <a:gd name="connsiteY5" fmla="*/ 746547 h 1090400"/>
              <a:gd name="connsiteX6" fmla="*/ 690 w 7351282"/>
              <a:gd name="connsiteY6" fmla="*/ 367068 h 1090400"/>
              <a:gd name="connsiteX7" fmla="*/ 6937759 w 7351282"/>
              <a:gd name="connsiteY7" fmla="*/ 395105 h 1090400"/>
              <a:gd name="connsiteX0" fmla="*/ 6937759 w 7351282"/>
              <a:gd name="connsiteY0" fmla="*/ 395105 h 1090400"/>
              <a:gd name="connsiteX1" fmla="*/ 6938662 w 7351282"/>
              <a:gd name="connsiteY1" fmla="*/ 0 h 1090400"/>
              <a:gd name="connsiteX2" fmla="*/ 7351282 w 7351282"/>
              <a:gd name="connsiteY2" fmla="*/ 564959 h 1090400"/>
              <a:gd name="connsiteX3" fmla="*/ 6944136 w 7351282"/>
              <a:gd name="connsiteY3" fmla="*/ 1090400 h 1090400"/>
              <a:gd name="connsiteX4" fmla="*/ 6939308 w 7351282"/>
              <a:gd name="connsiteY4" fmla="*/ 722153 h 1090400"/>
              <a:gd name="connsiteX5" fmla="*/ 2165 w 7351282"/>
              <a:gd name="connsiteY5" fmla="*/ 746547 h 1090400"/>
              <a:gd name="connsiteX6" fmla="*/ 690 w 7351282"/>
              <a:gd name="connsiteY6" fmla="*/ 367068 h 1090400"/>
              <a:gd name="connsiteX7" fmla="*/ 6937759 w 7351282"/>
              <a:gd name="connsiteY7" fmla="*/ 395105 h 1090400"/>
              <a:gd name="connsiteX0" fmla="*/ 6937759 w 7351282"/>
              <a:gd name="connsiteY0" fmla="*/ 395105 h 1078377"/>
              <a:gd name="connsiteX1" fmla="*/ 6938662 w 7351282"/>
              <a:gd name="connsiteY1" fmla="*/ 0 h 1078377"/>
              <a:gd name="connsiteX2" fmla="*/ 7351282 w 7351282"/>
              <a:gd name="connsiteY2" fmla="*/ 564959 h 1078377"/>
              <a:gd name="connsiteX3" fmla="*/ 6941000 w 7351282"/>
              <a:gd name="connsiteY3" fmla="*/ 1078377 h 1078377"/>
              <a:gd name="connsiteX4" fmla="*/ 6939308 w 7351282"/>
              <a:gd name="connsiteY4" fmla="*/ 722153 h 1078377"/>
              <a:gd name="connsiteX5" fmla="*/ 2165 w 7351282"/>
              <a:gd name="connsiteY5" fmla="*/ 746547 h 1078377"/>
              <a:gd name="connsiteX6" fmla="*/ 690 w 7351282"/>
              <a:gd name="connsiteY6" fmla="*/ 367068 h 1078377"/>
              <a:gd name="connsiteX7" fmla="*/ 6937759 w 7351282"/>
              <a:gd name="connsiteY7" fmla="*/ 395105 h 1078377"/>
              <a:gd name="connsiteX0" fmla="*/ 6937759 w 7301097"/>
              <a:gd name="connsiteY0" fmla="*/ 395105 h 1078377"/>
              <a:gd name="connsiteX1" fmla="*/ 6938662 w 7301097"/>
              <a:gd name="connsiteY1" fmla="*/ 0 h 1078377"/>
              <a:gd name="connsiteX2" fmla="*/ 7301097 w 7301097"/>
              <a:gd name="connsiteY2" fmla="*/ 564961 h 1078377"/>
              <a:gd name="connsiteX3" fmla="*/ 6941000 w 7301097"/>
              <a:gd name="connsiteY3" fmla="*/ 1078377 h 1078377"/>
              <a:gd name="connsiteX4" fmla="*/ 6939308 w 7301097"/>
              <a:gd name="connsiteY4" fmla="*/ 722153 h 1078377"/>
              <a:gd name="connsiteX5" fmla="*/ 2165 w 7301097"/>
              <a:gd name="connsiteY5" fmla="*/ 746547 h 1078377"/>
              <a:gd name="connsiteX6" fmla="*/ 690 w 7301097"/>
              <a:gd name="connsiteY6" fmla="*/ 367068 h 1078377"/>
              <a:gd name="connsiteX7" fmla="*/ 6937759 w 7301097"/>
              <a:gd name="connsiteY7" fmla="*/ 395105 h 1078377"/>
              <a:gd name="connsiteX0" fmla="*/ 6937759 w 7272867"/>
              <a:gd name="connsiteY0" fmla="*/ 395105 h 1078377"/>
              <a:gd name="connsiteX1" fmla="*/ 6938662 w 7272867"/>
              <a:gd name="connsiteY1" fmla="*/ 0 h 1078377"/>
              <a:gd name="connsiteX2" fmla="*/ 7272867 w 7272867"/>
              <a:gd name="connsiteY2" fmla="*/ 564961 h 1078377"/>
              <a:gd name="connsiteX3" fmla="*/ 6941000 w 7272867"/>
              <a:gd name="connsiteY3" fmla="*/ 1078377 h 1078377"/>
              <a:gd name="connsiteX4" fmla="*/ 6939308 w 7272867"/>
              <a:gd name="connsiteY4" fmla="*/ 722153 h 1078377"/>
              <a:gd name="connsiteX5" fmla="*/ 2165 w 7272867"/>
              <a:gd name="connsiteY5" fmla="*/ 746547 h 1078377"/>
              <a:gd name="connsiteX6" fmla="*/ 690 w 7272867"/>
              <a:gd name="connsiteY6" fmla="*/ 367068 h 1078377"/>
              <a:gd name="connsiteX7" fmla="*/ 6937759 w 7272867"/>
              <a:gd name="connsiteY7" fmla="*/ 395105 h 1078377"/>
              <a:gd name="connsiteX0" fmla="*/ 6935594 w 7270702"/>
              <a:gd name="connsiteY0" fmla="*/ 395105 h 1078377"/>
              <a:gd name="connsiteX1" fmla="*/ 6936497 w 7270702"/>
              <a:gd name="connsiteY1" fmla="*/ 0 h 1078377"/>
              <a:gd name="connsiteX2" fmla="*/ 7270702 w 7270702"/>
              <a:gd name="connsiteY2" fmla="*/ 564961 h 1078377"/>
              <a:gd name="connsiteX3" fmla="*/ 6938835 w 7270702"/>
              <a:gd name="connsiteY3" fmla="*/ 1078377 h 1078377"/>
              <a:gd name="connsiteX4" fmla="*/ 6937143 w 7270702"/>
              <a:gd name="connsiteY4" fmla="*/ 722153 h 1078377"/>
              <a:gd name="connsiteX5" fmla="*/ 0 w 7270702"/>
              <a:gd name="connsiteY5" fmla="*/ 746547 h 1078377"/>
              <a:gd name="connsiteX6" fmla="*/ 7935 w 7270702"/>
              <a:gd name="connsiteY6" fmla="*/ 367066 h 1078377"/>
              <a:gd name="connsiteX7" fmla="*/ 6935594 w 7270702"/>
              <a:gd name="connsiteY7" fmla="*/ 395105 h 1078377"/>
              <a:gd name="connsiteX0" fmla="*/ 6943746 w 7278854"/>
              <a:gd name="connsiteY0" fmla="*/ 395105 h 1078377"/>
              <a:gd name="connsiteX1" fmla="*/ 6944649 w 7278854"/>
              <a:gd name="connsiteY1" fmla="*/ 0 h 1078377"/>
              <a:gd name="connsiteX2" fmla="*/ 7278854 w 7278854"/>
              <a:gd name="connsiteY2" fmla="*/ 564961 h 1078377"/>
              <a:gd name="connsiteX3" fmla="*/ 6946987 w 7278854"/>
              <a:gd name="connsiteY3" fmla="*/ 1078377 h 1078377"/>
              <a:gd name="connsiteX4" fmla="*/ 6945295 w 7278854"/>
              <a:gd name="connsiteY4" fmla="*/ 722153 h 1078377"/>
              <a:gd name="connsiteX5" fmla="*/ 8152 w 7278854"/>
              <a:gd name="connsiteY5" fmla="*/ 746547 h 1078377"/>
              <a:gd name="connsiteX6" fmla="*/ 404 w 7278854"/>
              <a:gd name="connsiteY6" fmla="*/ 367066 h 1078377"/>
              <a:gd name="connsiteX7" fmla="*/ 6943746 w 7278854"/>
              <a:gd name="connsiteY7" fmla="*/ 395105 h 1078377"/>
              <a:gd name="connsiteX0" fmla="*/ 6935594 w 7270702"/>
              <a:gd name="connsiteY0" fmla="*/ 395105 h 1078377"/>
              <a:gd name="connsiteX1" fmla="*/ 6936497 w 7270702"/>
              <a:gd name="connsiteY1" fmla="*/ 0 h 1078377"/>
              <a:gd name="connsiteX2" fmla="*/ 7270702 w 7270702"/>
              <a:gd name="connsiteY2" fmla="*/ 564961 h 1078377"/>
              <a:gd name="connsiteX3" fmla="*/ 6938835 w 7270702"/>
              <a:gd name="connsiteY3" fmla="*/ 1078377 h 1078377"/>
              <a:gd name="connsiteX4" fmla="*/ 6937143 w 7270702"/>
              <a:gd name="connsiteY4" fmla="*/ 722153 h 1078377"/>
              <a:gd name="connsiteX5" fmla="*/ 0 w 7270702"/>
              <a:gd name="connsiteY5" fmla="*/ 746547 h 1078377"/>
              <a:gd name="connsiteX6" fmla="*/ 4799 w 7270702"/>
              <a:gd name="connsiteY6" fmla="*/ 367066 h 1078377"/>
              <a:gd name="connsiteX7" fmla="*/ 6935594 w 7270702"/>
              <a:gd name="connsiteY7" fmla="*/ 395105 h 1078377"/>
              <a:gd name="connsiteX0" fmla="*/ 6935594 w 7270702"/>
              <a:gd name="connsiteY0" fmla="*/ 395105 h 1078377"/>
              <a:gd name="connsiteX1" fmla="*/ 6936497 w 7270702"/>
              <a:gd name="connsiteY1" fmla="*/ 0 h 1078377"/>
              <a:gd name="connsiteX2" fmla="*/ 7270702 w 7270702"/>
              <a:gd name="connsiteY2" fmla="*/ 564961 h 1078377"/>
              <a:gd name="connsiteX3" fmla="*/ 6938835 w 7270702"/>
              <a:gd name="connsiteY3" fmla="*/ 1078377 h 1078377"/>
              <a:gd name="connsiteX4" fmla="*/ 6937143 w 7270702"/>
              <a:gd name="connsiteY4" fmla="*/ 722153 h 1078377"/>
              <a:gd name="connsiteX5" fmla="*/ 0 w 7270702"/>
              <a:gd name="connsiteY5" fmla="*/ 746549 h 1078377"/>
              <a:gd name="connsiteX6" fmla="*/ 4799 w 7270702"/>
              <a:gd name="connsiteY6" fmla="*/ 367066 h 1078377"/>
              <a:gd name="connsiteX7" fmla="*/ 6935594 w 7270702"/>
              <a:gd name="connsiteY7" fmla="*/ 395105 h 1078377"/>
              <a:gd name="connsiteX0" fmla="*/ 6932456 w 7267564"/>
              <a:gd name="connsiteY0" fmla="*/ 395105 h 1078377"/>
              <a:gd name="connsiteX1" fmla="*/ 6933359 w 7267564"/>
              <a:gd name="connsiteY1" fmla="*/ 0 h 1078377"/>
              <a:gd name="connsiteX2" fmla="*/ 7267564 w 7267564"/>
              <a:gd name="connsiteY2" fmla="*/ 564961 h 1078377"/>
              <a:gd name="connsiteX3" fmla="*/ 6935697 w 7267564"/>
              <a:gd name="connsiteY3" fmla="*/ 1078377 h 1078377"/>
              <a:gd name="connsiteX4" fmla="*/ 6934005 w 7267564"/>
              <a:gd name="connsiteY4" fmla="*/ 722153 h 1078377"/>
              <a:gd name="connsiteX5" fmla="*/ 0 w 7267564"/>
              <a:gd name="connsiteY5" fmla="*/ 758567 h 1078377"/>
              <a:gd name="connsiteX6" fmla="*/ 1661 w 7267564"/>
              <a:gd name="connsiteY6" fmla="*/ 367066 h 1078377"/>
              <a:gd name="connsiteX7" fmla="*/ 6932456 w 7267564"/>
              <a:gd name="connsiteY7" fmla="*/ 395105 h 10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7564" h="1078377">
                <a:moveTo>
                  <a:pt x="6932456" y="395105"/>
                </a:moveTo>
                <a:cubicBezTo>
                  <a:pt x="6932758" y="275422"/>
                  <a:pt x="6933057" y="119683"/>
                  <a:pt x="6933359" y="0"/>
                </a:cubicBezTo>
                <a:lnTo>
                  <a:pt x="7267564" y="564961"/>
                </a:lnTo>
                <a:lnTo>
                  <a:pt x="6935697" y="1078377"/>
                </a:lnTo>
                <a:cubicBezTo>
                  <a:pt x="6934088" y="947616"/>
                  <a:pt x="6935614" y="852914"/>
                  <a:pt x="6934005" y="722153"/>
                </a:cubicBezTo>
                <a:lnTo>
                  <a:pt x="0" y="758567"/>
                </a:lnTo>
                <a:cubicBezTo>
                  <a:pt x="2875" y="370378"/>
                  <a:pt x="-1214" y="755255"/>
                  <a:pt x="1661" y="367066"/>
                </a:cubicBezTo>
                <a:lnTo>
                  <a:pt x="6932456" y="395105"/>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564433" y="1131590"/>
            <a:ext cx="6006740" cy="3079432"/>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24"/>
          <p:cNvGrpSpPr/>
          <p:nvPr/>
        </p:nvGrpSpPr>
        <p:grpSpPr>
          <a:xfrm>
            <a:off x="2335466" y="3782248"/>
            <a:ext cx="2973205" cy="509991"/>
            <a:chOff x="625321" y="3346870"/>
            <a:chExt cx="2237976" cy="509991"/>
          </a:xfrm>
        </p:grpSpPr>
        <p:sp>
          <p:nvSpPr>
            <p:cNvPr id="54" name="TextBox 53"/>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55" name="TextBox 54"/>
            <p:cNvSpPr txBox="1"/>
            <p:nvPr/>
          </p:nvSpPr>
          <p:spPr>
            <a:xfrm>
              <a:off x="625321" y="3346870"/>
              <a:ext cx="2059657" cy="276999"/>
            </a:xfrm>
            <a:prstGeom prst="rect">
              <a:avLst/>
            </a:prstGeom>
            <a:noFill/>
          </p:spPr>
          <p:txBody>
            <a:bodyPr wrap="square" rtlCol="0">
              <a:spAutoFit/>
            </a:bodyPr>
            <a:lstStyle/>
            <a:p>
              <a:r>
                <a:rPr lang="en-US" altLang="ko-KR" sz="1200" b="1" dirty="0">
                  <a:solidFill>
                    <a:schemeClr val="bg1"/>
                  </a:solidFill>
                  <a:cs typeface="Arial" pitchFamily="34" charset="0"/>
                </a:rPr>
                <a:t>AI literacy &amp;  applied knowledge</a:t>
              </a:r>
              <a:endParaRPr lang="ko-KR" altLang="en-US" sz="1200" b="1" dirty="0">
                <a:solidFill>
                  <a:schemeClr val="bg1"/>
                </a:solidFill>
                <a:cs typeface="Arial" pitchFamily="34" charset="0"/>
              </a:endParaRPr>
            </a:p>
          </p:txBody>
        </p:sp>
      </p:grpSp>
      <p:pic>
        <p:nvPicPr>
          <p:cNvPr id="36" name="Picture 3" descr="D:\Users\aanestis\My Projects\Presentations\Data Ethics (Alexandros Nousias)\MyData @ Helsinki, Finland\[Sources]\Media Kit - MyData 2019\Most popular logos for presentations MyData2019\sign-col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746" y="1932202"/>
            <a:ext cx="739103" cy="73910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24"/>
          <p:cNvGrpSpPr/>
          <p:nvPr/>
        </p:nvGrpSpPr>
        <p:grpSpPr>
          <a:xfrm>
            <a:off x="1204215" y="2532806"/>
            <a:ext cx="2736304" cy="494026"/>
            <a:chOff x="803640" y="3362835"/>
            <a:chExt cx="2059657" cy="494026"/>
          </a:xfrm>
        </p:grpSpPr>
        <p:sp>
          <p:nvSpPr>
            <p:cNvPr id="20" name="TextBox 19"/>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Hype</a:t>
              </a:r>
              <a:endParaRPr lang="ko-KR" altLang="en-US" sz="1200" b="1" dirty="0">
                <a:solidFill>
                  <a:schemeClr val="bg1"/>
                </a:solidFill>
                <a:cs typeface="Arial" pitchFamily="34" charset="0"/>
              </a:endParaRPr>
            </a:p>
          </p:txBody>
        </p:sp>
      </p:grpSp>
      <p:pic>
        <p:nvPicPr>
          <p:cNvPr id="23" name="Picture 2" descr="D:\Users\aanestis\My Projects\Presentations\AI The next Champion (Αλέξανδρος Νούσιας)\[Sources]\ChatGPT.png">
            <a:extLst>
              <a:ext uri="{FF2B5EF4-FFF2-40B4-BE49-F238E27FC236}">
                <a16:creationId xmlns:a16="http://schemas.microsoft.com/office/drawing/2014/main" id="{10632E12-8038-B94F-86D9-0B1687AB2C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1096" y="3510779"/>
            <a:ext cx="541314" cy="54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01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endParaRPr lang="el-GR" dirty="0"/>
          </a:p>
        </p:txBody>
      </p:sp>
      <p:sp>
        <p:nvSpPr>
          <p:cNvPr id="3" name="Text Placeholder 2"/>
          <p:cNvSpPr>
            <a:spLocks noGrp="1"/>
          </p:cNvSpPr>
          <p:nvPr>
            <p:ph type="body" sz="quarter" idx="11"/>
          </p:nvPr>
        </p:nvSpPr>
        <p:spPr/>
        <p:txBody>
          <a:bodyPr/>
          <a:lstStyle/>
          <a:p>
            <a:r>
              <a:rPr lang="en-US" dirty="0"/>
              <a:t>Alexandros Nousias</a:t>
            </a:r>
          </a:p>
        </p:txBody>
      </p:sp>
    </p:spTree>
    <p:extLst>
      <p:ext uri="{BB962C8B-B14F-4D97-AF65-F5344CB8AC3E}">
        <p14:creationId xmlns:p14="http://schemas.microsoft.com/office/powerpoint/2010/main" val="3106334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943149" y="1303701"/>
            <a:ext cx="3866231" cy="602264"/>
            <a:chOff x="5004047" y="933547"/>
            <a:chExt cx="3456385" cy="602264"/>
          </a:xfrm>
        </p:grpSpPr>
        <p:sp>
          <p:nvSpPr>
            <p:cNvPr id="9" name="Text Placeholder 17"/>
            <p:cNvSpPr txBox="1">
              <a:spLocks/>
            </p:cNvSpPr>
            <p:nvPr/>
          </p:nvSpPr>
          <p:spPr>
            <a:xfrm>
              <a:off x="5004048" y="933547"/>
              <a:ext cx="3456384" cy="246087"/>
            </a:xfrm>
            <a:prstGeom prst="rect">
              <a:avLst/>
            </a:prstGeom>
            <a:noFill/>
            <a:ln w="19050">
              <a:noFill/>
            </a:ln>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000" b="1" dirty="0">
                  <a:solidFill>
                    <a:schemeClr val="bg1"/>
                  </a:solidFill>
                  <a:cs typeface="Arial" pitchFamily="34" charset="0"/>
                </a:rPr>
                <a:t>Alexandros Nousias</a:t>
              </a:r>
            </a:p>
          </p:txBody>
        </p:sp>
        <p:sp>
          <p:nvSpPr>
            <p:cNvPr id="10" name="TextBox 9"/>
            <p:cNvSpPr txBox="1"/>
            <p:nvPr/>
          </p:nvSpPr>
          <p:spPr>
            <a:xfrm>
              <a:off x="5004047" y="1258812"/>
              <a:ext cx="3456384"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en-US" altLang="ko-KR" sz="1200" dirty="0">
                <a:solidFill>
                  <a:schemeClr val="bg1"/>
                </a:solidFill>
                <a:cs typeface="Arial" pitchFamily="34" charset="0"/>
              </a:endParaRPr>
            </a:p>
          </p:txBody>
        </p:sp>
      </p:grpSp>
      <p:pic>
        <p:nvPicPr>
          <p:cNvPr id="2" name="Picture Placeholder 1"/>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135164" y="483518"/>
            <a:ext cx="2447925" cy="2447925"/>
          </a:xfrm>
          <a:ln w="44450">
            <a:solidFill>
              <a:schemeClr val="bg1"/>
            </a:solidFill>
          </a:ln>
        </p:spPr>
      </p:pic>
      <p:grpSp>
        <p:nvGrpSpPr>
          <p:cNvPr id="3" name="Group 2"/>
          <p:cNvGrpSpPr/>
          <p:nvPr/>
        </p:nvGrpSpPr>
        <p:grpSpPr>
          <a:xfrm>
            <a:off x="2101545" y="3329620"/>
            <a:ext cx="6707836" cy="1513682"/>
            <a:chOff x="2101545" y="3329620"/>
            <a:chExt cx="6707836" cy="1513682"/>
          </a:xfrm>
        </p:grpSpPr>
        <p:sp>
          <p:nvSpPr>
            <p:cNvPr id="20" name="Pentagon 19"/>
            <p:cNvSpPr/>
            <p:nvPr/>
          </p:nvSpPr>
          <p:spPr>
            <a:xfrm>
              <a:off x="2101546" y="3329620"/>
              <a:ext cx="6707835"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1" name="TextBox 20"/>
            <p:cNvSpPr txBox="1"/>
            <p:nvPr/>
          </p:nvSpPr>
          <p:spPr>
            <a:xfrm>
              <a:off x="3048740" y="3389083"/>
              <a:ext cx="4491951" cy="307777"/>
            </a:xfrm>
            <a:prstGeom prst="rect">
              <a:avLst/>
            </a:prstGeom>
            <a:noFill/>
          </p:spPr>
          <p:txBody>
            <a:bodyPr wrap="square" rtlCol="0">
              <a:spAutoFit/>
            </a:bodyPr>
            <a:lstStyle/>
            <a:p>
              <a:r>
                <a:rPr lang="en-US" altLang="ko-KR" sz="1400" b="1" dirty="0">
                  <a:solidFill>
                    <a:schemeClr val="accent1"/>
                  </a:solidFill>
                  <a:cs typeface="Arial" pitchFamily="34" charset="0"/>
                </a:rPr>
                <a:t>@</a:t>
              </a:r>
              <a:r>
                <a:rPr lang="en-US" altLang="ko-KR" sz="1400" b="1" dirty="0" err="1">
                  <a:solidFill>
                    <a:schemeClr val="accent1"/>
                  </a:solidFill>
                  <a:cs typeface="Arial" pitchFamily="34" charset="0"/>
                </a:rPr>
                <a:t>alexnousias</a:t>
              </a:r>
              <a:endParaRPr lang="en-US" altLang="ko-KR" sz="1400" b="1" dirty="0">
                <a:solidFill>
                  <a:schemeClr val="accent1"/>
                </a:solidFill>
                <a:cs typeface="Arial" pitchFamily="34" charset="0"/>
              </a:endParaRPr>
            </a:p>
          </p:txBody>
        </p:sp>
        <p:sp>
          <p:nvSpPr>
            <p:cNvPr id="23" name="Pentagon 22"/>
            <p:cNvSpPr/>
            <p:nvPr/>
          </p:nvSpPr>
          <p:spPr>
            <a:xfrm>
              <a:off x="2101545" y="3862927"/>
              <a:ext cx="6707835"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4" name="TextBox 23"/>
            <p:cNvSpPr txBox="1"/>
            <p:nvPr/>
          </p:nvSpPr>
          <p:spPr>
            <a:xfrm>
              <a:off x="3048740" y="3922390"/>
              <a:ext cx="4491951" cy="307777"/>
            </a:xfrm>
            <a:prstGeom prst="rect">
              <a:avLst/>
            </a:prstGeom>
            <a:noFill/>
          </p:spPr>
          <p:txBody>
            <a:bodyPr wrap="square" rtlCol="0">
              <a:spAutoFit/>
            </a:bodyPr>
            <a:lstStyle/>
            <a:p>
              <a:r>
                <a:rPr lang="en-US" altLang="ko-KR" sz="1400" b="1" dirty="0">
                  <a:solidFill>
                    <a:schemeClr val="accent1"/>
                  </a:solidFill>
                  <a:cs typeface="Arial" pitchFamily="34" charset="0"/>
                </a:rPr>
                <a:t>https://www.linkedin.com/in/alexandrosnoussias/</a:t>
              </a:r>
            </a:p>
          </p:txBody>
        </p:sp>
        <p:sp>
          <p:nvSpPr>
            <p:cNvPr id="28" name="Pentagon 27"/>
            <p:cNvSpPr/>
            <p:nvPr/>
          </p:nvSpPr>
          <p:spPr>
            <a:xfrm>
              <a:off x="2101545" y="4396234"/>
              <a:ext cx="6707835"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9" name="TextBox 28"/>
            <p:cNvSpPr txBox="1"/>
            <p:nvPr/>
          </p:nvSpPr>
          <p:spPr>
            <a:xfrm>
              <a:off x="3048740" y="4455697"/>
              <a:ext cx="4491951" cy="307777"/>
            </a:xfrm>
            <a:prstGeom prst="rect">
              <a:avLst/>
            </a:prstGeom>
            <a:noFill/>
          </p:spPr>
          <p:txBody>
            <a:bodyPr wrap="square" rtlCol="0">
              <a:spAutoFit/>
            </a:bodyPr>
            <a:lstStyle/>
            <a:p>
              <a:r>
                <a:rPr lang="en-US" altLang="ko-KR" sz="1400" b="1" dirty="0">
                  <a:solidFill>
                    <a:schemeClr val="accent1"/>
                  </a:solidFill>
                  <a:cs typeface="Arial" pitchFamily="34" charset="0"/>
                </a:rPr>
                <a:t>alexandros.nousias@gmail.com</a:t>
              </a:r>
            </a:p>
          </p:txBody>
        </p:sp>
        <p:sp>
          <p:nvSpPr>
            <p:cNvPr id="19" name="Isosceles Triangle 51">
              <a:extLst>
                <a:ext uri="{FF2B5EF4-FFF2-40B4-BE49-F238E27FC236}">
                  <a16:creationId xmlns:a16="http://schemas.microsoft.com/office/drawing/2014/main" id="{976AE607-A445-4A0E-A4C7-8DFDCDD3117F}"/>
                </a:ext>
              </a:extLst>
            </p:cNvPr>
            <p:cNvSpPr/>
            <p:nvPr/>
          </p:nvSpPr>
          <p:spPr>
            <a:xfrm>
              <a:off x="2484775" y="4482419"/>
              <a:ext cx="352834" cy="274698"/>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ounded Rectangle 8">
              <a:extLst>
                <a:ext uri="{FF2B5EF4-FFF2-40B4-BE49-F238E27FC236}">
                  <a16:creationId xmlns:a16="http://schemas.microsoft.com/office/drawing/2014/main" id="{AA6C4E3B-C4F7-4483-9506-B8BAF088C976}"/>
                </a:ext>
              </a:extLst>
            </p:cNvPr>
            <p:cNvSpPr/>
            <p:nvPr/>
          </p:nvSpPr>
          <p:spPr>
            <a:xfrm>
              <a:off x="2484735" y="3910044"/>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4" name="Rounded Rectangle 2">
              <a:extLst>
                <a:ext uri="{FF2B5EF4-FFF2-40B4-BE49-F238E27FC236}">
                  <a16:creationId xmlns:a16="http://schemas.microsoft.com/office/drawing/2014/main" id="{1655071A-9CE7-4C91-AB1B-4B7ECF41BFCC}"/>
                </a:ext>
              </a:extLst>
            </p:cNvPr>
            <p:cNvSpPr/>
            <p:nvPr/>
          </p:nvSpPr>
          <p:spPr>
            <a:xfrm>
              <a:off x="2484774" y="3376737"/>
              <a:ext cx="352833" cy="352833"/>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21495" y="1628965"/>
            <a:ext cx="652704" cy="6747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24128" y="1628968"/>
            <a:ext cx="1453312" cy="67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0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bwMode="auto">
          <a:xfrm>
            <a:off x="1564433" y="695325"/>
            <a:ext cx="6125593" cy="35156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tretch>
            <a:fillRect/>
          </a:stretch>
        </p:blipFill>
        <p:spPr bwMode="auto">
          <a:xfrm>
            <a:off x="1564433" y="723900"/>
            <a:ext cx="6125594" cy="348712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427984" y="4291453"/>
            <a:ext cx="230678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Deployment Period</a:t>
            </a:r>
            <a:endParaRPr lang="ko-KR" altLang="en-US" sz="1200" b="1" dirty="0">
              <a:solidFill>
                <a:schemeClr val="bg1"/>
              </a:solidFill>
              <a:cs typeface="Arial" pitchFamily="34" charset="0"/>
            </a:endParaRPr>
          </a:p>
        </p:txBody>
      </p:sp>
      <p:sp>
        <p:nvSpPr>
          <p:cNvPr id="42" name="TextBox 41"/>
          <p:cNvSpPr txBox="1"/>
          <p:nvPr/>
        </p:nvSpPr>
        <p:spPr>
          <a:xfrm>
            <a:off x="1944316" y="4291455"/>
            <a:ext cx="235231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Installation Period</a:t>
            </a:r>
            <a:endParaRPr lang="ko-KR" altLang="en-US" sz="1200" b="1" dirty="0">
              <a:solidFill>
                <a:schemeClr val="bg1"/>
              </a:solidFill>
              <a:cs typeface="Arial" pitchFamily="34" charset="0"/>
            </a:endParaRPr>
          </a:p>
        </p:txBody>
      </p:sp>
      <p:cxnSp>
        <p:nvCxnSpPr>
          <p:cNvPr id="70" name="Straight Connector 69"/>
          <p:cNvCxnSpPr/>
          <p:nvPr/>
        </p:nvCxnSpPr>
        <p:spPr>
          <a:xfrm flipV="1">
            <a:off x="1925266" y="3886769"/>
            <a:ext cx="0" cy="277000"/>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103803" y="3724880"/>
            <a:ext cx="0" cy="441269"/>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282338" y="1762260"/>
            <a:ext cx="0" cy="2400736"/>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463703" y="1762260"/>
            <a:ext cx="0" cy="2400736"/>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603583" y="2258667"/>
            <a:ext cx="3984" cy="1905101"/>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736321" y="2097488"/>
            <a:ext cx="1737" cy="2068661"/>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577390" y="1850873"/>
            <a:ext cx="115668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Maturity</a:t>
            </a:r>
            <a:endParaRPr lang="ko-KR" altLang="en-US" sz="1400" b="1" dirty="0">
              <a:solidFill>
                <a:schemeClr val="bg1"/>
              </a:solidFill>
              <a:cs typeface="Arial" pitchFamily="34" charset="0"/>
            </a:endParaRPr>
          </a:p>
        </p:txBody>
      </p:sp>
      <p:sp>
        <p:nvSpPr>
          <p:cNvPr id="51" name="TextBox 50"/>
          <p:cNvSpPr txBox="1"/>
          <p:nvPr/>
        </p:nvSpPr>
        <p:spPr>
          <a:xfrm>
            <a:off x="4410266" y="2127872"/>
            <a:ext cx="11136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Synergy</a:t>
            </a:r>
            <a:endParaRPr lang="ko-KR" altLang="en-US" sz="1400" b="1" dirty="0">
              <a:solidFill>
                <a:schemeClr val="bg1"/>
              </a:solidFill>
              <a:cs typeface="Arial" pitchFamily="34" charset="0"/>
            </a:endParaRPr>
          </a:p>
        </p:txBody>
      </p:sp>
      <p:sp>
        <p:nvSpPr>
          <p:cNvPr id="49" name="TextBox 48"/>
          <p:cNvSpPr txBox="1"/>
          <p:nvPr/>
        </p:nvSpPr>
        <p:spPr>
          <a:xfrm>
            <a:off x="3014055" y="3077060"/>
            <a:ext cx="116186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Frenzy</a:t>
            </a:r>
            <a:endParaRPr lang="ko-KR" altLang="en-US" sz="1400" b="1" dirty="0">
              <a:solidFill>
                <a:schemeClr val="bg1"/>
              </a:solidFill>
              <a:cs typeface="Arial" pitchFamily="34" charset="0"/>
            </a:endParaRPr>
          </a:p>
        </p:txBody>
      </p:sp>
      <p:sp>
        <p:nvSpPr>
          <p:cNvPr id="46" name="TextBox 45"/>
          <p:cNvSpPr txBox="1"/>
          <p:nvPr/>
        </p:nvSpPr>
        <p:spPr>
          <a:xfrm>
            <a:off x="1925265" y="3522259"/>
            <a:ext cx="1195205"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Irruption</a:t>
            </a:r>
            <a:endParaRPr lang="ko-KR" altLang="en-US" sz="1400" b="1" dirty="0">
              <a:solidFill>
                <a:schemeClr val="bg1"/>
              </a:solidFill>
              <a:cs typeface="Arial" pitchFamily="34" charset="0"/>
            </a:endParaRPr>
          </a:p>
        </p:txBody>
      </p:sp>
      <p:sp>
        <p:nvSpPr>
          <p:cNvPr id="2" name="Text Placeholder 1"/>
          <p:cNvSpPr>
            <a:spLocks noGrp="1"/>
          </p:cNvSpPr>
          <p:nvPr>
            <p:ph type="body" sz="quarter" idx="10"/>
          </p:nvPr>
        </p:nvSpPr>
        <p:spPr/>
        <p:txBody>
          <a:bodyPr>
            <a:normAutofit fontScale="92500" lnSpcReduction="10000"/>
          </a:bodyPr>
          <a:lstStyle/>
          <a:p>
            <a:r>
              <a:rPr lang="en-US" altLang="ko-KR" dirty="0"/>
              <a:t>The techno-economic paradigm (TEP)</a:t>
            </a:r>
          </a:p>
        </p:txBody>
      </p:sp>
      <p:sp>
        <p:nvSpPr>
          <p:cNvPr id="24" name="Freeform 23"/>
          <p:cNvSpPr/>
          <p:nvPr/>
        </p:nvSpPr>
        <p:spPr>
          <a:xfrm rot="-5400000">
            <a:off x="78459" y="2723857"/>
            <a:ext cx="2971947" cy="216024"/>
          </a:xfrm>
          <a:custGeom>
            <a:avLst/>
            <a:gdLst>
              <a:gd name="connsiteX0" fmla="*/ 6702732 w 8527613"/>
              <a:gd name="connsiteY0" fmla="*/ 0 h 1932318"/>
              <a:gd name="connsiteX1" fmla="*/ 7289327 w 8527613"/>
              <a:gd name="connsiteY1" fmla="*/ 1190446 h 1932318"/>
              <a:gd name="connsiteX2" fmla="*/ 8199872 w 8527613"/>
              <a:gd name="connsiteY2" fmla="*/ 354402 h 1932318"/>
              <a:gd name="connsiteX3" fmla="*/ 8063738 w 8527613"/>
              <a:gd name="connsiteY3" fmla="*/ 218268 h 1932318"/>
              <a:gd name="connsiteX4" fmla="*/ 8527613 w 8527613"/>
              <a:gd name="connsiteY4" fmla="*/ 35564 h 1932318"/>
              <a:gd name="connsiteX5" fmla="*/ 8438753 w 8527613"/>
              <a:gd name="connsiteY5" fmla="*/ 593283 h 1932318"/>
              <a:gd name="connsiteX6" fmla="*/ 8307071 w 8527613"/>
              <a:gd name="connsiteY6" fmla="*/ 461601 h 1932318"/>
              <a:gd name="connsiteX7" fmla="*/ 7375593 w 8527613"/>
              <a:gd name="connsiteY7" fmla="*/ 1544129 h 1932318"/>
              <a:gd name="connsiteX8" fmla="*/ 6737237 w 8527613"/>
              <a:gd name="connsiteY8" fmla="*/ 129398 h 1932318"/>
              <a:gd name="connsiteX9" fmla="*/ 767759 w 8527613"/>
              <a:gd name="connsiteY9" fmla="*/ 1932318 h 1932318"/>
              <a:gd name="connsiteX10" fmla="*/ 7 w 8527613"/>
              <a:gd name="connsiteY10" fmla="*/ 1104182 h 1932318"/>
              <a:gd name="connsiteX11" fmla="*/ 6702732 w 8527613"/>
              <a:gd name="connsiteY11" fmla="*/ 0 h 1932318"/>
              <a:gd name="connsiteX0" fmla="*/ 6703554 w 8528435"/>
              <a:gd name="connsiteY0" fmla="*/ 0 h 2303254"/>
              <a:gd name="connsiteX1" fmla="*/ 7290149 w 8528435"/>
              <a:gd name="connsiteY1" fmla="*/ 1190446 h 2303254"/>
              <a:gd name="connsiteX2" fmla="*/ 8200694 w 8528435"/>
              <a:gd name="connsiteY2" fmla="*/ 354402 h 2303254"/>
              <a:gd name="connsiteX3" fmla="*/ 8064560 w 8528435"/>
              <a:gd name="connsiteY3" fmla="*/ 218268 h 2303254"/>
              <a:gd name="connsiteX4" fmla="*/ 8528435 w 8528435"/>
              <a:gd name="connsiteY4" fmla="*/ 35564 h 2303254"/>
              <a:gd name="connsiteX5" fmla="*/ 8439575 w 8528435"/>
              <a:gd name="connsiteY5" fmla="*/ 593283 h 2303254"/>
              <a:gd name="connsiteX6" fmla="*/ 8307893 w 8528435"/>
              <a:gd name="connsiteY6" fmla="*/ 461601 h 2303254"/>
              <a:gd name="connsiteX7" fmla="*/ 7376415 w 8528435"/>
              <a:gd name="connsiteY7" fmla="*/ 1544129 h 2303254"/>
              <a:gd name="connsiteX8" fmla="*/ 6738059 w 8528435"/>
              <a:gd name="connsiteY8" fmla="*/ 129398 h 2303254"/>
              <a:gd name="connsiteX9" fmla="*/ 830 w 8528435"/>
              <a:gd name="connsiteY9" fmla="*/ 2303254 h 2303254"/>
              <a:gd name="connsiteX10" fmla="*/ 829 w 8528435"/>
              <a:gd name="connsiteY10" fmla="*/ 1104182 h 2303254"/>
              <a:gd name="connsiteX11" fmla="*/ 6703554 w 8528435"/>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54732 w 8545108"/>
              <a:gd name="connsiteY8" fmla="*/ 12939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71985 w 8545108"/>
              <a:gd name="connsiteY8" fmla="*/ 34505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80612 w 8545108"/>
              <a:gd name="connsiteY0" fmla="*/ 197350 h 2267690"/>
              <a:gd name="connsiteX1" fmla="*/ 7306822 w 8545108"/>
              <a:gd name="connsiteY1" fmla="*/ 1154882 h 2267690"/>
              <a:gd name="connsiteX2" fmla="*/ 8217367 w 8545108"/>
              <a:gd name="connsiteY2" fmla="*/ 318838 h 2267690"/>
              <a:gd name="connsiteX3" fmla="*/ 8081233 w 8545108"/>
              <a:gd name="connsiteY3" fmla="*/ 182704 h 2267690"/>
              <a:gd name="connsiteX4" fmla="*/ 8545108 w 8545108"/>
              <a:gd name="connsiteY4" fmla="*/ 0 h 2267690"/>
              <a:gd name="connsiteX5" fmla="*/ 8456248 w 8545108"/>
              <a:gd name="connsiteY5" fmla="*/ 557719 h 2267690"/>
              <a:gd name="connsiteX6" fmla="*/ 8324566 w 8545108"/>
              <a:gd name="connsiteY6" fmla="*/ 426037 h 2267690"/>
              <a:gd name="connsiteX7" fmla="*/ 7393088 w 8545108"/>
              <a:gd name="connsiteY7" fmla="*/ 1508565 h 2267690"/>
              <a:gd name="connsiteX8" fmla="*/ 6771985 w 8545108"/>
              <a:gd name="connsiteY8" fmla="*/ 309494 h 2267690"/>
              <a:gd name="connsiteX9" fmla="*/ 17503 w 8545108"/>
              <a:gd name="connsiteY9" fmla="*/ 2267690 h 2267690"/>
              <a:gd name="connsiteX10" fmla="*/ 249 w 8545108"/>
              <a:gd name="connsiteY10" fmla="*/ 861584 h 2267690"/>
              <a:gd name="connsiteX11" fmla="*/ 6780612 w 8545108"/>
              <a:gd name="connsiteY11" fmla="*/ 197350 h 2267690"/>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7463413 w 8545108"/>
              <a:gd name="connsiteY1" fmla="*/ 99167 h 2095162"/>
              <a:gd name="connsiteX2" fmla="*/ 7306822 w 8545108"/>
              <a:gd name="connsiteY2" fmla="*/ 1154882 h 2095162"/>
              <a:gd name="connsiteX3" fmla="*/ 8217367 w 8545108"/>
              <a:gd name="connsiteY3" fmla="*/ 318838 h 2095162"/>
              <a:gd name="connsiteX4" fmla="*/ 8081233 w 8545108"/>
              <a:gd name="connsiteY4" fmla="*/ 182704 h 2095162"/>
              <a:gd name="connsiteX5" fmla="*/ 8545108 w 8545108"/>
              <a:gd name="connsiteY5" fmla="*/ 0 h 2095162"/>
              <a:gd name="connsiteX6" fmla="*/ 8456248 w 8545108"/>
              <a:gd name="connsiteY6" fmla="*/ 557719 h 2095162"/>
              <a:gd name="connsiteX7" fmla="*/ 8324566 w 8545108"/>
              <a:gd name="connsiteY7" fmla="*/ 426037 h 2095162"/>
              <a:gd name="connsiteX8" fmla="*/ 7393088 w 8545108"/>
              <a:gd name="connsiteY8" fmla="*/ 1508565 h 2095162"/>
              <a:gd name="connsiteX9" fmla="*/ 6771985 w 8545108"/>
              <a:gd name="connsiteY9" fmla="*/ 309494 h 2095162"/>
              <a:gd name="connsiteX10" fmla="*/ 17503 w 8545108"/>
              <a:gd name="connsiteY10" fmla="*/ 2095162 h 2095162"/>
              <a:gd name="connsiteX11" fmla="*/ 249 w 8545108"/>
              <a:gd name="connsiteY11" fmla="*/ 861584 h 2095162"/>
              <a:gd name="connsiteX12" fmla="*/ 6780612 w 8545108"/>
              <a:gd name="connsiteY12" fmla="*/ 197350 h 2095162"/>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7393088 w 8545108"/>
              <a:gd name="connsiteY6" fmla="*/ 1508565 h 2095162"/>
              <a:gd name="connsiteX7" fmla="*/ 6771985 w 8545108"/>
              <a:gd name="connsiteY7" fmla="*/ 309494 h 2095162"/>
              <a:gd name="connsiteX8" fmla="*/ 17503 w 8545108"/>
              <a:gd name="connsiteY8" fmla="*/ 2095162 h 2095162"/>
              <a:gd name="connsiteX9" fmla="*/ 249 w 8545108"/>
              <a:gd name="connsiteY9" fmla="*/ 861584 h 2095162"/>
              <a:gd name="connsiteX10" fmla="*/ 6780612 w 8545108"/>
              <a:gd name="connsiteY10"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6771985 w 8545108"/>
              <a:gd name="connsiteY6" fmla="*/ 309494 h 2095162"/>
              <a:gd name="connsiteX7" fmla="*/ 17503 w 8545108"/>
              <a:gd name="connsiteY7" fmla="*/ 2095162 h 2095162"/>
              <a:gd name="connsiteX8" fmla="*/ 249 w 8545108"/>
              <a:gd name="connsiteY8" fmla="*/ 861584 h 2095162"/>
              <a:gd name="connsiteX9" fmla="*/ 6780612 w 8545108"/>
              <a:gd name="connsiteY9" fmla="*/ 197350 h 2095162"/>
              <a:gd name="connsiteX0" fmla="*/ 6780612 w 8646708"/>
              <a:gd name="connsiteY0" fmla="*/ 78817 h 1976629"/>
              <a:gd name="connsiteX1" fmla="*/ 8217367 w 8646708"/>
              <a:gd name="connsiteY1" fmla="*/ 200305 h 1976629"/>
              <a:gd name="connsiteX2" fmla="*/ 8081233 w 8646708"/>
              <a:gd name="connsiteY2" fmla="*/ 64171 h 1976629"/>
              <a:gd name="connsiteX3" fmla="*/ 8646708 w 8646708"/>
              <a:gd name="connsiteY3" fmla="*/ 0 h 1976629"/>
              <a:gd name="connsiteX4" fmla="*/ 8456248 w 8646708"/>
              <a:gd name="connsiteY4" fmla="*/ 439186 h 1976629"/>
              <a:gd name="connsiteX5" fmla="*/ 8324566 w 8646708"/>
              <a:gd name="connsiteY5" fmla="*/ 307504 h 1976629"/>
              <a:gd name="connsiteX6" fmla="*/ 6771985 w 8646708"/>
              <a:gd name="connsiteY6" fmla="*/ 190961 h 1976629"/>
              <a:gd name="connsiteX7" fmla="*/ 17503 w 8646708"/>
              <a:gd name="connsiteY7" fmla="*/ 1976629 h 1976629"/>
              <a:gd name="connsiteX8" fmla="*/ 249 w 8646708"/>
              <a:gd name="connsiteY8" fmla="*/ 743051 h 1976629"/>
              <a:gd name="connsiteX9" fmla="*/ 6780612 w 8646708"/>
              <a:gd name="connsiteY9" fmla="*/ 78817 h 1976629"/>
              <a:gd name="connsiteX0" fmla="*/ 6780612 w 8646708"/>
              <a:gd name="connsiteY0" fmla="*/ 243246 h 2141058"/>
              <a:gd name="connsiteX1" fmla="*/ 8217367 w 8646708"/>
              <a:gd name="connsiteY1" fmla="*/ 364734 h 2141058"/>
              <a:gd name="connsiteX2" fmla="*/ 8064300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8217367 w 8646708"/>
              <a:gd name="connsiteY1" fmla="*/ 364734 h 2141058"/>
              <a:gd name="connsiteX2" fmla="*/ 6802767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771985 w 8646708"/>
              <a:gd name="connsiteY5" fmla="*/ 355390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7516448 w 8646708"/>
              <a:gd name="connsiteY3" fmla="*/ 1026948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7342432 w 8646708"/>
              <a:gd name="connsiteY4" fmla="*/ 683600 h 2318858"/>
              <a:gd name="connsiteX5" fmla="*/ 6848185 w 8646708"/>
              <a:gd name="connsiteY5" fmla="*/ 592456 h 2318858"/>
              <a:gd name="connsiteX6" fmla="*/ 17503 w 8646708"/>
              <a:gd name="connsiteY6" fmla="*/ 2318858 h 2318858"/>
              <a:gd name="connsiteX7" fmla="*/ 249 w 8646708"/>
              <a:gd name="connsiteY7" fmla="*/ 1085280 h 2318858"/>
              <a:gd name="connsiteX8" fmla="*/ 6780612 w 8646708"/>
              <a:gd name="connsiteY8"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6932248 w 8646708"/>
              <a:gd name="connsiteY3" fmla="*/ 857614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045575"/>
              <a:gd name="connsiteY0" fmla="*/ 421046 h 2318858"/>
              <a:gd name="connsiteX1" fmla="*/ 7175300 w 8045575"/>
              <a:gd name="connsiteY1" fmla="*/ 0 h 2318858"/>
              <a:gd name="connsiteX2" fmla="*/ 8045575 w 8045575"/>
              <a:gd name="connsiteY2" fmla="*/ 181362 h 2318858"/>
              <a:gd name="connsiteX3" fmla="*/ 6932248 w 8045575"/>
              <a:gd name="connsiteY3" fmla="*/ 857614 h 2318858"/>
              <a:gd name="connsiteX4" fmla="*/ 6848185 w 8045575"/>
              <a:gd name="connsiteY4" fmla="*/ 592456 h 2318858"/>
              <a:gd name="connsiteX5" fmla="*/ 17503 w 8045575"/>
              <a:gd name="connsiteY5" fmla="*/ 2318858 h 2318858"/>
              <a:gd name="connsiteX6" fmla="*/ 249 w 8045575"/>
              <a:gd name="connsiteY6" fmla="*/ 1085280 h 2318858"/>
              <a:gd name="connsiteX7" fmla="*/ 6780612 w 8045575"/>
              <a:gd name="connsiteY7" fmla="*/ 421046 h 2318858"/>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63109 w 8028072"/>
              <a:gd name="connsiteY0" fmla="*/ 336379 h 2234191"/>
              <a:gd name="connsiteX1" fmla="*/ 6683664 w 8028072"/>
              <a:gd name="connsiteY1" fmla="*/ 0 h 2234191"/>
              <a:gd name="connsiteX2" fmla="*/ 8028072 w 8028072"/>
              <a:gd name="connsiteY2" fmla="*/ 96695 h 2234191"/>
              <a:gd name="connsiteX3" fmla="*/ 6914745 w 8028072"/>
              <a:gd name="connsiteY3" fmla="*/ 772947 h 2234191"/>
              <a:gd name="connsiteX4" fmla="*/ 6830682 w 8028072"/>
              <a:gd name="connsiteY4" fmla="*/ 507789 h 2234191"/>
              <a:gd name="connsiteX5" fmla="*/ 0 w 8028072"/>
              <a:gd name="connsiteY5" fmla="*/ 2234191 h 2234191"/>
              <a:gd name="connsiteX6" fmla="*/ 6414 w 8028072"/>
              <a:gd name="connsiteY6" fmla="*/ 993054 h 2234191"/>
              <a:gd name="connsiteX7" fmla="*/ 6763109 w 8028072"/>
              <a:gd name="connsiteY7" fmla="*/ 336379 h 2234191"/>
              <a:gd name="connsiteX0" fmla="*/ 6756885 w 8021848"/>
              <a:gd name="connsiteY0" fmla="*/ 336379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56885 w 8021848"/>
              <a:gd name="connsiteY7" fmla="*/ 336379 h 2226632"/>
              <a:gd name="connsiteX0" fmla="*/ 6796334 w 8021848"/>
              <a:gd name="connsiteY0" fmla="*/ 253236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96334 w 8021848"/>
              <a:gd name="connsiteY7" fmla="*/ 253236 h 2226632"/>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24458 w 8021848"/>
              <a:gd name="connsiteY4" fmla="*/ 500230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837515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7438022"/>
              <a:gd name="connsiteY0" fmla="*/ 245677 h 2219073"/>
              <a:gd name="connsiteX1" fmla="*/ 6732667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38022"/>
              <a:gd name="connsiteY0" fmla="*/ 245677 h 2219073"/>
              <a:gd name="connsiteX1" fmla="*/ 6701109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45912"/>
              <a:gd name="connsiteY0" fmla="*/ 245677 h 2219073"/>
              <a:gd name="connsiteX1" fmla="*/ 6701109 w 7445912"/>
              <a:gd name="connsiteY1" fmla="*/ 0 h 2219073"/>
              <a:gd name="connsiteX2" fmla="*/ 7445912 w 7445912"/>
              <a:gd name="connsiteY2" fmla="*/ 240304 h 2219073"/>
              <a:gd name="connsiteX3" fmla="*/ 6837515 w 7445912"/>
              <a:gd name="connsiteY3" fmla="*/ 765388 h 2219073"/>
              <a:gd name="connsiteX4" fmla="*/ 6856016 w 7445912"/>
              <a:gd name="connsiteY4" fmla="*/ 477555 h 2219073"/>
              <a:gd name="connsiteX5" fmla="*/ 25334 w 7445912"/>
              <a:gd name="connsiteY5" fmla="*/ 2219073 h 2219073"/>
              <a:gd name="connsiteX6" fmla="*/ 190 w 7445912"/>
              <a:gd name="connsiteY6" fmla="*/ 985495 h 2219073"/>
              <a:gd name="connsiteX7" fmla="*/ 6796334 w 7445912"/>
              <a:gd name="connsiteY7" fmla="*/ 245677 h 2219073"/>
              <a:gd name="connsiteX0" fmla="*/ 6796833 w 7446411"/>
              <a:gd name="connsiteY0" fmla="*/ 245677 h 2234190"/>
              <a:gd name="connsiteX1" fmla="*/ 6701608 w 7446411"/>
              <a:gd name="connsiteY1" fmla="*/ 0 h 2234190"/>
              <a:gd name="connsiteX2" fmla="*/ 7446411 w 7446411"/>
              <a:gd name="connsiteY2" fmla="*/ 240304 h 2234190"/>
              <a:gd name="connsiteX3" fmla="*/ 6838014 w 7446411"/>
              <a:gd name="connsiteY3" fmla="*/ 765388 h 2234190"/>
              <a:gd name="connsiteX4" fmla="*/ 6856515 w 7446411"/>
              <a:gd name="connsiteY4" fmla="*/ 477555 h 2234190"/>
              <a:gd name="connsiteX5" fmla="*/ 2164 w 7446411"/>
              <a:gd name="connsiteY5" fmla="*/ 2234190 h 2234190"/>
              <a:gd name="connsiteX6" fmla="*/ 689 w 7446411"/>
              <a:gd name="connsiteY6" fmla="*/ 985495 h 2234190"/>
              <a:gd name="connsiteX7" fmla="*/ 6796833 w 7446411"/>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838014 w 7467085"/>
              <a:gd name="connsiteY3" fmla="*/ 765388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796833 w 7467085"/>
              <a:gd name="connsiteY7" fmla="*/ 245677 h 2234190"/>
              <a:gd name="connsiteX0" fmla="*/ 6879529 w 7467085"/>
              <a:gd name="connsiteY0" fmla="*/ 706739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879529 w 7467085"/>
              <a:gd name="connsiteY7" fmla="*/ 706739 h 2234190"/>
              <a:gd name="connsiteX0" fmla="*/ 6879529 w 7467085"/>
              <a:gd name="connsiteY0" fmla="*/ 495103 h 2022554"/>
              <a:gd name="connsiteX1" fmla="*/ 6660261 w 7467085"/>
              <a:gd name="connsiteY1" fmla="*/ 0 h 2022554"/>
              <a:gd name="connsiteX2" fmla="*/ 7467085 w 7467085"/>
              <a:gd name="connsiteY2" fmla="*/ 897884 h 2022554"/>
              <a:gd name="connsiteX3" fmla="*/ 6762210 w 7467085"/>
              <a:gd name="connsiteY3" fmla="*/ 1226450 h 2022554"/>
              <a:gd name="connsiteX4" fmla="*/ 6863406 w 7467085"/>
              <a:gd name="connsiteY4" fmla="*/ 810124 h 2022554"/>
              <a:gd name="connsiteX5" fmla="*/ 2164 w 7467085"/>
              <a:gd name="connsiteY5" fmla="*/ 2022554 h 2022554"/>
              <a:gd name="connsiteX6" fmla="*/ 689 w 7467085"/>
              <a:gd name="connsiteY6" fmla="*/ 773859 h 2022554"/>
              <a:gd name="connsiteX7" fmla="*/ 6879529 w 7467085"/>
              <a:gd name="connsiteY7" fmla="*/ 495103 h 2022554"/>
              <a:gd name="connsiteX0" fmla="*/ 6879529 w 7480867"/>
              <a:gd name="connsiteY0" fmla="*/ 495103 h 2022554"/>
              <a:gd name="connsiteX1" fmla="*/ 6660261 w 7480867"/>
              <a:gd name="connsiteY1" fmla="*/ 0 h 2022554"/>
              <a:gd name="connsiteX2" fmla="*/ 7480867 w 7480867"/>
              <a:gd name="connsiteY2" fmla="*/ 640899 h 2022554"/>
              <a:gd name="connsiteX3" fmla="*/ 6762210 w 7480867"/>
              <a:gd name="connsiteY3" fmla="*/ 1226450 h 2022554"/>
              <a:gd name="connsiteX4" fmla="*/ 6863406 w 7480867"/>
              <a:gd name="connsiteY4" fmla="*/ 810124 h 2022554"/>
              <a:gd name="connsiteX5" fmla="*/ 2164 w 7480867"/>
              <a:gd name="connsiteY5" fmla="*/ 2022554 h 2022554"/>
              <a:gd name="connsiteX6" fmla="*/ 689 w 7480867"/>
              <a:gd name="connsiteY6" fmla="*/ 773859 h 2022554"/>
              <a:gd name="connsiteX7" fmla="*/ 6879529 w 7480867"/>
              <a:gd name="connsiteY7" fmla="*/ 495103 h 2022554"/>
              <a:gd name="connsiteX0" fmla="*/ 6879529 w 7480867"/>
              <a:gd name="connsiteY0" fmla="*/ 434636 h 1962087"/>
              <a:gd name="connsiteX1" fmla="*/ 6729174 w 7480867"/>
              <a:gd name="connsiteY1" fmla="*/ 0 h 1962087"/>
              <a:gd name="connsiteX2" fmla="*/ 7480867 w 7480867"/>
              <a:gd name="connsiteY2" fmla="*/ 580432 h 1962087"/>
              <a:gd name="connsiteX3" fmla="*/ 6762210 w 7480867"/>
              <a:gd name="connsiteY3" fmla="*/ 1165983 h 1962087"/>
              <a:gd name="connsiteX4" fmla="*/ 6863406 w 7480867"/>
              <a:gd name="connsiteY4" fmla="*/ 749657 h 1962087"/>
              <a:gd name="connsiteX5" fmla="*/ 2164 w 7480867"/>
              <a:gd name="connsiteY5" fmla="*/ 1962087 h 1962087"/>
              <a:gd name="connsiteX6" fmla="*/ 689 w 7480867"/>
              <a:gd name="connsiteY6" fmla="*/ 713392 h 1962087"/>
              <a:gd name="connsiteX7" fmla="*/ 6879529 w 7480867"/>
              <a:gd name="connsiteY7" fmla="*/ 434636 h 1962087"/>
              <a:gd name="connsiteX0" fmla="*/ 6877365 w 7478703"/>
              <a:gd name="connsiteY0" fmla="*/ 434636 h 1962087"/>
              <a:gd name="connsiteX1" fmla="*/ 6727010 w 7478703"/>
              <a:gd name="connsiteY1" fmla="*/ 0 h 1962087"/>
              <a:gd name="connsiteX2" fmla="*/ 7478703 w 7478703"/>
              <a:gd name="connsiteY2" fmla="*/ 580432 h 1962087"/>
              <a:gd name="connsiteX3" fmla="*/ 6760046 w 7478703"/>
              <a:gd name="connsiteY3" fmla="*/ 1165983 h 1962087"/>
              <a:gd name="connsiteX4" fmla="*/ 6861242 w 7478703"/>
              <a:gd name="connsiteY4" fmla="*/ 749657 h 1962087"/>
              <a:gd name="connsiteX5" fmla="*/ 0 w 7478703"/>
              <a:gd name="connsiteY5" fmla="*/ 1962087 h 1962087"/>
              <a:gd name="connsiteX6" fmla="*/ 5417 w 7478703"/>
              <a:gd name="connsiteY6" fmla="*/ 426173 h 1962087"/>
              <a:gd name="connsiteX7" fmla="*/ 6877365 w 7478703"/>
              <a:gd name="connsiteY7" fmla="*/ 434636 h 1962087"/>
              <a:gd name="connsiteX0" fmla="*/ 6877365 w 7478703"/>
              <a:gd name="connsiteY0" fmla="*/ 434636 h 1165983"/>
              <a:gd name="connsiteX1" fmla="*/ 6727010 w 7478703"/>
              <a:gd name="connsiteY1" fmla="*/ 0 h 1165983"/>
              <a:gd name="connsiteX2" fmla="*/ 7478703 w 7478703"/>
              <a:gd name="connsiteY2" fmla="*/ 580432 h 1165983"/>
              <a:gd name="connsiteX3" fmla="*/ 6760046 w 7478703"/>
              <a:gd name="connsiteY3" fmla="*/ 1165983 h 1165983"/>
              <a:gd name="connsiteX4" fmla="*/ 6861242 w 7478703"/>
              <a:gd name="connsiteY4" fmla="*/ 749657 h 1165983"/>
              <a:gd name="connsiteX5" fmla="*/ 0 w 7478703"/>
              <a:gd name="connsiteY5" fmla="*/ 798094 h 1165983"/>
              <a:gd name="connsiteX6" fmla="*/ 5417 w 7478703"/>
              <a:gd name="connsiteY6" fmla="*/ 426173 h 1165983"/>
              <a:gd name="connsiteX7" fmla="*/ 6877365 w 7478703"/>
              <a:gd name="connsiteY7" fmla="*/ 434636 h 1165983"/>
              <a:gd name="connsiteX0" fmla="*/ 6892893 w 7494231"/>
              <a:gd name="connsiteY0" fmla="*/ 434636 h 1165983"/>
              <a:gd name="connsiteX1" fmla="*/ 6742538 w 7494231"/>
              <a:gd name="connsiteY1" fmla="*/ 0 h 1165983"/>
              <a:gd name="connsiteX2" fmla="*/ 7494231 w 7494231"/>
              <a:gd name="connsiteY2" fmla="*/ 580432 h 1165983"/>
              <a:gd name="connsiteX3" fmla="*/ 6775574 w 7494231"/>
              <a:gd name="connsiteY3" fmla="*/ 1165983 h 1165983"/>
              <a:gd name="connsiteX4" fmla="*/ 6876770 w 7494231"/>
              <a:gd name="connsiteY4" fmla="*/ 749657 h 1165983"/>
              <a:gd name="connsiteX5" fmla="*/ 15528 w 7494231"/>
              <a:gd name="connsiteY5" fmla="*/ 798094 h 1165983"/>
              <a:gd name="connsiteX6" fmla="*/ 271 w 7494231"/>
              <a:gd name="connsiteY6" fmla="*/ 426173 h 1165983"/>
              <a:gd name="connsiteX7" fmla="*/ 6892893 w 7494231"/>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863407 w 7480868"/>
              <a:gd name="connsiteY4" fmla="*/ 674073 h 1090399"/>
              <a:gd name="connsiteX5" fmla="*/ 2165 w 7480868"/>
              <a:gd name="connsiteY5" fmla="*/ 722510 h 1090399"/>
              <a:gd name="connsiteX6" fmla="*/ 690 w 7480868"/>
              <a:gd name="connsiteY6" fmla="*/ 343031 h 1090399"/>
              <a:gd name="connsiteX7" fmla="*/ 6879530 w 7480868"/>
              <a:gd name="connsiteY7" fmla="*/ 359052 h 1090399"/>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879530 w 7480868"/>
              <a:gd name="connsiteY7" fmla="*/ 359052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55836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55836 w 7480868"/>
              <a:gd name="connsiteY7" fmla="*/ 359050 h 1090399"/>
              <a:gd name="connsiteX0" fmla="*/ 6755836 w 7380736"/>
              <a:gd name="connsiteY0" fmla="*/ 359050 h 1090399"/>
              <a:gd name="connsiteX1" fmla="*/ 6756741 w 7380736"/>
              <a:gd name="connsiteY1" fmla="*/ 0 h 1090399"/>
              <a:gd name="connsiteX2" fmla="*/ 7380736 w 7380736"/>
              <a:gd name="connsiteY2" fmla="*/ 516867 h 1090399"/>
              <a:gd name="connsiteX3" fmla="*/ 6762211 w 7380736"/>
              <a:gd name="connsiteY3" fmla="*/ 1090399 h 1090399"/>
              <a:gd name="connsiteX4" fmla="*/ 6757385 w 7380736"/>
              <a:gd name="connsiteY4" fmla="*/ 698116 h 1090399"/>
              <a:gd name="connsiteX5" fmla="*/ 2165 w 7380736"/>
              <a:gd name="connsiteY5" fmla="*/ 722510 h 1090399"/>
              <a:gd name="connsiteX6" fmla="*/ 690 w 7380736"/>
              <a:gd name="connsiteY6" fmla="*/ 343031 h 1090399"/>
              <a:gd name="connsiteX7" fmla="*/ 6755836 w 7380736"/>
              <a:gd name="connsiteY7" fmla="*/ 359050 h 1090399"/>
              <a:gd name="connsiteX0" fmla="*/ 6755836 w 7351281"/>
              <a:gd name="connsiteY0" fmla="*/ 359050 h 1090399"/>
              <a:gd name="connsiteX1" fmla="*/ 6756741 w 7351281"/>
              <a:gd name="connsiteY1" fmla="*/ 0 h 1090399"/>
              <a:gd name="connsiteX2" fmla="*/ 7351282 w 7351281"/>
              <a:gd name="connsiteY2" fmla="*/ 540922 h 1090399"/>
              <a:gd name="connsiteX3" fmla="*/ 6762211 w 7351281"/>
              <a:gd name="connsiteY3" fmla="*/ 1090399 h 1090399"/>
              <a:gd name="connsiteX4" fmla="*/ 6757385 w 7351281"/>
              <a:gd name="connsiteY4" fmla="*/ 698116 h 1090399"/>
              <a:gd name="connsiteX5" fmla="*/ 2165 w 7351281"/>
              <a:gd name="connsiteY5" fmla="*/ 722510 h 1090399"/>
              <a:gd name="connsiteX6" fmla="*/ 690 w 7351281"/>
              <a:gd name="connsiteY6" fmla="*/ 343031 h 1090399"/>
              <a:gd name="connsiteX7" fmla="*/ 6755836 w 7351281"/>
              <a:gd name="connsiteY7" fmla="*/ 359050 h 109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1281" h="1090399">
                <a:moveTo>
                  <a:pt x="6755836" y="359050"/>
                </a:moveTo>
                <a:cubicBezTo>
                  <a:pt x="6756138" y="239367"/>
                  <a:pt x="6756439" y="119683"/>
                  <a:pt x="6756741" y="0"/>
                </a:cubicBezTo>
                <a:lnTo>
                  <a:pt x="7351282" y="540922"/>
                </a:lnTo>
                <a:lnTo>
                  <a:pt x="6762211" y="1090399"/>
                </a:lnTo>
                <a:cubicBezTo>
                  <a:pt x="6760602" y="959638"/>
                  <a:pt x="6758994" y="828877"/>
                  <a:pt x="6757385" y="698116"/>
                </a:cubicBezTo>
                <a:lnTo>
                  <a:pt x="2165" y="722510"/>
                </a:lnTo>
                <a:cubicBezTo>
                  <a:pt x="5040" y="334321"/>
                  <a:pt x="-2185" y="731220"/>
                  <a:pt x="690" y="343031"/>
                </a:cubicBezTo>
                <a:lnTo>
                  <a:pt x="6755836" y="35905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31" name="Group 48"/>
          <p:cNvGrpSpPr/>
          <p:nvPr/>
        </p:nvGrpSpPr>
        <p:grpSpPr>
          <a:xfrm>
            <a:off x="5580112" y="4281267"/>
            <a:ext cx="2109916" cy="694098"/>
            <a:chOff x="803640" y="3362835"/>
            <a:chExt cx="2059657" cy="494026"/>
          </a:xfrm>
        </p:grpSpPr>
        <p:sp>
          <p:nvSpPr>
            <p:cNvPr id="33" name="TextBox 32"/>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34" name="TextBox 33"/>
            <p:cNvSpPr txBox="1"/>
            <p:nvPr/>
          </p:nvSpPr>
          <p:spPr>
            <a:xfrm>
              <a:off x="803640" y="3362835"/>
              <a:ext cx="2059657" cy="219061"/>
            </a:xfrm>
            <a:prstGeom prst="rect">
              <a:avLst/>
            </a:prstGeom>
            <a:noFill/>
          </p:spPr>
          <p:txBody>
            <a:bodyPr wrap="square" rtlCol="0">
              <a:spAutoFit/>
            </a:bodyPr>
            <a:lstStyle/>
            <a:p>
              <a:pPr algn="r"/>
              <a:r>
                <a:rPr lang="en-US" altLang="ko-KR" sz="1400" b="1" dirty="0">
                  <a:solidFill>
                    <a:schemeClr val="bg1"/>
                  </a:solidFill>
                  <a:cs typeface="Arial" pitchFamily="34" charset="0"/>
                </a:rPr>
                <a:t>Time</a:t>
              </a:r>
              <a:endParaRPr lang="ko-KR" altLang="en-US" sz="1400" b="1" dirty="0">
                <a:solidFill>
                  <a:schemeClr val="bg1"/>
                </a:solidFill>
                <a:cs typeface="Arial" pitchFamily="34" charset="0"/>
              </a:endParaRPr>
            </a:p>
          </p:txBody>
        </p:sp>
      </p:grpSp>
      <p:sp>
        <p:nvSpPr>
          <p:cNvPr id="35" name="Freeform 34"/>
          <p:cNvSpPr/>
          <p:nvPr/>
        </p:nvSpPr>
        <p:spPr>
          <a:xfrm>
            <a:off x="1475656" y="4084851"/>
            <a:ext cx="6624736" cy="232992"/>
          </a:xfrm>
          <a:custGeom>
            <a:avLst/>
            <a:gdLst>
              <a:gd name="connsiteX0" fmla="*/ 6702732 w 8527613"/>
              <a:gd name="connsiteY0" fmla="*/ 0 h 1932318"/>
              <a:gd name="connsiteX1" fmla="*/ 7289327 w 8527613"/>
              <a:gd name="connsiteY1" fmla="*/ 1190446 h 1932318"/>
              <a:gd name="connsiteX2" fmla="*/ 8199872 w 8527613"/>
              <a:gd name="connsiteY2" fmla="*/ 354402 h 1932318"/>
              <a:gd name="connsiteX3" fmla="*/ 8063738 w 8527613"/>
              <a:gd name="connsiteY3" fmla="*/ 218268 h 1932318"/>
              <a:gd name="connsiteX4" fmla="*/ 8527613 w 8527613"/>
              <a:gd name="connsiteY4" fmla="*/ 35564 h 1932318"/>
              <a:gd name="connsiteX5" fmla="*/ 8438753 w 8527613"/>
              <a:gd name="connsiteY5" fmla="*/ 593283 h 1932318"/>
              <a:gd name="connsiteX6" fmla="*/ 8307071 w 8527613"/>
              <a:gd name="connsiteY6" fmla="*/ 461601 h 1932318"/>
              <a:gd name="connsiteX7" fmla="*/ 7375593 w 8527613"/>
              <a:gd name="connsiteY7" fmla="*/ 1544129 h 1932318"/>
              <a:gd name="connsiteX8" fmla="*/ 6737237 w 8527613"/>
              <a:gd name="connsiteY8" fmla="*/ 129398 h 1932318"/>
              <a:gd name="connsiteX9" fmla="*/ 767759 w 8527613"/>
              <a:gd name="connsiteY9" fmla="*/ 1932318 h 1932318"/>
              <a:gd name="connsiteX10" fmla="*/ 7 w 8527613"/>
              <a:gd name="connsiteY10" fmla="*/ 1104182 h 1932318"/>
              <a:gd name="connsiteX11" fmla="*/ 6702732 w 8527613"/>
              <a:gd name="connsiteY11" fmla="*/ 0 h 1932318"/>
              <a:gd name="connsiteX0" fmla="*/ 6703554 w 8528435"/>
              <a:gd name="connsiteY0" fmla="*/ 0 h 2303254"/>
              <a:gd name="connsiteX1" fmla="*/ 7290149 w 8528435"/>
              <a:gd name="connsiteY1" fmla="*/ 1190446 h 2303254"/>
              <a:gd name="connsiteX2" fmla="*/ 8200694 w 8528435"/>
              <a:gd name="connsiteY2" fmla="*/ 354402 h 2303254"/>
              <a:gd name="connsiteX3" fmla="*/ 8064560 w 8528435"/>
              <a:gd name="connsiteY3" fmla="*/ 218268 h 2303254"/>
              <a:gd name="connsiteX4" fmla="*/ 8528435 w 8528435"/>
              <a:gd name="connsiteY4" fmla="*/ 35564 h 2303254"/>
              <a:gd name="connsiteX5" fmla="*/ 8439575 w 8528435"/>
              <a:gd name="connsiteY5" fmla="*/ 593283 h 2303254"/>
              <a:gd name="connsiteX6" fmla="*/ 8307893 w 8528435"/>
              <a:gd name="connsiteY6" fmla="*/ 461601 h 2303254"/>
              <a:gd name="connsiteX7" fmla="*/ 7376415 w 8528435"/>
              <a:gd name="connsiteY7" fmla="*/ 1544129 h 2303254"/>
              <a:gd name="connsiteX8" fmla="*/ 6738059 w 8528435"/>
              <a:gd name="connsiteY8" fmla="*/ 129398 h 2303254"/>
              <a:gd name="connsiteX9" fmla="*/ 830 w 8528435"/>
              <a:gd name="connsiteY9" fmla="*/ 2303254 h 2303254"/>
              <a:gd name="connsiteX10" fmla="*/ 829 w 8528435"/>
              <a:gd name="connsiteY10" fmla="*/ 1104182 h 2303254"/>
              <a:gd name="connsiteX11" fmla="*/ 6703554 w 8528435"/>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54732 w 8545108"/>
              <a:gd name="connsiteY8" fmla="*/ 12939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71985 w 8545108"/>
              <a:gd name="connsiteY8" fmla="*/ 34505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80612 w 8545108"/>
              <a:gd name="connsiteY0" fmla="*/ 197350 h 2267690"/>
              <a:gd name="connsiteX1" fmla="*/ 7306822 w 8545108"/>
              <a:gd name="connsiteY1" fmla="*/ 1154882 h 2267690"/>
              <a:gd name="connsiteX2" fmla="*/ 8217367 w 8545108"/>
              <a:gd name="connsiteY2" fmla="*/ 318838 h 2267690"/>
              <a:gd name="connsiteX3" fmla="*/ 8081233 w 8545108"/>
              <a:gd name="connsiteY3" fmla="*/ 182704 h 2267690"/>
              <a:gd name="connsiteX4" fmla="*/ 8545108 w 8545108"/>
              <a:gd name="connsiteY4" fmla="*/ 0 h 2267690"/>
              <a:gd name="connsiteX5" fmla="*/ 8456248 w 8545108"/>
              <a:gd name="connsiteY5" fmla="*/ 557719 h 2267690"/>
              <a:gd name="connsiteX6" fmla="*/ 8324566 w 8545108"/>
              <a:gd name="connsiteY6" fmla="*/ 426037 h 2267690"/>
              <a:gd name="connsiteX7" fmla="*/ 7393088 w 8545108"/>
              <a:gd name="connsiteY7" fmla="*/ 1508565 h 2267690"/>
              <a:gd name="connsiteX8" fmla="*/ 6771985 w 8545108"/>
              <a:gd name="connsiteY8" fmla="*/ 309494 h 2267690"/>
              <a:gd name="connsiteX9" fmla="*/ 17503 w 8545108"/>
              <a:gd name="connsiteY9" fmla="*/ 2267690 h 2267690"/>
              <a:gd name="connsiteX10" fmla="*/ 249 w 8545108"/>
              <a:gd name="connsiteY10" fmla="*/ 861584 h 2267690"/>
              <a:gd name="connsiteX11" fmla="*/ 6780612 w 8545108"/>
              <a:gd name="connsiteY11" fmla="*/ 197350 h 2267690"/>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7463413 w 8545108"/>
              <a:gd name="connsiteY1" fmla="*/ 99167 h 2095162"/>
              <a:gd name="connsiteX2" fmla="*/ 7306822 w 8545108"/>
              <a:gd name="connsiteY2" fmla="*/ 1154882 h 2095162"/>
              <a:gd name="connsiteX3" fmla="*/ 8217367 w 8545108"/>
              <a:gd name="connsiteY3" fmla="*/ 318838 h 2095162"/>
              <a:gd name="connsiteX4" fmla="*/ 8081233 w 8545108"/>
              <a:gd name="connsiteY4" fmla="*/ 182704 h 2095162"/>
              <a:gd name="connsiteX5" fmla="*/ 8545108 w 8545108"/>
              <a:gd name="connsiteY5" fmla="*/ 0 h 2095162"/>
              <a:gd name="connsiteX6" fmla="*/ 8456248 w 8545108"/>
              <a:gd name="connsiteY6" fmla="*/ 557719 h 2095162"/>
              <a:gd name="connsiteX7" fmla="*/ 8324566 w 8545108"/>
              <a:gd name="connsiteY7" fmla="*/ 426037 h 2095162"/>
              <a:gd name="connsiteX8" fmla="*/ 7393088 w 8545108"/>
              <a:gd name="connsiteY8" fmla="*/ 1508565 h 2095162"/>
              <a:gd name="connsiteX9" fmla="*/ 6771985 w 8545108"/>
              <a:gd name="connsiteY9" fmla="*/ 309494 h 2095162"/>
              <a:gd name="connsiteX10" fmla="*/ 17503 w 8545108"/>
              <a:gd name="connsiteY10" fmla="*/ 2095162 h 2095162"/>
              <a:gd name="connsiteX11" fmla="*/ 249 w 8545108"/>
              <a:gd name="connsiteY11" fmla="*/ 861584 h 2095162"/>
              <a:gd name="connsiteX12" fmla="*/ 6780612 w 8545108"/>
              <a:gd name="connsiteY12" fmla="*/ 197350 h 2095162"/>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7393088 w 8545108"/>
              <a:gd name="connsiteY6" fmla="*/ 1508565 h 2095162"/>
              <a:gd name="connsiteX7" fmla="*/ 6771985 w 8545108"/>
              <a:gd name="connsiteY7" fmla="*/ 309494 h 2095162"/>
              <a:gd name="connsiteX8" fmla="*/ 17503 w 8545108"/>
              <a:gd name="connsiteY8" fmla="*/ 2095162 h 2095162"/>
              <a:gd name="connsiteX9" fmla="*/ 249 w 8545108"/>
              <a:gd name="connsiteY9" fmla="*/ 861584 h 2095162"/>
              <a:gd name="connsiteX10" fmla="*/ 6780612 w 8545108"/>
              <a:gd name="connsiteY10"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6771985 w 8545108"/>
              <a:gd name="connsiteY6" fmla="*/ 309494 h 2095162"/>
              <a:gd name="connsiteX7" fmla="*/ 17503 w 8545108"/>
              <a:gd name="connsiteY7" fmla="*/ 2095162 h 2095162"/>
              <a:gd name="connsiteX8" fmla="*/ 249 w 8545108"/>
              <a:gd name="connsiteY8" fmla="*/ 861584 h 2095162"/>
              <a:gd name="connsiteX9" fmla="*/ 6780612 w 8545108"/>
              <a:gd name="connsiteY9" fmla="*/ 197350 h 2095162"/>
              <a:gd name="connsiteX0" fmla="*/ 6780612 w 8646708"/>
              <a:gd name="connsiteY0" fmla="*/ 78817 h 1976629"/>
              <a:gd name="connsiteX1" fmla="*/ 8217367 w 8646708"/>
              <a:gd name="connsiteY1" fmla="*/ 200305 h 1976629"/>
              <a:gd name="connsiteX2" fmla="*/ 8081233 w 8646708"/>
              <a:gd name="connsiteY2" fmla="*/ 64171 h 1976629"/>
              <a:gd name="connsiteX3" fmla="*/ 8646708 w 8646708"/>
              <a:gd name="connsiteY3" fmla="*/ 0 h 1976629"/>
              <a:gd name="connsiteX4" fmla="*/ 8456248 w 8646708"/>
              <a:gd name="connsiteY4" fmla="*/ 439186 h 1976629"/>
              <a:gd name="connsiteX5" fmla="*/ 8324566 w 8646708"/>
              <a:gd name="connsiteY5" fmla="*/ 307504 h 1976629"/>
              <a:gd name="connsiteX6" fmla="*/ 6771985 w 8646708"/>
              <a:gd name="connsiteY6" fmla="*/ 190961 h 1976629"/>
              <a:gd name="connsiteX7" fmla="*/ 17503 w 8646708"/>
              <a:gd name="connsiteY7" fmla="*/ 1976629 h 1976629"/>
              <a:gd name="connsiteX8" fmla="*/ 249 w 8646708"/>
              <a:gd name="connsiteY8" fmla="*/ 743051 h 1976629"/>
              <a:gd name="connsiteX9" fmla="*/ 6780612 w 8646708"/>
              <a:gd name="connsiteY9" fmla="*/ 78817 h 1976629"/>
              <a:gd name="connsiteX0" fmla="*/ 6780612 w 8646708"/>
              <a:gd name="connsiteY0" fmla="*/ 243246 h 2141058"/>
              <a:gd name="connsiteX1" fmla="*/ 8217367 w 8646708"/>
              <a:gd name="connsiteY1" fmla="*/ 364734 h 2141058"/>
              <a:gd name="connsiteX2" fmla="*/ 8064300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8217367 w 8646708"/>
              <a:gd name="connsiteY1" fmla="*/ 364734 h 2141058"/>
              <a:gd name="connsiteX2" fmla="*/ 6802767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771985 w 8646708"/>
              <a:gd name="connsiteY5" fmla="*/ 355390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7516448 w 8646708"/>
              <a:gd name="connsiteY3" fmla="*/ 1026948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7342432 w 8646708"/>
              <a:gd name="connsiteY4" fmla="*/ 683600 h 2318858"/>
              <a:gd name="connsiteX5" fmla="*/ 6848185 w 8646708"/>
              <a:gd name="connsiteY5" fmla="*/ 592456 h 2318858"/>
              <a:gd name="connsiteX6" fmla="*/ 17503 w 8646708"/>
              <a:gd name="connsiteY6" fmla="*/ 2318858 h 2318858"/>
              <a:gd name="connsiteX7" fmla="*/ 249 w 8646708"/>
              <a:gd name="connsiteY7" fmla="*/ 1085280 h 2318858"/>
              <a:gd name="connsiteX8" fmla="*/ 6780612 w 8646708"/>
              <a:gd name="connsiteY8"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6932248 w 8646708"/>
              <a:gd name="connsiteY3" fmla="*/ 857614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045575"/>
              <a:gd name="connsiteY0" fmla="*/ 421046 h 2318858"/>
              <a:gd name="connsiteX1" fmla="*/ 7175300 w 8045575"/>
              <a:gd name="connsiteY1" fmla="*/ 0 h 2318858"/>
              <a:gd name="connsiteX2" fmla="*/ 8045575 w 8045575"/>
              <a:gd name="connsiteY2" fmla="*/ 181362 h 2318858"/>
              <a:gd name="connsiteX3" fmla="*/ 6932248 w 8045575"/>
              <a:gd name="connsiteY3" fmla="*/ 857614 h 2318858"/>
              <a:gd name="connsiteX4" fmla="*/ 6848185 w 8045575"/>
              <a:gd name="connsiteY4" fmla="*/ 592456 h 2318858"/>
              <a:gd name="connsiteX5" fmla="*/ 17503 w 8045575"/>
              <a:gd name="connsiteY5" fmla="*/ 2318858 h 2318858"/>
              <a:gd name="connsiteX6" fmla="*/ 249 w 8045575"/>
              <a:gd name="connsiteY6" fmla="*/ 1085280 h 2318858"/>
              <a:gd name="connsiteX7" fmla="*/ 6780612 w 8045575"/>
              <a:gd name="connsiteY7" fmla="*/ 421046 h 2318858"/>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63109 w 8028072"/>
              <a:gd name="connsiteY0" fmla="*/ 336379 h 2234191"/>
              <a:gd name="connsiteX1" fmla="*/ 6683664 w 8028072"/>
              <a:gd name="connsiteY1" fmla="*/ 0 h 2234191"/>
              <a:gd name="connsiteX2" fmla="*/ 8028072 w 8028072"/>
              <a:gd name="connsiteY2" fmla="*/ 96695 h 2234191"/>
              <a:gd name="connsiteX3" fmla="*/ 6914745 w 8028072"/>
              <a:gd name="connsiteY3" fmla="*/ 772947 h 2234191"/>
              <a:gd name="connsiteX4" fmla="*/ 6830682 w 8028072"/>
              <a:gd name="connsiteY4" fmla="*/ 507789 h 2234191"/>
              <a:gd name="connsiteX5" fmla="*/ 0 w 8028072"/>
              <a:gd name="connsiteY5" fmla="*/ 2234191 h 2234191"/>
              <a:gd name="connsiteX6" fmla="*/ 6414 w 8028072"/>
              <a:gd name="connsiteY6" fmla="*/ 993054 h 2234191"/>
              <a:gd name="connsiteX7" fmla="*/ 6763109 w 8028072"/>
              <a:gd name="connsiteY7" fmla="*/ 336379 h 2234191"/>
              <a:gd name="connsiteX0" fmla="*/ 6756885 w 8021848"/>
              <a:gd name="connsiteY0" fmla="*/ 336379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56885 w 8021848"/>
              <a:gd name="connsiteY7" fmla="*/ 336379 h 2226632"/>
              <a:gd name="connsiteX0" fmla="*/ 6796334 w 8021848"/>
              <a:gd name="connsiteY0" fmla="*/ 253236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96334 w 8021848"/>
              <a:gd name="connsiteY7" fmla="*/ 253236 h 2226632"/>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24458 w 8021848"/>
              <a:gd name="connsiteY4" fmla="*/ 500230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837515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7438022"/>
              <a:gd name="connsiteY0" fmla="*/ 245677 h 2219073"/>
              <a:gd name="connsiteX1" fmla="*/ 6732667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38022"/>
              <a:gd name="connsiteY0" fmla="*/ 245677 h 2219073"/>
              <a:gd name="connsiteX1" fmla="*/ 6701109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45912"/>
              <a:gd name="connsiteY0" fmla="*/ 245677 h 2219073"/>
              <a:gd name="connsiteX1" fmla="*/ 6701109 w 7445912"/>
              <a:gd name="connsiteY1" fmla="*/ 0 h 2219073"/>
              <a:gd name="connsiteX2" fmla="*/ 7445912 w 7445912"/>
              <a:gd name="connsiteY2" fmla="*/ 240304 h 2219073"/>
              <a:gd name="connsiteX3" fmla="*/ 6837515 w 7445912"/>
              <a:gd name="connsiteY3" fmla="*/ 765388 h 2219073"/>
              <a:gd name="connsiteX4" fmla="*/ 6856016 w 7445912"/>
              <a:gd name="connsiteY4" fmla="*/ 477555 h 2219073"/>
              <a:gd name="connsiteX5" fmla="*/ 25334 w 7445912"/>
              <a:gd name="connsiteY5" fmla="*/ 2219073 h 2219073"/>
              <a:gd name="connsiteX6" fmla="*/ 190 w 7445912"/>
              <a:gd name="connsiteY6" fmla="*/ 985495 h 2219073"/>
              <a:gd name="connsiteX7" fmla="*/ 6796334 w 7445912"/>
              <a:gd name="connsiteY7" fmla="*/ 245677 h 2219073"/>
              <a:gd name="connsiteX0" fmla="*/ 6796833 w 7446411"/>
              <a:gd name="connsiteY0" fmla="*/ 245677 h 2234190"/>
              <a:gd name="connsiteX1" fmla="*/ 6701608 w 7446411"/>
              <a:gd name="connsiteY1" fmla="*/ 0 h 2234190"/>
              <a:gd name="connsiteX2" fmla="*/ 7446411 w 7446411"/>
              <a:gd name="connsiteY2" fmla="*/ 240304 h 2234190"/>
              <a:gd name="connsiteX3" fmla="*/ 6838014 w 7446411"/>
              <a:gd name="connsiteY3" fmla="*/ 765388 h 2234190"/>
              <a:gd name="connsiteX4" fmla="*/ 6856515 w 7446411"/>
              <a:gd name="connsiteY4" fmla="*/ 477555 h 2234190"/>
              <a:gd name="connsiteX5" fmla="*/ 2164 w 7446411"/>
              <a:gd name="connsiteY5" fmla="*/ 2234190 h 2234190"/>
              <a:gd name="connsiteX6" fmla="*/ 689 w 7446411"/>
              <a:gd name="connsiteY6" fmla="*/ 985495 h 2234190"/>
              <a:gd name="connsiteX7" fmla="*/ 6796833 w 7446411"/>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838014 w 7467085"/>
              <a:gd name="connsiteY3" fmla="*/ 765388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796833 w 7467085"/>
              <a:gd name="connsiteY7" fmla="*/ 245677 h 2234190"/>
              <a:gd name="connsiteX0" fmla="*/ 6879529 w 7467085"/>
              <a:gd name="connsiteY0" fmla="*/ 706739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879529 w 7467085"/>
              <a:gd name="connsiteY7" fmla="*/ 706739 h 2234190"/>
              <a:gd name="connsiteX0" fmla="*/ 6879529 w 7467085"/>
              <a:gd name="connsiteY0" fmla="*/ 495103 h 2022554"/>
              <a:gd name="connsiteX1" fmla="*/ 6660261 w 7467085"/>
              <a:gd name="connsiteY1" fmla="*/ 0 h 2022554"/>
              <a:gd name="connsiteX2" fmla="*/ 7467085 w 7467085"/>
              <a:gd name="connsiteY2" fmla="*/ 897884 h 2022554"/>
              <a:gd name="connsiteX3" fmla="*/ 6762210 w 7467085"/>
              <a:gd name="connsiteY3" fmla="*/ 1226450 h 2022554"/>
              <a:gd name="connsiteX4" fmla="*/ 6863406 w 7467085"/>
              <a:gd name="connsiteY4" fmla="*/ 810124 h 2022554"/>
              <a:gd name="connsiteX5" fmla="*/ 2164 w 7467085"/>
              <a:gd name="connsiteY5" fmla="*/ 2022554 h 2022554"/>
              <a:gd name="connsiteX6" fmla="*/ 689 w 7467085"/>
              <a:gd name="connsiteY6" fmla="*/ 773859 h 2022554"/>
              <a:gd name="connsiteX7" fmla="*/ 6879529 w 7467085"/>
              <a:gd name="connsiteY7" fmla="*/ 495103 h 2022554"/>
              <a:gd name="connsiteX0" fmla="*/ 6879529 w 7480867"/>
              <a:gd name="connsiteY0" fmla="*/ 495103 h 2022554"/>
              <a:gd name="connsiteX1" fmla="*/ 6660261 w 7480867"/>
              <a:gd name="connsiteY1" fmla="*/ 0 h 2022554"/>
              <a:gd name="connsiteX2" fmla="*/ 7480867 w 7480867"/>
              <a:gd name="connsiteY2" fmla="*/ 640899 h 2022554"/>
              <a:gd name="connsiteX3" fmla="*/ 6762210 w 7480867"/>
              <a:gd name="connsiteY3" fmla="*/ 1226450 h 2022554"/>
              <a:gd name="connsiteX4" fmla="*/ 6863406 w 7480867"/>
              <a:gd name="connsiteY4" fmla="*/ 810124 h 2022554"/>
              <a:gd name="connsiteX5" fmla="*/ 2164 w 7480867"/>
              <a:gd name="connsiteY5" fmla="*/ 2022554 h 2022554"/>
              <a:gd name="connsiteX6" fmla="*/ 689 w 7480867"/>
              <a:gd name="connsiteY6" fmla="*/ 773859 h 2022554"/>
              <a:gd name="connsiteX7" fmla="*/ 6879529 w 7480867"/>
              <a:gd name="connsiteY7" fmla="*/ 495103 h 2022554"/>
              <a:gd name="connsiteX0" fmla="*/ 6879529 w 7480867"/>
              <a:gd name="connsiteY0" fmla="*/ 434636 h 1962087"/>
              <a:gd name="connsiteX1" fmla="*/ 6729174 w 7480867"/>
              <a:gd name="connsiteY1" fmla="*/ 0 h 1962087"/>
              <a:gd name="connsiteX2" fmla="*/ 7480867 w 7480867"/>
              <a:gd name="connsiteY2" fmla="*/ 580432 h 1962087"/>
              <a:gd name="connsiteX3" fmla="*/ 6762210 w 7480867"/>
              <a:gd name="connsiteY3" fmla="*/ 1165983 h 1962087"/>
              <a:gd name="connsiteX4" fmla="*/ 6863406 w 7480867"/>
              <a:gd name="connsiteY4" fmla="*/ 749657 h 1962087"/>
              <a:gd name="connsiteX5" fmla="*/ 2164 w 7480867"/>
              <a:gd name="connsiteY5" fmla="*/ 1962087 h 1962087"/>
              <a:gd name="connsiteX6" fmla="*/ 689 w 7480867"/>
              <a:gd name="connsiteY6" fmla="*/ 713392 h 1962087"/>
              <a:gd name="connsiteX7" fmla="*/ 6879529 w 7480867"/>
              <a:gd name="connsiteY7" fmla="*/ 434636 h 1962087"/>
              <a:gd name="connsiteX0" fmla="*/ 6877365 w 7478703"/>
              <a:gd name="connsiteY0" fmla="*/ 434636 h 1962087"/>
              <a:gd name="connsiteX1" fmla="*/ 6727010 w 7478703"/>
              <a:gd name="connsiteY1" fmla="*/ 0 h 1962087"/>
              <a:gd name="connsiteX2" fmla="*/ 7478703 w 7478703"/>
              <a:gd name="connsiteY2" fmla="*/ 580432 h 1962087"/>
              <a:gd name="connsiteX3" fmla="*/ 6760046 w 7478703"/>
              <a:gd name="connsiteY3" fmla="*/ 1165983 h 1962087"/>
              <a:gd name="connsiteX4" fmla="*/ 6861242 w 7478703"/>
              <a:gd name="connsiteY4" fmla="*/ 749657 h 1962087"/>
              <a:gd name="connsiteX5" fmla="*/ 0 w 7478703"/>
              <a:gd name="connsiteY5" fmla="*/ 1962087 h 1962087"/>
              <a:gd name="connsiteX6" fmla="*/ 5417 w 7478703"/>
              <a:gd name="connsiteY6" fmla="*/ 426173 h 1962087"/>
              <a:gd name="connsiteX7" fmla="*/ 6877365 w 7478703"/>
              <a:gd name="connsiteY7" fmla="*/ 434636 h 1962087"/>
              <a:gd name="connsiteX0" fmla="*/ 6877365 w 7478703"/>
              <a:gd name="connsiteY0" fmla="*/ 434636 h 1165983"/>
              <a:gd name="connsiteX1" fmla="*/ 6727010 w 7478703"/>
              <a:gd name="connsiteY1" fmla="*/ 0 h 1165983"/>
              <a:gd name="connsiteX2" fmla="*/ 7478703 w 7478703"/>
              <a:gd name="connsiteY2" fmla="*/ 580432 h 1165983"/>
              <a:gd name="connsiteX3" fmla="*/ 6760046 w 7478703"/>
              <a:gd name="connsiteY3" fmla="*/ 1165983 h 1165983"/>
              <a:gd name="connsiteX4" fmla="*/ 6861242 w 7478703"/>
              <a:gd name="connsiteY4" fmla="*/ 749657 h 1165983"/>
              <a:gd name="connsiteX5" fmla="*/ 0 w 7478703"/>
              <a:gd name="connsiteY5" fmla="*/ 798094 h 1165983"/>
              <a:gd name="connsiteX6" fmla="*/ 5417 w 7478703"/>
              <a:gd name="connsiteY6" fmla="*/ 426173 h 1165983"/>
              <a:gd name="connsiteX7" fmla="*/ 6877365 w 7478703"/>
              <a:gd name="connsiteY7" fmla="*/ 434636 h 1165983"/>
              <a:gd name="connsiteX0" fmla="*/ 6892893 w 7494231"/>
              <a:gd name="connsiteY0" fmla="*/ 434636 h 1165983"/>
              <a:gd name="connsiteX1" fmla="*/ 6742538 w 7494231"/>
              <a:gd name="connsiteY1" fmla="*/ 0 h 1165983"/>
              <a:gd name="connsiteX2" fmla="*/ 7494231 w 7494231"/>
              <a:gd name="connsiteY2" fmla="*/ 580432 h 1165983"/>
              <a:gd name="connsiteX3" fmla="*/ 6775574 w 7494231"/>
              <a:gd name="connsiteY3" fmla="*/ 1165983 h 1165983"/>
              <a:gd name="connsiteX4" fmla="*/ 6876770 w 7494231"/>
              <a:gd name="connsiteY4" fmla="*/ 749657 h 1165983"/>
              <a:gd name="connsiteX5" fmla="*/ 15528 w 7494231"/>
              <a:gd name="connsiteY5" fmla="*/ 798094 h 1165983"/>
              <a:gd name="connsiteX6" fmla="*/ 271 w 7494231"/>
              <a:gd name="connsiteY6" fmla="*/ 426173 h 1165983"/>
              <a:gd name="connsiteX7" fmla="*/ 6892893 w 7494231"/>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863407 w 7480868"/>
              <a:gd name="connsiteY4" fmla="*/ 674073 h 1090399"/>
              <a:gd name="connsiteX5" fmla="*/ 2165 w 7480868"/>
              <a:gd name="connsiteY5" fmla="*/ 722510 h 1090399"/>
              <a:gd name="connsiteX6" fmla="*/ 690 w 7480868"/>
              <a:gd name="connsiteY6" fmla="*/ 343031 h 1090399"/>
              <a:gd name="connsiteX7" fmla="*/ 6879530 w 7480868"/>
              <a:gd name="connsiteY7" fmla="*/ 359052 h 1090399"/>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879530 w 7480868"/>
              <a:gd name="connsiteY7" fmla="*/ 359052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55836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55836 w 7480868"/>
              <a:gd name="connsiteY7" fmla="*/ 359050 h 1090399"/>
              <a:gd name="connsiteX0" fmla="*/ 6755836 w 7380736"/>
              <a:gd name="connsiteY0" fmla="*/ 359050 h 1090399"/>
              <a:gd name="connsiteX1" fmla="*/ 6756741 w 7380736"/>
              <a:gd name="connsiteY1" fmla="*/ 0 h 1090399"/>
              <a:gd name="connsiteX2" fmla="*/ 7380736 w 7380736"/>
              <a:gd name="connsiteY2" fmla="*/ 516867 h 1090399"/>
              <a:gd name="connsiteX3" fmla="*/ 6762211 w 7380736"/>
              <a:gd name="connsiteY3" fmla="*/ 1090399 h 1090399"/>
              <a:gd name="connsiteX4" fmla="*/ 6757385 w 7380736"/>
              <a:gd name="connsiteY4" fmla="*/ 698116 h 1090399"/>
              <a:gd name="connsiteX5" fmla="*/ 2165 w 7380736"/>
              <a:gd name="connsiteY5" fmla="*/ 722510 h 1090399"/>
              <a:gd name="connsiteX6" fmla="*/ 690 w 7380736"/>
              <a:gd name="connsiteY6" fmla="*/ 343031 h 1090399"/>
              <a:gd name="connsiteX7" fmla="*/ 6755836 w 7380736"/>
              <a:gd name="connsiteY7" fmla="*/ 359050 h 1090399"/>
              <a:gd name="connsiteX0" fmla="*/ 6755836 w 7351281"/>
              <a:gd name="connsiteY0" fmla="*/ 359050 h 1090399"/>
              <a:gd name="connsiteX1" fmla="*/ 6756741 w 7351281"/>
              <a:gd name="connsiteY1" fmla="*/ 0 h 1090399"/>
              <a:gd name="connsiteX2" fmla="*/ 7351282 w 7351281"/>
              <a:gd name="connsiteY2" fmla="*/ 540922 h 1090399"/>
              <a:gd name="connsiteX3" fmla="*/ 6762211 w 7351281"/>
              <a:gd name="connsiteY3" fmla="*/ 1090399 h 1090399"/>
              <a:gd name="connsiteX4" fmla="*/ 6757385 w 7351281"/>
              <a:gd name="connsiteY4" fmla="*/ 698116 h 1090399"/>
              <a:gd name="connsiteX5" fmla="*/ 2165 w 7351281"/>
              <a:gd name="connsiteY5" fmla="*/ 722510 h 1090399"/>
              <a:gd name="connsiteX6" fmla="*/ 690 w 7351281"/>
              <a:gd name="connsiteY6" fmla="*/ 343031 h 1090399"/>
              <a:gd name="connsiteX7" fmla="*/ 6755836 w 7351281"/>
              <a:gd name="connsiteY7" fmla="*/ 359050 h 1090399"/>
              <a:gd name="connsiteX0" fmla="*/ 6937759 w 7351282"/>
              <a:gd name="connsiteY0" fmla="*/ 371068 h 1090399"/>
              <a:gd name="connsiteX1" fmla="*/ 6756741 w 7351282"/>
              <a:gd name="connsiteY1" fmla="*/ 0 h 1090399"/>
              <a:gd name="connsiteX2" fmla="*/ 7351282 w 7351282"/>
              <a:gd name="connsiteY2" fmla="*/ 540922 h 1090399"/>
              <a:gd name="connsiteX3" fmla="*/ 6762211 w 7351282"/>
              <a:gd name="connsiteY3" fmla="*/ 1090399 h 1090399"/>
              <a:gd name="connsiteX4" fmla="*/ 6757385 w 7351282"/>
              <a:gd name="connsiteY4" fmla="*/ 698116 h 1090399"/>
              <a:gd name="connsiteX5" fmla="*/ 2165 w 7351282"/>
              <a:gd name="connsiteY5" fmla="*/ 722510 h 1090399"/>
              <a:gd name="connsiteX6" fmla="*/ 690 w 7351282"/>
              <a:gd name="connsiteY6" fmla="*/ 343031 h 1090399"/>
              <a:gd name="connsiteX7" fmla="*/ 6937759 w 7351282"/>
              <a:gd name="connsiteY7" fmla="*/ 371068 h 1090399"/>
              <a:gd name="connsiteX0" fmla="*/ 6937759 w 7351282"/>
              <a:gd name="connsiteY0" fmla="*/ 371068 h 1090399"/>
              <a:gd name="connsiteX1" fmla="*/ 6756741 w 7351282"/>
              <a:gd name="connsiteY1" fmla="*/ 0 h 1090399"/>
              <a:gd name="connsiteX2" fmla="*/ 7351282 w 7351282"/>
              <a:gd name="connsiteY2" fmla="*/ 540922 h 1090399"/>
              <a:gd name="connsiteX3" fmla="*/ 6762211 w 7351282"/>
              <a:gd name="connsiteY3" fmla="*/ 1090399 h 1090399"/>
              <a:gd name="connsiteX4" fmla="*/ 6929897 w 7351282"/>
              <a:gd name="connsiteY4" fmla="*/ 698116 h 1090399"/>
              <a:gd name="connsiteX5" fmla="*/ 2165 w 7351282"/>
              <a:gd name="connsiteY5" fmla="*/ 722510 h 1090399"/>
              <a:gd name="connsiteX6" fmla="*/ 690 w 7351282"/>
              <a:gd name="connsiteY6" fmla="*/ 343031 h 1090399"/>
              <a:gd name="connsiteX7" fmla="*/ 6937759 w 7351282"/>
              <a:gd name="connsiteY7" fmla="*/ 371068 h 1090399"/>
              <a:gd name="connsiteX0" fmla="*/ 6937759 w 7351282"/>
              <a:gd name="connsiteY0" fmla="*/ 371068 h 1078381"/>
              <a:gd name="connsiteX1" fmla="*/ 6756741 w 7351282"/>
              <a:gd name="connsiteY1" fmla="*/ 0 h 1078381"/>
              <a:gd name="connsiteX2" fmla="*/ 7351282 w 7351282"/>
              <a:gd name="connsiteY2" fmla="*/ 540922 h 1078381"/>
              <a:gd name="connsiteX3" fmla="*/ 6934724 w 7351282"/>
              <a:gd name="connsiteY3" fmla="*/ 1078381 h 1078381"/>
              <a:gd name="connsiteX4" fmla="*/ 6929897 w 7351282"/>
              <a:gd name="connsiteY4" fmla="*/ 698116 h 1078381"/>
              <a:gd name="connsiteX5" fmla="*/ 2165 w 7351282"/>
              <a:gd name="connsiteY5" fmla="*/ 722510 h 1078381"/>
              <a:gd name="connsiteX6" fmla="*/ 690 w 7351282"/>
              <a:gd name="connsiteY6" fmla="*/ 343031 h 1078381"/>
              <a:gd name="connsiteX7" fmla="*/ 6937759 w 7351282"/>
              <a:gd name="connsiteY7" fmla="*/ 371068 h 1078381"/>
              <a:gd name="connsiteX0" fmla="*/ 6937759 w 7351282"/>
              <a:gd name="connsiteY0" fmla="*/ 395105 h 1102418"/>
              <a:gd name="connsiteX1" fmla="*/ 6938662 w 7351282"/>
              <a:gd name="connsiteY1" fmla="*/ 0 h 1102418"/>
              <a:gd name="connsiteX2" fmla="*/ 7351282 w 7351282"/>
              <a:gd name="connsiteY2" fmla="*/ 564959 h 1102418"/>
              <a:gd name="connsiteX3" fmla="*/ 6934724 w 7351282"/>
              <a:gd name="connsiteY3" fmla="*/ 1102418 h 1102418"/>
              <a:gd name="connsiteX4" fmla="*/ 6929897 w 7351282"/>
              <a:gd name="connsiteY4" fmla="*/ 722153 h 1102418"/>
              <a:gd name="connsiteX5" fmla="*/ 2165 w 7351282"/>
              <a:gd name="connsiteY5" fmla="*/ 746547 h 1102418"/>
              <a:gd name="connsiteX6" fmla="*/ 690 w 7351282"/>
              <a:gd name="connsiteY6" fmla="*/ 367068 h 1102418"/>
              <a:gd name="connsiteX7" fmla="*/ 6937759 w 7351282"/>
              <a:gd name="connsiteY7" fmla="*/ 395105 h 1102418"/>
              <a:gd name="connsiteX0" fmla="*/ 6937759 w 7351282"/>
              <a:gd name="connsiteY0" fmla="*/ 395105 h 1102418"/>
              <a:gd name="connsiteX1" fmla="*/ 6938662 w 7351282"/>
              <a:gd name="connsiteY1" fmla="*/ 0 h 1102418"/>
              <a:gd name="connsiteX2" fmla="*/ 7351282 w 7351282"/>
              <a:gd name="connsiteY2" fmla="*/ 564959 h 1102418"/>
              <a:gd name="connsiteX3" fmla="*/ 6934724 w 7351282"/>
              <a:gd name="connsiteY3" fmla="*/ 1102418 h 1102418"/>
              <a:gd name="connsiteX4" fmla="*/ 6939308 w 7351282"/>
              <a:gd name="connsiteY4" fmla="*/ 722153 h 1102418"/>
              <a:gd name="connsiteX5" fmla="*/ 2165 w 7351282"/>
              <a:gd name="connsiteY5" fmla="*/ 746547 h 1102418"/>
              <a:gd name="connsiteX6" fmla="*/ 690 w 7351282"/>
              <a:gd name="connsiteY6" fmla="*/ 367068 h 1102418"/>
              <a:gd name="connsiteX7" fmla="*/ 6937759 w 7351282"/>
              <a:gd name="connsiteY7" fmla="*/ 395105 h 1102418"/>
              <a:gd name="connsiteX0" fmla="*/ 6937759 w 7351282"/>
              <a:gd name="connsiteY0" fmla="*/ 395105 h 1090400"/>
              <a:gd name="connsiteX1" fmla="*/ 6938662 w 7351282"/>
              <a:gd name="connsiteY1" fmla="*/ 0 h 1090400"/>
              <a:gd name="connsiteX2" fmla="*/ 7351282 w 7351282"/>
              <a:gd name="connsiteY2" fmla="*/ 564959 h 1090400"/>
              <a:gd name="connsiteX3" fmla="*/ 6944134 w 7351282"/>
              <a:gd name="connsiteY3" fmla="*/ 1090400 h 1090400"/>
              <a:gd name="connsiteX4" fmla="*/ 6939308 w 7351282"/>
              <a:gd name="connsiteY4" fmla="*/ 722153 h 1090400"/>
              <a:gd name="connsiteX5" fmla="*/ 2165 w 7351282"/>
              <a:gd name="connsiteY5" fmla="*/ 746547 h 1090400"/>
              <a:gd name="connsiteX6" fmla="*/ 690 w 7351282"/>
              <a:gd name="connsiteY6" fmla="*/ 367068 h 1090400"/>
              <a:gd name="connsiteX7" fmla="*/ 6937759 w 7351282"/>
              <a:gd name="connsiteY7" fmla="*/ 395105 h 1090400"/>
              <a:gd name="connsiteX0" fmla="*/ 6937759 w 7351282"/>
              <a:gd name="connsiteY0" fmla="*/ 395105 h 1090400"/>
              <a:gd name="connsiteX1" fmla="*/ 6938662 w 7351282"/>
              <a:gd name="connsiteY1" fmla="*/ 0 h 1090400"/>
              <a:gd name="connsiteX2" fmla="*/ 7351282 w 7351282"/>
              <a:gd name="connsiteY2" fmla="*/ 564959 h 1090400"/>
              <a:gd name="connsiteX3" fmla="*/ 6934726 w 7351282"/>
              <a:gd name="connsiteY3" fmla="*/ 1090400 h 1090400"/>
              <a:gd name="connsiteX4" fmla="*/ 6939308 w 7351282"/>
              <a:gd name="connsiteY4" fmla="*/ 722153 h 1090400"/>
              <a:gd name="connsiteX5" fmla="*/ 2165 w 7351282"/>
              <a:gd name="connsiteY5" fmla="*/ 746547 h 1090400"/>
              <a:gd name="connsiteX6" fmla="*/ 690 w 7351282"/>
              <a:gd name="connsiteY6" fmla="*/ 367068 h 1090400"/>
              <a:gd name="connsiteX7" fmla="*/ 6937759 w 7351282"/>
              <a:gd name="connsiteY7" fmla="*/ 395105 h 1090400"/>
              <a:gd name="connsiteX0" fmla="*/ 6937759 w 7351282"/>
              <a:gd name="connsiteY0" fmla="*/ 395105 h 1090400"/>
              <a:gd name="connsiteX1" fmla="*/ 6938662 w 7351282"/>
              <a:gd name="connsiteY1" fmla="*/ 0 h 1090400"/>
              <a:gd name="connsiteX2" fmla="*/ 7351282 w 7351282"/>
              <a:gd name="connsiteY2" fmla="*/ 564959 h 1090400"/>
              <a:gd name="connsiteX3" fmla="*/ 6944136 w 7351282"/>
              <a:gd name="connsiteY3" fmla="*/ 1090400 h 1090400"/>
              <a:gd name="connsiteX4" fmla="*/ 6939308 w 7351282"/>
              <a:gd name="connsiteY4" fmla="*/ 722153 h 1090400"/>
              <a:gd name="connsiteX5" fmla="*/ 2165 w 7351282"/>
              <a:gd name="connsiteY5" fmla="*/ 746547 h 1090400"/>
              <a:gd name="connsiteX6" fmla="*/ 690 w 7351282"/>
              <a:gd name="connsiteY6" fmla="*/ 367068 h 1090400"/>
              <a:gd name="connsiteX7" fmla="*/ 6937759 w 7351282"/>
              <a:gd name="connsiteY7" fmla="*/ 395105 h 1090400"/>
              <a:gd name="connsiteX0" fmla="*/ 6937759 w 7351282"/>
              <a:gd name="connsiteY0" fmla="*/ 395105 h 1078377"/>
              <a:gd name="connsiteX1" fmla="*/ 6938662 w 7351282"/>
              <a:gd name="connsiteY1" fmla="*/ 0 h 1078377"/>
              <a:gd name="connsiteX2" fmla="*/ 7351282 w 7351282"/>
              <a:gd name="connsiteY2" fmla="*/ 564959 h 1078377"/>
              <a:gd name="connsiteX3" fmla="*/ 6941000 w 7351282"/>
              <a:gd name="connsiteY3" fmla="*/ 1078377 h 1078377"/>
              <a:gd name="connsiteX4" fmla="*/ 6939308 w 7351282"/>
              <a:gd name="connsiteY4" fmla="*/ 722153 h 1078377"/>
              <a:gd name="connsiteX5" fmla="*/ 2165 w 7351282"/>
              <a:gd name="connsiteY5" fmla="*/ 746547 h 1078377"/>
              <a:gd name="connsiteX6" fmla="*/ 690 w 7351282"/>
              <a:gd name="connsiteY6" fmla="*/ 367068 h 1078377"/>
              <a:gd name="connsiteX7" fmla="*/ 6937759 w 7351282"/>
              <a:gd name="connsiteY7" fmla="*/ 395105 h 1078377"/>
              <a:gd name="connsiteX0" fmla="*/ 6937759 w 7301097"/>
              <a:gd name="connsiteY0" fmla="*/ 395105 h 1078377"/>
              <a:gd name="connsiteX1" fmla="*/ 6938662 w 7301097"/>
              <a:gd name="connsiteY1" fmla="*/ 0 h 1078377"/>
              <a:gd name="connsiteX2" fmla="*/ 7301097 w 7301097"/>
              <a:gd name="connsiteY2" fmla="*/ 564961 h 1078377"/>
              <a:gd name="connsiteX3" fmla="*/ 6941000 w 7301097"/>
              <a:gd name="connsiteY3" fmla="*/ 1078377 h 1078377"/>
              <a:gd name="connsiteX4" fmla="*/ 6939308 w 7301097"/>
              <a:gd name="connsiteY4" fmla="*/ 722153 h 1078377"/>
              <a:gd name="connsiteX5" fmla="*/ 2165 w 7301097"/>
              <a:gd name="connsiteY5" fmla="*/ 746547 h 1078377"/>
              <a:gd name="connsiteX6" fmla="*/ 690 w 7301097"/>
              <a:gd name="connsiteY6" fmla="*/ 367068 h 1078377"/>
              <a:gd name="connsiteX7" fmla="*/ 6937759 w 7301097"/>
              <a:gd name="connsiteY7" fmla="*/ 395105 h 1078377"/>
              <a:gd name="connsiteX0" fmla="*/ 6937759 w 7272867"/>
              <a:gd name="connsiteY0" fmla="*/ 395105 h 1078377"/>
              <a:gd name="connsiteX1" fmla="*/ 6938662 w 7272867"/>
              <a:gd name="connsiteY1" fmla="*/ 0 h 1078377"/>
              <a:gd name="connsiteX2" fmla="*/ 7272867 w 7272867"/>
              <a:gd name="connsiteY2" fmla="*/ 564961 h 1078377"/>
              <a:gd name="connsiteX3" fmla="*/ 6941000 w 7272867"/>
              <a:gd name="connsiteY3" fmla="*/ 1078377 h 1078377"/>
              <a:gd name="connsiteX4" fmla="*/ 6939308 w 7272867"/>
              <a:gd name="connsiteY4" fmla="*/ 722153 h 1078377"/>
              <a:gd name="connsiteX5" fmla="*/ 2165 w 7272867"/>
              <a:gd name="connsiteY5" fmla="*/ 746547 h 1078377"/>
              <a:gd name="connsiteX6" fmla="*/ 690 w 7272867"/>
              <a:gd name="connsiteY6" fmla="*/ 367068 h 1078377"/>
              <a:gd name="connsiteX7" fmla="*/ 6937759 w 7272867"/>
              <a:gd name="connsiteY7" fmla="*/ 395105 h 1078377"/>
              <a:gd name="connsiteX0" fmla="*/ 6935594 w 7270702"/>
              <a:gd name="connsiteY0" fmla="*/ 395105 h 1078377"/>
              <a:gd name="connsiteX1" fmla="*/ 6936497 w 7270702"/>
              <a:gd name="connsiteY1" fmla="*/ 0 h 1078377"/>
              <a:gd name="connsiteX2" fmla="*/ 7270702 w 7270702"/>
              <a:gd name="connsiteY2" fmla="*/ 564961 h 1078377"/>
              <a:gd name="connsiteX3" fmla="*/ 6938835 w 7270702"/>
              <a:gd name="connsiteY3" fmla="*/ 1078377 h 1078377"/>
              <a:gd name="connsiteX4" fmla="*/ 6937143 w 7270702"/>
              <a:gd name="connsiteY4" fmla="*/ 722153 h 1078377"/>
              <a:gd name="connsiteX5" fmla="*/ 0 w 7270702"/>
              <a:gd name="connsiteY5" fmla="*/ 746547 h 1078377"/>
              <a:gd name="connsiteX6" fmla="*/ 7935 w 7270702"/>
              <a:gd name="connsiteY6" fmla="*/ 367066 h 1078377"/>
              <a:gd name="connsiteX7" fmla="*/ 6935594 w 7270702"/>
              <a:gd name="connsiteY7" fmla="*/ 395105 h 1078377"/>
              <a:gd name="connsiteX0" fmla="*/ 6943746 w 7278854"/>
              <a:gd name="connsiteY0" fmla="*/ 395105 h 1078377"/>
              <a:gd name="connsiteX1" fmla="*/ 6944649 w 7278854"/>
              <a:gd name="connsiteY1" fmla="*/ 0 h 1078377"/>
              <a:gd name="connsiteX2" fmla="*/ 7278854 w 7278854"/>
              <a:gd name="connsiteY2" fmla="*/ 564961 h 1078377"/>
              <a:gd name="connsiteX3" fmla="*/ 6946987 w 7278854"/>
              <a:gd name="connsiteY3" fmla="*/ 1078377 h 1078377"/>
              <a:gd name="connsiteX4" fmla="*/ 6945295 w 7278854"/>
              <a:gd name="connsiteY4" fmla="*/ 722153 h 1078377"/>
              <a:gd name="connsiteX5" fmla="*/ 8152 w 7278854"/>
              <a:gd name="connsiteY5" fmla="*/ 746547 h 1078377"/>
              <a:gd name="connsiteX6" fmla="*/ 404 w 7278854"/>
              <a:gd name="connsiteY6" fmla="*/ 367066 h 1078377"/>
              <a:gd name="connsiteX7" fmla="*/ 6943746 w 7278854"/>
              <a:gd name="connsiteY7" fmla="*/ 395105 h 1078377"/>
              <a:gd name="connsiteX0" fmla="*/ 6935594 w 7270702"/>
              <a:gd name="connsiteY0" fmla="*/ 395105 h 1078377"/>
              <a:gd name="connsiteX1" fmla="*/ 6936497 w 7270702"/>
              <a:gd name="connsiteY1" fmla="*/ 0 h 1078377"/>
              <a:gd name="connsiteX2" fmla="*/ 7270702 w 7270702"/>
              <a:gd name="connsiteY2" fmla="*/ 564961 h 1078377"/>
              <a:gd name="connsiteX3" fmla="*/ 6938835 w 7270702"/>
              <a:gd name="connsiteY3" fmla="*/ 1078377 h 1078377"/>
              <a:gd name="connsiteX4" fmla="*/ 6937143 w 7270702"/>
              <a:gd name="connsiteY4" fmla="*/ 722153 h 1078377"/>
              <a:gd name="connsiteX5" fmla="*/ 0 w 7270702"/>
              <a:gd name="connsiteY5" fmla="*/ 746547 h 1078377"/>
              <a:gd name="connsiteX6" fmla="*/ 4799 w 7270702"/>
              <a:gd name="connsiteY6" fmla="*/ 367066 h 1078377"/>
              <a:gd name="connsiteX7" fmla="*/ 6935594 w 7270702"/>
              <a:gd name="connsiteY7" fmla="*/ 395105 h 1078377"/>
              <a:gd name="connsiteX0" fmla="*/ 6935594 w 7270702"/>
              <a:gd name="connsiteY0" fmla="*/ 395105 h 1078377"/>
              <a:gd name="connsiteX1" fmla="*/ 6936497 w 7270702"/>
              <a:gd name="connsiteY1" fmla="*/ 0 h 1078377"/>
              <a:gd name="connsiteX2" fmla="*/ 7270702 w 7270702"/>
              <a:gd name="connsiteY2" fmla="*/ 564961 h 1078377"/>
              <a:gd name="connsiteX3" fmla="*/ 6938835 w 7270702"/>
              <a:gd name="connsiteY3" fmla="*/ 1078377 h 1078377"/>
              <a:gd name="connsiteX4" fmla="*/ 6937143 w 7270702"/>
              <a:gd name="connsiteY4" fmla="*/ 722153 h 1078377"/>
              <a:gd name="connsiteX5" fmla="*/ 0 w 7270702"/>
              <a:gd name="connsiteY5" fmla="*/ 746549 h 1078377"/>
              <a:gd name="connsiteX6" fmla="*/ 4799 w 7270702"/>
              <a:gd name="connsiteY6" fmla="*/ 367066 h 1078377"/>
              <a:gd name="connsiteX7" fmla="*/ 6935594 w 7270702"/>
              <a:gd name="connsiteY7" fmla="*/ 395105 h 1078377"/>
              <a:gd name="connsiteX0" fmla="*/ 6932456 w 7267564"/>
              <a:gd name="connsiteY0" fmla="*/ 395105 h 1078377"/>
              <a:gd name="connsiteX1" fmla="*/ 6933359 w 7267564"/>
              <a:gd name="connsiteY1" fmla="*/ 0 h 1078377"/>
              <a:gd name="connsiteX2" fmla="*/ 7267564 w 7267564"/>
              <a:gd name="connsiteY2" fmla="*/ 564961 h 1078377"/>
              <a:gd name="connsiteX3" fmla="*/ 6935697 w 7267564"/>
              <a:gd name="connsiteY3" fmla="*/ 1078377 h 1078377"/>
              <a:gd name="connsiteX4" fmla="*/ 6934005 w 7267564"/>
              <a:gd name="connsiteY4" fmla="*/ 722153 h 1078377"/>
              <a:gd name="connsiteX5" fmla="*/ 0 w 7267564"/>
              <a:gd name="connsiteY5" fmla="*/ 758567 h 1078377"/>
              <a:gd name="connsiteX6" fmla="*/ 1661 w 7267564"/>
              <a:gd name="connsiteY6" fmla="*/ 367066 h 1078377"/>
              <a:gd name="connsiteX7" fmla="*/ 6932456 w 7267564"/>
              <a:gd name="connsiteY7" fmla="*/ 395105 h 10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7564" h="1078377">
                <a:moveTo>
                  <a:pt x="6932456" y="395105"/>
                </a:moveTo>
                <a:cubicBezTo>
                  <a:pt x="6932758" y="275422"/>
                  <a:pt x="6933057" y="119683"/>
                  <a:pt x="6933359" y="0"/>
                </a:cubicBezTo>
                <a:lnTo>
                  <a:pt x="7267564" y="564961"/>
                </a:lnTo>
                <a:lnTo>
                  <a:pt x="6935697" y="1078377"/>
                </a:lnTo>
                <a:cubicBezTo>
                  <a:pt x="6934088" y="947616"/>
                  <a:pt x="6935614" y="852914"/>
                  <a:pt x="6934005" y="722153"/>
                </a:cubicBezTo>
                <a:lnTo>
                  <a:pt x="0" y="758567"/>
                </a:lnTo>
                <a:cubicBezTo>
                  <a:pt x="2875" y="370378"/>
                  <a:pt x="-1214" y="755255"/>
                  <a:pt x="1661" y="367066"/>
                </a:cubicBezTo>
                <a:lnTo>
                  <a:pt x="6932456" y="395105"/>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62" name="Group 24"/>
          <p:cNvGrpSpPr/>
          <p:nvPr/>
        </p:nvGrpSpPr>
        <p:grpSpPr>
          <a:xfrm>
            <a:off x="1851545" y="1762260"/>
            <a:ext cx="2736304" cy="494026"/>
            <a:chOff x="803640" y="3362835"/>
            <a:chExt cx="2059657" cy="494026"/>
          </a:xfrm>
        </p:grpSpPr>
        <p:sp>
          <p:nvSpPr>
            <p:cNvPr id="63" name="TextBox 62"/>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64" name="TextBox 63"/>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bg1"/>
                  </a:solidFill>
                  <a:cs typeface="Arial" pitchFamily="34" charset="0"/>
                </a:rPr>
                <a:t>Previous Great Surge</a:t>
              </a:r>
              <a:endParaRPr lang="ko-KR" altLang="en-US" sz="1200" b="1" dirty="0">
                <a:solidFill>
                  <a:schemeClr val="bg1"/>
                </a:solidFill>
                <a:cs typeface="Arial" pitchFamily="34" charset="0"/>
              </a:endParaRPr>
            </a:p>
          </p:txBody>
        </p:sp>
      </p:grpSp>
      <p:sp>
        <p:nvSpPr>
          <p:cNvPr id="32" name="TextBox 31"/>
          <p:cNvSpPr txBox="1"/>
          <p:nvPr/>
        </p:nvSpPr>
        <p:spPr>
          <a:xfrm>
            <a:off x="324136" y="4657664"/>
            <a:ext cx="3240360" cy="246221"/>
          </a:xfrm>
          <a:prstGeom prst="rect">
            <a:avLst/>
          </a:prstGeom>
          <a:noFill/>
        </p:spPr>
        <p:txBody>
          <a:bodyPr wrap="square" rtlCol="0">
            <a:spAutoFit/>
          </a:bodyPr>
          <a:lstStyle/>
          <a:p>
            <a:r>
              <a:rPr lang="en-US" altLang="ko-KR" sz="1000" dirty="0">
                <a:solidFill>
                  <a:schemeClr val="bg1"/>
                </a:solidFill>
                <a:cs typeface="Arial" pitchFamily="34" charset="0"/>
              </a:rPr>
              <a:t>© Carlota Perez: The techno-economic paradigm shift</a:t>
            </a:r>
            <a:endParaRPr lang="ko-KR" altLang="en-US" sz="1000" dirty="0">
              <a:solidFill>
                <a:schemeClr val="bg1"/>
              </a:solidFill>
              <a:cs typeface="Arial" pitchFamily="34" charset="0"/>
            </a:endParaRPr>
          </a:p>
        </p:txBody>
      </p:sp>
      <p:grpSp>
        <p:nvGrpSpPr>
          <p:cNvPr id="37" name="Group 24"/>
          <p:cNvGrpSpPr/>
          <p:nvPr/>
        </p:nvGrpSpPr>
        <p:grpSpPr>
          <a:xfrm>
            <a:off x="-190352" y="1762260"/>
            <a:ext cx="1728192" cy="1384995"/>
            <a:chOff x="803640" y="3362835"/>
            <a:chExt cx="2059657" cy="1384995"/>
          </a:xfrm>
        </p:grpSpPr>
        <p:sp>
          <p:nvSpPr>
            <p:cNvPr id="38" name="TextBox 37"/>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39" name="TextBox 38"/>
            <p:cNvSpPr txBox="1"/>
            <p:nvPr/>
          </p:nvSpPr>
          <p:spPr>
            <a:xfrm>
              <a:off x="803640" y="3362835"/>
              <a:ext cx="2059657" cy="1384995"/>
            </a:xfrm>
            <a:prstGeom prst="rect">
              <a:avLst/>
            </a:prstGeom>
            <a:noFill/>
          </p:spPr>
          <p:txBody>
            <a:bodyPr wrap="square" rtlCol="0">
              <a:spAutoFit/>
            </a:bodyPr>
            <a:lstStyle/>
            <a:p>
              <a:pPr algn="r"/>
              <a:r>
                <a:rPr lang="en-US" altLang="ko-KR" sz="1400" b="1" dirty="0">
                  <a:solidFill>
                    <a:schemeClr val="bg1"/>
                  </a:solidFill>
                  <a:cs typeface="Arial" pitchFamily="34" charset="0"/>
                </a:rPr>
                <a:t>Degree</a:t>
              </a:r>
            </a:p>
            <a:p>
              <a:pPr algn="r"/>
              <a:r>
                <a:rPr lang="en-US" altLang="ko-KR" sz="1400" b="1" dirty="0">
                  <a:solidFill>
                    <a:schemeClr val="bg1"/>
                  </a:solidFill>
                  <a:cs typeface="Arial" pitchFamily="34" charset="0"/>
                </a:rPr>
                <a:t>of diffusion</a:t>
              </a:r>
            </a:p>
            <a:p>
              <a:pPr algn="r"/>
              <a:r>
                <a:rPr lang="en-US" altLang="ko-KR" sz="1400" b="1" dirty="0">
                  <a:solidFill>
                    <a:schemeClr val="bg1"/>
                  </a:solidFill>
                  <a:cs typeface="Arial" pitchFamily="34" charset="0"/>
                </a:rPr>
                <a:t>of the</a:t>
              </a:r>
            </a:p>
            <a:p>
              <a:pPr algn="r"/>
              <a:r>
                <a:rPr lang="en-US" altLang="ko-KR" sz="1400" b="1" dirty="0">
                  <a:solidFill>
                    <a:schemeClr val="bg1"/>
                  </a:solidFill>
                  <a:cs typeface="Arial" pitchFamily="34" charset="0"/>
                </a:rPr>
                <a:t>technological</a:t>
              </a:r>
            </a:p>
            <a:p>
              <a:pPr algn="r"/>
              <a:r>
                <a:rPr lang="en-US" altLang="ko-KR" sz="1400" b="1" dirty="0">
                  <a:solidFill>
                    <a:schemeClr val="bg1"/>
                  </a:solidFill>
                  <a:cs typeface="Arial" pitchFamily="34" charset="0"/>
                </a:rPr>
                <a:t>revolution</a:t>
              </a:r>
            </a:p>
            <a:p>
              <a:pPr algn="r"/>
              <a:endParaRPr lang="ko-KR" altLang="en-US" sz="1400" b="1" dirty="0">
                <a:solidFill>
                  <a:schemeClr val="bg1"/>
                </a:solidFill>
                <a:cs typeface="Arial" pitchFamily="34" charset="0"/>
              </a:endParaRPr>
            </a:p>
          </p:txBody>
        </p:sp>
      </p:grpSp>
      <p:sp>
        <p:nvSpPr>
          <p:cNvPr id="40" name="Text Placeholder 2"/>
          <p:cNvSpPr txBox="1">
            <a:spLocks/>
          </p:cNvSpPr>
          <p:nvPr/>
        </p:nvSpPr>
        <p:spPr>
          <a:xfrm>
            <a:off x="15849" y="771550"/>
            <a:ext cx="9144000" cy="422577"/>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TEP is a recurring pattern of cyclical movement: from an initial installation period, through a collapse and recession which signify the turning point, to a full deployment period. </a:t>
            </a:r>
          </a:p>
          <a:p>
            <a:endParaRPr lang="en-US" altLang="ko-KR" dirty="0"/>
          </a:p>
        </p:txBody>
      </p:sp>
      <p:grpSp>
        <p:nvGrpSpPr>
          <p:cNvPr id="43" name="Group 24"/>
          <p:cNvGrpSpPr/>
          <p:nvPr/>
        </p:nvGrpSpPr>
        <p:grpSpPr>
          <a:xfrm>
            <a:off x="6804248" y="3522260"/>
            <a:ext cx="2736304" cy="494026"/>
            <a:chOff x="803640" y="3362835"/>
            <a:chExt cx="2059657" cy="494026"/>
          </a:xfrm>
        </p:grpSpPr>
        <p:sp>
          <p:nvSpPr>
            <p:cNvPr id="44" name="TextBox 43"/>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45" name="TextBox 44"/>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bg1"/>
                  </a:solidFill>
                  <a:cs typeface="Arial" pitchFamily="34" charset="0"/>
                </a:rPr>
                <a:t>Next Great Surge</a:t>
              </a:r>
              <a:endParaRPr lang="ko-KR" altLang="en-US" sz="1200" b="1" dirty="0">
                <a:solidFill>
                  <a:schemeClr val="bg1"/>
                </a:solidFill>
                <a:cs typeface="Arial" pitchFamily="34" charset="0"/>
              </a:endParaRPr>
            </a:p>
          </p:txBody>
        </p:sp>
      </p:grpSp>
      <p:sp>
        <p:nvSpPr>
          <p:cNvPr id="50" name="TextBox 49"/>
          <p:cNvSpPr txBox="1"/>
          <p:nvPr/>
        </p:nvSpPr>
        <p:spPr>
          <a:xfrm>
            <a:off x="3219697" y="1454483"/>
            <a:ext cx="2304256" cy="307777"/>
          </a:xfrm>
          <a:prstGeom prst="rect">
            <a:avLst/>
          </a:prstGeom>
          <a:noFill/>
        </p:spPr>
        <p:txBody>
          <a:bodyPr wrap="square" rtlCol="0">
            <a:spAutoFit/>
          </a:bodyPr>
          <a:lstStyle/>
          <a:p>
            <a:pPr algn="ctr"/>
            <a:r>
              <a:rPr lang="en-US" altLang="ko-KR" sz="1400" b="1" i="1" dirty="0">
                <a:solidFill>
                  <a:schemeClr val="bg1"/>
                </a:solidFill>
                <a:cs typeface="Arial" pitchFamily="34" charset="0"/>
              </a:rPr>
              <a:t>Turning Point</a:t>
            </a:r>
            <a:endParaRPr lang="ko-KR" altLang="en-US" sz="1400" b="1" i="1" dirty="0">
              <a:solidFill>
                <a:schemeClr val="bg1"/>
              </a:solidFill>
              <a:cs typeface="Arial" pitchFamily="34" charset="0"/>
            </a:endParaRPr>
          </a:p>
        </p:txBody>
      </p:sp>
      <p:sp>
        <p:nvSpPr>
          <p:cNvPr id="5" name="Left-Right Arrow 4"/>
          <p:cNvSpPr/>
          <p:nvPr/>
        </p:nvSpPr>
        <p:spPr>
          <a:xfrm>
            <a:off x="1944316" y="4258886"/>
            <a:ext cx="2352310" cy="342139"/>
          </a:xfrm>
          <a:prstGeom prst="lef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Left-Right Arrow 67"/>
          <p:cNvSpPr/>
          <p:nvPr/>
        </p:nvSpPr>
        <p:spPr>
          <a:xfrm>
            <a:off x="4427984" y="4258884"/>
            <a:ext cx="2298812" cy="342139"/>
          </a:xfrm>
          <a:prstGeom prst="lef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64432" y="771550"/>
            <a:ext cx="6125596" cy="34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96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left)">
                                      <p:cBhvr>
                                        <p:cTn id="22" dur="1000"/>
                                        <p:tgtEl>
                                          <p:spTgt spid="102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par>
                                <p:cTn id="27" presetID="10"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outVertical)">
                                      <p:cBhvr>
                                        <p:cTn id="34" dur="500"/>
                                        <p:tgtEl>
                                          <p:spTgt spid="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down)">
                                      <p:cBhvr>
                                        <p:cTn id="43" dur="500"/>
                                        <p:tgtEl>
                                          <p:spTgt spid="73"/>
                                        </p:tgtEl>
                                      </p:cBhvr>
                                    </p:animEffect>
                                  </p:childTnLst>
                                </p:cTn>
                              </p:par>
                              <p:par>
                                <p:cTn id="44" presetID="22" presetClass="entr" presetSubtype="4"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down)">
                                      <p:cBhvr>
                                        <p:cTn id="46" dur="500"/>
                                        <p:tgtEl>
                                          <p:spTgt spid="7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37"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barn(outVertical)">
                                      <p:cBhvr>
                                        <p:cTn id="55" dur="500"/>
                                        <p:tgtEl>
                                          <p:spTgt spid="68"/>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1000"/>
                                        <p:tgtEl>
                                          <p:spTgt spid="36"/>
                                        </p:tgtEl>
                                      </p:cBhvr>
                                    </p:animEffect>
                                  </p:childTnLst>
                                </p:cTn>
                              </p:par>
                              <p:par>
                                <p:cTn id="65" presetID="22" presetClass="entr" presetSubtype="4" fill="hold"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wipe(down)">
                                      <p:cBhvr>
                                        <p:cTn id="70" dur="500"/>
                                        <p:tgtEl>
                                          <p:spTgt spid="72"/>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down)">
                                      <p:cBhvr>
                                        <p:cTn id="82" dur="1000"/>
                                        <p:tgtEl>
                                          <p:spTgt spid="47"/>
                                        </p:tgtEl>
                                      </p:cBhvr>
                                    </p:animEffect>
                                  </p:childTnLst>
                                </p:cTn>
                              </p:par>
                              <p:par>
                                <p:cTn id="83" presetID="22" presetClass="entr" presetSubtype="4"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wipe(down)">
                                      <p:cBhvr>
                                        <p:cTn id="85" dur="500"/>
                                        <p:tgtEl>
                                          <p:spTgt spid="75"/>
                                        </p:tgtEl>
                                      </p:cBhvr>
                                    </p:animEffect>
                                  </p:childTnLst>
                                </p:cTn>
                              </p:par>
                              <p:par>
                                <p:cTn id="86" presetID="22" presetClass="entr" presetSubtype="4" fill="hold"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ipe(down)">
                                      <p:cBhvr>
                                        <p:cTn id="88" dur="500"/>
                                        <p:tgtEl>
                                          <p:spTgt spid="76"/>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6" grpId="0"/>
      <p:bldP spid="51" grpId="0"/>
      <p:bldP spid="49" grpId="0"/>
      <p:bldP spid="46" grpId="0"/>
      <p:bldP spid="24" grpId="0" animBg="1"/>
      <p:bldP spid="35" grpId="0" animBg="1"/>
      <p:bldP spid="50" grpId="0"/>
      <p:bldP spid="5" grpId="0" animBg="1"/>
      <p:bldP spid="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The real question</a:t>
            </a:r>
          </a:p>
        </p:txBody>
      </p:sp>
      <p:grpSp>
        <p:nvGrpSpPr>
          <p:cNvPr id="32" name="Group 31"/>
          <p:cNvGrpSpPr/>
          <p:nvPr/>
        </p:nvGrpSpPr>
        <p:grpSpPr>
          <a:xfrm>
            <a:off x="2016976" y="987574"/>
            <a:ext cx="5110050" cy="2933112"/>
            <a:chOff x="1080898" y="1425146"/>
            <a:chExt cx="6982204" cy="4007708"/>
          </a:xfrm>
        </p:grpSpPr>
        <p:sp>
          <p:nvSpPr>
            <p:cNvPr id="37" name="AutoShape 6"/>
            <p:cNvSpPr>
              <a:spLocks/>
            </p:cNvSpPr>
            <p:nvPr/>
          </p:nvSpPr>
          <p:spPr bwMode="auto">
            <a:xfrm>
              <a:off x="1080898" y="1425146"/>
              <a:ext cx="6982204" cy="4007708"/>
            </a:xfrm>
            <a:custGeom>
              <a:avLst/>
              <a:gdLst/>
              <a:ahLst/>
              <a:cxnLst/>
              <a:rect l="l" t="t" r="r" b="b"/>
              <a:pathLst>
                <a:path w="6918748" h="3971286">
                  <a:moveTo>
                    <a:pt x="2012796" y="203"/>
                  </a:moveTo>
                  <a:cubicBezTo>
                    <a:pt x="2557641" y="7931"/>
                    <a:pt x="3047964" y="235105"/>
                    <a:pt x="3404379" y="593650"/>
                  </a:cubicBezTo>
                  <a:cubicBezTo>
                    <a:pt x="3582862" y="773155"/>
                    <a:pt x="3728375" y="986271"/>
                    <a:pt x="3822682" y="1225363"/>
                  </a:cubicBezTo>
                  <a:cubicBezTo>
                    <a:pt x="3869099" y="1343326"/>
                    <a:pt x="3902991" y="1467154"/>
                    <a:pt x="3927304" y="1594428"/>
                  </a:cubicBezTo>
                  <a:cubicBezTo>
                    <a:pt x="3951980" y="1722455"/>
                    <a:pt x="3967183" y="1854276"/>
                    <a:pt x="3972158" y="1989366"/>
                  </a:cubicBezTo>
                  <a:lnTo>
                    <a:pt x="3972551" y="1989366"/>
                  </a:lnTo>
                  <a:cubicBezTo>
                    <a:pt x="3971448" y="2249541"/>
                    <a:pt x="4075815" y="2486621"/>
                    <a:pt x="4246513" y="2658772"/>
                  </a:cubicBezTo>
                  <a:cubicBezTo>
                    <a:pt x="4416109" y="2829996"/>
                    <a:pt x="4650199" y="2936014"/>
                    <a:pt x="4908910" y="2942785"/>
                  </a:cubicBezTo>
                  <a:cubicBezTo>
                    <a:pt x="5177544" y="2949742"/>
                    <a:pt x="5424680" y="2849196"/>
                    <a:pt x="5604933" y="2676952"/>
                  </a:cubicBezTo>
                  <a:cubicBezTo>
                    <a:pt x="5785737" y="2504058"/>
                    <a:pt x="5897821" y="2260300"/>
                    <a:pt x="5896902" y="1990757"/>
                  </a:cubicBezTo>
                  <a:lnTo>
                    <a:pt x="5898903" y="1990750"/>
                  </a:lnTo>
                  <a:cubicBezTo>
                    <a:pt x="5899028" y="1507545"/>
                    <a:pt x="5542630" y="1097902"/>
                    <a:pt x="5063549" y="1031268"/>
                  </a:cubicBezTo>
                  <a:cubicBezTo>
                    <a:pt x="4600767" y="966934"/>
                    <a:pt x="4158440" y="1243654"/>
                    <a:pt x="4013988" y="1687999"/>
                  </a:cubicBezTo>
                  <a:cubicBezTo>
                    <a:pt x="4002344" y="1486007"/>
                    <a:pt x="3955452" y="1287574"/>
                    <a:pt x="3875515" y="1101783"/>
                  </a:cubicBezTo>
                  <a:cubicBezTo>
                    <a:pt x="3791645" y="907095"/>
                    <a:pt x="3672684" y="729451"/>
                    <a:pt x="3524612" y="577747"/>
                  </a:cubicBezTo>
                  <a:cubicBezTo>
                    <a:pt x="3806121" y="304210"/>
                    <a:pt x="4154034" y="124506"/>
                    <a:pt x="4523348" y="47811"/>
                  </a:cubicBezTo>
                  <a:cubicBezTo>
                    <a:pt x="4658477" y="19752"/>
                    <a:pt x="4796527" y="5482"/>
                    <a:pt x="4935257" y="5567"/>
                  </a:cubicBezTo>
                  <a:cubicBezTo>
                    <a:pt x="5166475" y="5709"/>
                    <a:pt x="5399582" y="45727"/>
                    <a:pt x="5624207" y="128252"/>
                  </a:cubicBezTo>
                  <a:cubicBezTo>
                    <a:pt x="6014134" y="271528"/>
                    <a:pt x="6339703" y="527366"/>
                    <a:pt x="6566767" y="852594"/>
                  </a:cubicBezTo>
                  <a:cubicBezTo>
                    <a:pt x="6795247" y="1179789"/>
                    <a:pt x="6923492" y="1576562"/>
                    <a:pt x="6918614" y="1994311"/>
                  </a:cubicBezTo>
                  <a:lnTo>
                    <a:pt x="6916646" y="1994314"/>
                  </a:lnTo>
                  <a:cubicBezTo>
                    <a:pt x="6912311" y="2532993"/>
                    <a:pt x="6694405" y="3021025"/>
                    <a:pt x="6343033" y="3377802"/>
                  </a:cubicBezTo>
                  <a:cubicBezTo>
                    <a:pt x="5991347" y="3735091"/>
                    <a:pt x="5505344" y="3961133"/>
                    <a:pt x="4965320" y="3970686"/>
                  </a:cubicBezTo>
                  <a:cubicBezTo>
                    <a:pt x="3859308" y="3990402"/>
                    <a:pt x="2952001" y="3100605"/>
                    <a:pt x="2949630" y="1995521"/>
                  </a:cubicBezTo>
                  <a:lnTo>
                    <a:pt x="2947394" y="1995521"/>
                  </a:lnTo>
                  <a:cubicBezTo>
                    <a:pt x="2951815" y="1492106"/>
                    <a:pt x="2566482" y="1070903"/>
                    <a:pt x="2064554" y="1030402"/>
                  </a:cubicBezTo>
                  <a:cubicBezTo>
                    <a:pt x="1786238" y="1007964"/>
                    <a:pt x="1526893" y="1104048"/>
                    <a:pt x="1336253" y="1276756"/>
                  </a:cubicBezTo>
                  <a:cubicBezTo>
                    <a:pt x="1140824" y="1453561"/>
                    <a:pt x="1018335" y="1709691"/>
                    <a:pt x="1020545" y="1995521"/>
                  </a:cubicBezTo>
                  <a:lnTo>
                    <a:pt x="1020422" y="1995521"/>
                  </a:lnTo>
                  <a:cubicBezTo>
                    <a:pt x="1025156" y="2431125"/>
                    <a:pt x="1324239" y="2808604"/>
                    <a:pt x="1747709" y="2912963"/>
                  </a:cubicBezTo>
                  <a:cubicBezTo>
                    <a:pt x="2238581" y="3033971"/>
                    <a:pt x="2740594" y="2760091"/>
                    <a:pt x="2904270" y="2281851"/>
                  </a:cubicBezTo>
                  <a:cubicBezTo>
                    <a:pt x="2922003" y="2480884"/>
                    <a:pt x="2970808" y="2675992"/>
                    <a:pt x="3048958" y="2859981"/>
                  </a:cubicBezTo>
                  <a:cubicBezTo>
                    <a:pt x="3131973" y="3055837"/>
                    <a:pt x="3247158" y="3236555"/>
                    <a:pt x="3389649" y="3394566"/>
                  </a:cubicBezTo>
                  <a:cubicBezTo>
                    <a:pt x="3101529" y="3678725"/>
                    <a:pt x="2742163" y="3862060"/>
                    <a:pt x="2361612" y="3935225"/>
                  </a:cubicBezTo>
                  <a:cubicBezTo>
                    <a:pt x="1984514" y="4007830"/>
                    <a:pt x="1586073" y="3972229"/>
                    <a:pt x="1216664" y="3815432"/>
                  </a:cubicBezTo>
                  <a:cubicBezTo>
                    <a:pt x="850551" y="3660037"/>
                    <a:pt x="550190" y="3400920"/>
                    <a:pt x="339279" y="3083215"/>
                  </a:cubicBezTo>
                  <a:cubicBezTo>
                    <a:pt x="129281" y="2766750"/>
                    <a:pt x="7361" y="2391364"/>
                    <a:pt x="313" y="1995521"/>
                  </a:cubicBezTo>
                  <a:lnTo>
                    <a:pt x="297" y="1995521"/>
                  </a:lnTo>
                  <a:lnTo>
                    <a:pt x="305" y="1995352"/>
                  </a:lnTo>
                  <a:cubicBezTo>
                    <a:pt x="63" y="1993394"/>
                    <a:pt x="30" y="1991432"/>
                    <a:pt x="0" y="1989469"/>
                  </a:cubicBezTo>
                  <a:lnTo>
                    <a:pt x="572" y="1989469"/>
                  </a:lnTo>
                  <a:cubicBezTo>
                    <a:pt x="-2669" y="881057"/>
                    <a:pt x="903574" y="-15503"/>
                    <a:pt x="2012796" y="203"/>
                  </a:cubicBezTo>
                  <a:close/>
                </a:path>
              </a:pathLst>
            </a:custGeom>
            <a:gradFill>
              <a:gsLst>
                <a:gs pos="50000">
                  <a:schemeClr val="bg1">
                    <a:alpha val="70000"/>
                  </a:schemeClr>
                </a:gs>
                <a:gs pos="0">
                  <a:schemeClr val="bg1">
                    <a:alpha val="70000"/>
                  </a:schemeClr>
                </a:gs>
                <a:gs pos="100000">
                  <a:schemeClr val="bg1">
                    <a:alpha val="70000"/>
                  </a:schemeClr>
                </a:gs>
              </a:gsLst>
              <a:lin ang="0" scaled="0"/>
            </a:gradFill>
            <a:ln>
              <a:noFill/>
            </a:ln>
            <a:effectLst/>
          </p:spPr>
          <p:txBody>
            <a:bodyPr lIns="50800" tIns="50800" rIns="50800" bIns="50800" anchor="ctr"/>
            <a:lstStyle/>
            <a:p>
              <a:endParaRPr lang="el-GR" altLang="el-GR" sz="3200" b="0">
                <a:latin typeface="Helvetica Light" charset="0"/>
                <a:ea typeface="Helvetica Light" charset="0"/>
                <a:cs typeface="Helvetica Light" charset="0"/>
                <a:sym typeface="Helvetica Light" charset="0"/>
              </a:endParaRPr>
            </a:p>
          </p:txBody>
        </p:sp>
        <p:sp>
          <p:nvSpPr>
            <p:cNvPr id="38" name="TextBox 37"/>
            <p:cNvSpPr txBox="1"/>
            <p:nvPr/>
          </p:nvSpPr>
          <p:spPr>
            <a:xfrm>
              <a:off x="4767329" y="2190931"/>
              <a:ext cx="2609647" cy="2750509"/>
            </a:xfrm>
            <a:prstGeom prst="rect">
              <a:avLst/>
            </a:prstGeom>
            <a:noFill/>
          </p:spPr>
          <p:txBody>
            <a:bodyPr wrap="square" rtlCol="0" anchor="t">
              <a:prstTxWarp prst="textArchDown">
                <a:avLst/>
              </a:prstTxWarp>
              <a:spAutoFit/>
            </a:bodyPr>
            <a:lstStyle/>
            <a:p>
              <a:pPr algn="ctr"/>
              <a:r>
                <a:rPr lang="en-US" sz="2400" b="1" dirty="0">
                  <a:solidFill>
                    <a:schemeClr val="accent1"/>
                  </a:solidFill>
                </a:rPr>
                <a:t>Problem</a:t>
              </a:r>
              <a:endParaRPr lang="el-GR" sz="2000" b="1" dirty="0">
                <a:solidFill>
                  <a:schemeClr val="accent1"/>
                </a:solidFill>
              </a:endParaRPr>
            </a:p>
          </p:txBody>
        </p:sp>
        <p:sp>
          <p:nvSpPr>
            <p:cNvPr id="39" name="TextBox 38"/>
            <p:cNvSpPr txBox="1"/>
            <p:nvPr/>
          </p:nvSpPr>
          <p:spPr>
            <a:xfrm rot="16200000">
              <a:off x="1796970" y="1909614"/>
              <a:ext cx="2609647" cy="2750508"/>
            </a:xfrm>
            <a:prstGeom prst="rect">
              <a:avLst/>
            </a:prstGeom>
            <a:noFill/>
          </p:spPr>
          <p:txBody>
            <a:bodyPr wrap="square" rtlCol="0" anchor="t">
              <a:prstTxWarp prst="textCircle">
                <a:avLst>
                  <a:gd name="adj" fmla="val 16204736"/>
                </a:avLst>
              </a:prstTxWarp>
              <a:spAutoFit/>
            </a:bodyPr>
            <a:lstStyle/>
            <a:p>
              <a:pPr algn="ctr"/>
              <a:r>
                <a:rPr lang="en-US" sz="2400" b="1" dirty="0">
                  <a:solidFill>
                    <a:schemeClr val="accent1"/>
                  </a:solidFill>
                </a:rPr>
                <a:t>Technology</a:t>
              </a:r>
              <a:endParaRPr lang="el-GR" sz="2400" b="1" dirty="0">
                <a:solidFill>
                  <a:schemeClr val="accent1"/>
                </a:solidFill>
              </a:endParaRPr>
            </a:p>
          </p:txBody>
        </p:sp>
      </p:grpSp>
      <p:sp>
        <p:nvSpPr>
          <p:cNvPr id="4" name="TextBox 3"/>
          <p:cNvSpPr txBox="1"/>
          <p:nvPr/>
        </p:nvSpPr>
        <p:spPr>
          <a:xfrm>
            <a:off x="1367644" y="2211710"/>
            <a:ext cx="6408712" cy="2088232"/>
          </a:xfrm>
          <a:prstGeom prst="rect">
            <a:avLst/>
          </a:prstGeom>
          <a:noFill/>
        </p:spPr>
        <p:txBody>
          <a:bodyPr wrap="square" rtlCol="0">
            <a:prstTxWarp prst="textArchDown">
              <a:avLst/>
            </a:prstTxWarp>
            <a:spAutoFit/>
          </a:bodyPr>
          <a:lstStyle/>
          <a:p>
            <a:pPr algn="ctr"/>
            <a:r>
              <a:rPr lang="en-US" sz="1400" b="1" dirty="0">
                <a:solidFill>
                  <a:schemeClr val="bg1"/>
                </a:solidFill>
              </a:rPr>
              <a:t>What technology do you want to use? vs. What problem do you want to solve?</a:t>
            </a:r>
          </a:p>
          <a:p>
            <a:pPr algn="ctr"/>
            <a:r>
              <a:rPr lang="en-US" sz="1400" b="1" dirty="0">
                <a:solidFill>
                  <a:schemeClr val="bg1"/>
                </a:solidFill>
              </a:rPr>
              <a:t>What problem do you create?</a:t>
            </a:r>
          </a:p>
        </p:txBody>
      </p:sp>
    </p:spTree>
    <p:extLst>
      <p:ext uri="{BB962C8B-B14F-4D97-AF65-F5344CB8AC3E}">
        <p14:creationId xmlns:p14="http://schemas.microsoft.com/office/powerpoint/2010/main" val="28183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DIKW pyramid</a:t>
            </a:r>
            <a:endParaRPr lang="ko-KR" altLang="en-US" dirty="0"/>
          </a:p>
        </p:txBody>
      </p:sp>
      <p:sp>
        <p:nvSpPr>
          <p:cNvPr id="8" name="TextBox 7"/>
          <p:cNvSpPr txBox="1"/>
          <p:nvPr/>
        </p:nvSpPr>
        <p:spPr>
          <a:xfrm>
            <a:off x="3851920" y="2010202"/>
            <a:ext cx="1440160" cy="276999"/>
          </a:xfrm>
          <a:prstGeom prst="rect">
            <a:avLst/>
          </a:prstGeom>
          <a:noFill/>
          <a:ln>
            <a:noFill/>
          </a:ln>
        </p:spPr>
        <p:txBody>
          <a:bodyPr wrap="square" rtlCol="0">
            <a:spAutoFit/>
          </a:bodyPr>
          <a:lstStyle/>
          <a:p>
            <a:pPr algn="ctr"/>
            <a:endParaRPr lang="en-US" altLang="ko-KR" sz="1200" dirty="0">
              <a:solidFill>
                <a:schemeClr val="accent3"/>
              </a:solidFill>
              <a:cs typeface="Arial" pitchFamily="34" charset="0"/>
            </a:endParaRPr>
          </a:p>
        </p:txBody>
      </p:sp>
      <p:graphicFrame>
        <p:nvGraphicFramePr>
          <p:cNvPr id="5" name="Diagram 4"/>
          <p:cNvGraphicFramePr/>
          <p:nvPr>
            <p:extLst/>
          </p:nvPr>
        </p:nvGraphicFramePr>
        <p:xfrm>
          <a:off x="1763688" y="1131590"/>
          <a:ext cx="5616624"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 Placeholder 2"/>
          <p:cNvSpPr>
            <a:spLocks noGrp="1"/>
          </p:cNvSpPr>
          <p:nvPr>
            <p:ph type="body" sz="quarter" idx="11"/>
          </p:nvPr>
        </p:nvSpPr>
        <p:spPr>
          <a:xfrm>
            <a:off x="0" y="699542"/>
            <a:ext cx="9144000" cy="288032"/>
          </a:xfrm>
        </p:spPr>
        <p:txBody>
          <a:bodyPr/>
          <a:lstStyle/>
          <a:p>
            <a:pPr lvl="0"/>
            <a:r>
              <a:rPr lang="en-US" altLang="ko-KR" dirty="0"/>
              <a:t>"Typically information is defined in terms of data, knowledge in terms of information, and wisdom in terms of knowledge"</a:t>
            </a:r>
          </a:p>
        </p:txBody>
      </p:sp>
    </p:spTree>
    <p:extLst>
      <p:ext uri="{BB962C8B-B14F-4D97-AF65-F5344CB8AC3E}">
        <p14:creationId xmlns:p14="http://schemas.microsoft.com/office/powerpoint/2010/main" val="296265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Data science pyramid</a:t>
            </a:r>
            <a:endParaRPr lang="ko-KR" altLang="en-US" dirty="0"/>
          </a:p>
        </p:txBody>
      </p:sp>
      <p:sp>
        <p:nvSpPr>
          <p:cNvPr id="8" name="TextBox 7"/>
          <p:cNvSpPr txBox="1"/>
          <p:nvPr/>
        </p:nvSpPr>
        <p:spPr>
          <a:xfrm>
            <a:off x="3851920" y="2010202"/>
            <a:ext cx="1440160" cy="276999"/>
          </a:xfrm>
          <a:prstGeom prst="rect">
            <a:avLst/>
          </a:prstGeom>
          <a:noFill/>
          <a:ln>
            <a:noFill/>
          </a:ln>
        </p:spPr>
        <p:txBody>
          <a:bodyPr wrap="square" rtlCol="0">
            <a:spAutoFit/>
          </a:bodyPr>
          <a:lstStyle/>
          <a:p>
            <a:pPr algn="ctr"/>
            <a:endParaRPr lang="en-US" altLang="ko-KR" sz="1200" dirty="0">
              <a:solidFill>
                <a:schemeClr val="accent3"/>
              </a:solidFill>
              <a:cs typeface="Arial" pitchFamily="34" charset="0"/>
            </a:endParaRPr>
          </a:p>
        </p:txBody>
      </p:sp>
      <p:graphicFrame>
        <p:nvGraphicFramePr>
          <p:cNvPr id="5" name="Diagram 4"/>
          <p:cNvGraphicFramePr/>
          <p:nvPr>
            <p:extLst/>
          </p:nvPr>
        </p:nvGraphicFramePr>
        <p:xfrm>
          <a:off x="1763688" y="1131590"/>
          <a:ext cx="5616624"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 Placeholder 2"/>
          <p:cNvSpPr>
            <a:spLocks noGrp="1"/>
          </p:cNvSpPr>
          <p:nvPr>
            <p:ph type="body" sz="quarter" idx="11"/>
          </p:nvPr>
        </p:nvSpPr>
        <p:spPr>
          <a:xfrm>
            <a:off x="0" y="699542"/>
            <a:ext cx="9144000" cy="288032"/>
          </a:xfrm>
        </p:spPr>
        <p:txBody>
          <a:bodyPr/>
          <a:lstStyle/>
          <a:p>
            <a:pPr lvl="0"/>
            <a:r>
              <a:rPr lang="en-US" altLang="ko-KR" dirty="0"/>
              <a:t>Hierarchy of data science activity</a:t>
            </a:r>
          </a:p>
        </p:txBody>
      </p:sp>
      <p:sp>
        <p:nvSpPr>
          <p:cNvPr id="6" name="Freeform 5"/>
          <p:cNvSpPr/>
          <p:nvPr/>
        </p:nvSpPr>
        <p:spPr>
          <a:xfrm rot="-5400000">
            <a:off x="-262346" y="2729479"/>
            <a:ext cx="2971947" cy="216024"/>
          </a:xfrm>
          <a:custGeom>
            <a:avLst/>
            <a:gdLst>
              <a:gd name="connsiteX0" fmla="*/ 6702732 w 8527613"/>
              <a:gd name="connsiteY0" fmla="*/ 0 h 1932318"/>
              <a:gd name="connsiteX1" fmla="*/ 7289327 w 8527613"/>
              <a:gd name="connsiteY1" fmla="*/ 1190446 h 1932318"/>
              <a:gd name="connsiteX2" fmla="*/ 8199872 w 8527613"/>
              <a:gd name="connsiteY2" fmla="*/ 354402 h 1932318"/>
              <a:gd name="connsiteX3" fmla="*/ 8063738 w 8527613"/>
              <a:gd name="connsiteY3" fmla="*/ 218268 h 1932318"/>
              <a:gd name="connsiteX4" fmla="*/ 8527613 w 8527613"/>
              <a:gd name="connsiteY4" fmla="*/ 35564 h 1932318"/>
              <a:gd name="connsiteX5" fmla="*/ 8438753 w 8527613"/>
              <a:gd name="connsiteY5" fmla="*/ 593283 h 1932318"/>
              <a:gd name="connsiteX6" fmla="*/ 8307071 w 8527613"/>
              <a:gd name="connsiteY6" fmla="*/ 461601 h 1932318"/>
              <a:gd name="connsiteX7" fmla="*/ 7375593 w 8527613"/>
              <a:gd name="connsiteY7" fmla="*/ 1544129 h 1932318"/>
              <a:gd name="connsiteX8" fmla="*/ 6737237 w 8527613"/>
              <a:gd name="connsiteY8" fmla="*/ 129398 h 1932318"/>
              <a:gd name="connsiteX9" fmla="*/ 767759 w 8527613"/>
              <a:gd name="connsiteY9" fmla="*/ 1932318 h 1932318"/>
              <a:gd name="connsiteX10" fmla="*/ 7 w 8527613"/>
              <a:gd name="connsiteY10" fmla="*/ 1104182 h 1932318"/>
              <a:gd name="connsiteX11" fmla="*/ 6702732 w 8527613"/>
              <a:gd name="connsiteY11" fmla="*/ 0 h 1932318"/>
              <a:gd name="connsiteX0" fmla="*/ 6703554 w 8528435"/>
              <a:gd name="connsiteY0" fmla="*/ 0 h 2303254"/>
              <a:gd name="connsiteX1" fmla="*/ 7290149 w 8528435"/>
              <a:gd name="connsiteY1" fmla="*/ 1190446 h 2303254"/>
              <a:gd name="connsiteX2" fmla="*/ 8200694 w 8528435"/>
              <a:gd name="connsiteY2" fmla="*/ 354402 h 2303254"/>
              <a:gd name="connsiteX3" fmla="*/ 8064560 w 8528435"/>
              <a:gd name="connsiteY3" fmla="*/ 218268 h 2303254"/>
              <a:gd name="connsiteX4" fmla="*/ 8528435 w 8528435"/>
              <a:gd name="connsiteY4" fmla="*/ 35564 h 2303254"/>
              <a:gd name="connsiteX5" fmla="*/ 8439575 w 8528435"/>
              <a:gd name="connsiteY5" fmla="*/ 593283 h 2303254"/>
              <a:gd name="connsiteX6" fmla="*/ 8307893 w 8528435"/>
              <a:gd name="connsiteY6" fmla="*/ 461601 h 2303254"/>
              <a:gd name="connsiteX7" fmla="*/ 7376415 w 8528435"/>
              <a:gd name="connsiteY7" fmla="*/ 1544129 h 2303254"/>
              <a:gd name="connsiteX8" fmla="*/ 6738059 w 8528435"/>
              <a:gd name="connsiteY8" fmla="*/ 129398 h 2303254"/>
              <a:gd name="connsiteX9" fmla="*/ 830 w 8528435"/>
              <a:gd name="connsiteY9" fmla="*/ 2303254 h 2303254"/>
              <a:gd name="connsiteX10" fmla="*/ 829 w 8528435"/>
              <a:gd name="connsiteY10" fmla="*/ 1104182 h 2303254"/>
              <a:gd name="connsiteX11" fmla="*/ 6703554 w 8528435"/>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54732 w 8545108"/>
              <a:gd name="connsiteY8" fmla="*/ 12939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20227 w 8545108"/>
              <a:gd name="connsiteY0" fmla="*/ 0 h 2303254"/>
              <a:gd name="connsiteX1" fmla="*/ 7306822 w 8545108"/>
              <a:gd name="connsiteY1" fmla="*/ 1190446 h 2303254"/>
              <a:gd name="connsiteX2" fmla="*/ 8217367 w 8545108"/>
              <a:gd name="connsiteY2" fmla="*/ 354402 h 2303254"/>
              <a:gd name="connsiteX3" fmla="*/ 8081233 w 8545108"/>
              <a:gd name="connsiteY3" fmla="*/ 218268 h 2303254"/>
              <a:gd name="connsiteX4" fmla="*/ 8545108 w 8545108"/>
              <a:gd name="connsiteY4" fmla="*/ 35564 h 2303254"/>
              <a:gd name="connsiteX5" fmla="*/ 8456248 w 8545108"/>
              <a:gd name="connsiteY5" fmla="*/ 593283 h 2303254"/>
              <a:gd name="connsiteX6" fmla="*/ 8324566 w 8545108"/>
              <a:gd name="connsiteY6" fmla="*/ 461601 h 2303254"/>
              <a:gd name="connsiteX7" fmla="*/ 7393088 w 8545108"/>
              <a:gd name="connsiteY7" fmla="*/ 1544129 h 2303254"/>
              <a:gd name="connsiteX8" fmla="*/ 6771985 w 8545108"/>
              <a:gd name="connsiteY8" fmla="*/ 345058 h 2303254"/>
              <a:gd name="connsiteX9" fmla="*/ 17503 w 8545108"/>
              <a:gd name="connsiteY9" fmla="*/ 2303254 h 2303254"/>
              <a:gd name="connsiteX10" fmla="*/ 249 w 8545108"/>
              <a:gd name="connsiteY10" fmla="*/ 897148 h 2303254"/>
              <a:gd name="connsiteX11" fmla="*/ 6720227 w 8545108"/>
              <a:gd name="connsiteY11" fmla="*/ 0 h 2303254"/>
              <a:gd name="connsiteX0" fmla="*/ 6780612 w 8545108"/>
              <a:gd name="connsiteY0" fmla="*/ 197350 h 2267690"/>
              <a:gd name="connsiteX1" fmla="*/ 7306822 w 8545108"/>
              <a:gd name="connsiteY1" fmla="*/ 1154882 h 2267690"/>
              <a:gd name="connsiteX2" fmla="*/ 8217367 w 8545108"/>
              <a:gd name="connsiteY2" fmla="*/ 318838 h 2267690"/>
              <a:gd name="connsiteX3" fmla="*/ 8081233 w 8545108"/>
              <a:gd name="connsiteY3" fmla="*/ 182704 h 2267690"/>
              <a:gd name="connsiteX4" fmla="*/ 8545108 w 8545108"/>
              <a:gd name="connsiteY4" fmla="*/ 0 h 2267690"/>
              <a:gd name="connsiteX5" fmla="*/ 8456248 w 8545108"/>
              <a:gd name="connsiteY5" fmla="*/ 557719 h 2267690"/>
              <a:gd name="connsiteX6" fmla="*/ 8324566 w 8545108"/>
              <a:gd name="connsiteY6" fmla="*/ 426037 h 2267690"/>
              <a:gd name="connsiteX7" fmla="*/ 7393088 w 8545108"/>
              <a:gd name="connsiteY7" fmla="*/ 1508565 h 2267690"/>
              <a:gd name="connsiteX8" fmla="*/ 6771985 w 8545108"/>
              <a:gd name="connsiteY8" fmla="*/ 309494 h 2267690"/>
              <a:gd name="connsiteX9" fmla="*/ 17503 w 8545108"/>
              <a:gd name="connsiteY9" fmla="*/ 2267690 h 2267690"/>
              <a:gd name="connsiteX10" fmla="*/ 249 w 8545108"/>
              <a:gd name="connsiteY10" fmla="*/ 861584 h 2267690"/>
              <a:gd name="connsiteX11" fmla="*/ 6780612 w 8545108"/>
              <a:gd name="connsiteY11" fmla="*/ 197350 h 2267690"/>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7463413 w 8545108"/>
              <a:gd name="connsiteY1" fmla="*/ 99167 h 2095162"/>
              <a:gd name="connsiteX2" fmla="*/ 7306822 w 8545108"/>
              <a:gd name="connsiteY2" fmla="*/ 1154882 h 2095162"/>
              <a:gd name="connsiteX3" fmla="*/ 8217367 w 8545108"/>
              <a:gd name="connsiteY3" fmla="*/ 318838 h 2095162"/>
              <a:gd name="connsiteX4" fmla="*/ 8081233 w 8545108"/>
              <a:gd name="connsiteY4" fmla="*/ 182704 h 2095162"/>
              <a:gd name="connsiteX5" fmla="*/ 8545108 w 8545108"/>
              <a:gd name="connsiteY5" fmla="*/ 0 h 2095162"/>
              <a:gd name="connsiteX6" fmla="*/ 8456248 w 8545108"/>
              <a:gd name="connsiteY6" fmla="*/ 557719 h 2095162"/>
              <a:gd name="connsiteX7" fmla="*/ 8324566 w 8545108"/>
              <a:gd name="connsiteY7" fmla="*/ 426037 h 2095162"/>
              <a:gd name="connsiteX8" fmla="*/ 7393088 w 8545108"/>
              <a:gd name="connsiteY8" fmla="*/ 1508565 h 2095162"/>
              <a:gd name="connsiteX9" fmla="*/ 6771985 w 8545108"/>
              <a:gd name="connsiteY9" fmla="*/ 309494 h 2095162"/>
              <a:gd name="connsiteX10" fmla="*/ 17503 w 8545108"/>
              <a:gd name="connsiteY10" fmla="*/ 2095162 h 2095162"/>
              <a:gd name="connsiteX11" fmla="*/ 249 w 8545108"/>
              <a:gd name="connsiteY11" fmla="*/ 861584 h 2095162"/>
              <a:gd name="connsiteX12" fmla="*/ 6780612 w 8545108"/>
              <a:gd name="connsiteY12" fmla="*/ 197350 h 2095162"/>
              <a:gd name="connsiteX0" fmla="*/ 6780612 w 8545108"/>
              <a:gd name="connsiteY0" fmla="*/ 197350 h 2095162"/>
              <a:gd name="connsiteX1" fmla="*/ 7306822 w 8545108"/>
              <a:gd name="connsiteY1" fmla="*/ 1154882 h 2095162"/>
              <a:gd name="connsiteX2" fmla="*/ 8217367 w 8545108"/>
              <a:gd name="connsiteY2" fmla="*/ 318838 h 2095162"/>
              <a:gd name="connsiteX3" fmla="*/ 8081233 w 8545108"/>
              <a:gd name="connsiteY3" fmla="*/ 182704 h 2095162"/>
              <a:gd name="connsiteX4" fmla="*/ 8545108 w 8545108"/>
              <a:gd name="connsiteY4" fmla="*/ 0 h 2095162"/>
              <a:gd name="connsiteX5" fmla="*/ 8456248 w 8545108"/>
              <a:gd name="connsiteY5" fmla="*/ 557719 h 2095162"/>
              <a:gd name="connsiteX6" fmla="*/ 8324566 w 8545108"/>
              <a:gd name="connsiteY6" fmla="*/ 426037 h 2095162"/>
              <a:gd name="connsiteX7" fmla="*/ 7393088 w 8545108"/>
              <a:gd name="connsiteY7" fmla="*/ 1508565 h 2095162"/>
              <a:gd name="connsiteX8" fmla="*/ 6771985 w 8545108"/>
              <a:gd name="connsiteY8" fmla="*/ 309494 h 2095162"/>
              <a:gd name="connsiteX9" fmla="*/ 17503 w 8545108"/>
              <a:gd name="connsiteY9" fmla="*/ 2095162 h 2095162"/>
              <a:gd name="connsiteX10" fmla="*/ 249 w 8545108"/>
              <a:gd name="connsiteY10" fmla="*/ 861584 h 2095162"/>
              <a:gd name="connsiteX11" fmla="*/ 6780612 w 8545108"/>
              <a:gd name="connsiteY11"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7393088 w 8545108"/>
              <a:gd name="connsiteY6" fmla="*/ 1508565 h 2095162"/>
              <a:gd name="connsiteX7" fmla="*/ 6771985 w 8545108"/>
              <a:gd name="connsiteY7" fmla="*/ 309494 h 2095162"/>
              <a:gd name="connsiteX8" fmla="*/ 17503 w 8545108"/>
              <a:gd name="connsiteY8" fmla="*/ 2095162 h 2095162"/>
              <a:gd name="connsiteX9" fmla="*/ 249 w 8545108"/>
              <a:gd name="connsiteY9" fmla="*/ 861584 h 2095162"/>
              <a:gd name="connsiteX10" fmla="*/ 6780612 w 8545108"/>
              <a:gd name="connsiteY10" fmla="*/ 197350 h 2095162"/>
              <a:gd name="connsiteX0" fmla="*/ 6780612 w 8545108"/>
              <a:gd name="connsiteY0" fmla="*/ 197350 h 2095162"/>
              <a:gd name="connsiteX1" fmla="*/ 8217367 w 8545108"/>
              <a:gd name="connsiteY1" fmla="*/ 318838 h 2095162"/>
              <a:gd name="connsiteX2" fmla="*/ 8081233 w 8545108"/>
              <a:gd name="connsiteY2" fmla="*/ 182704 h 2095162"/>
              <a:gd name="connsiteX3" fmla="*/ 8545108 w 8545108"/>
              <a:gd name="connsiteY3" fmla="*/ 0 h 2095162"/>
              <a:gd name="connsiteX4" fmla="*/ 8456248 w 8545108"/>
              <a:gd name="connsiteY4" fmla="*/ 557719 h 2095162"/>
              <a:gd name="connsiteX5" fmla="*/ 8324566 w 8545108"/>
              <a:gd name="connsiteY5" fmla="*/ 426037 h 2095162"/>
              <a:gd name="connsiteX6" fmla="*/ 6771985 w 8545108"/>
              <a:gd name="connsiteY6" fmla="*/ 309494 h 2095162"/>
              <a:gd name="connsiteX7" fmla="*/ 17503 w 8545108"/>
              <a:gd name="connsiteY7" fmla="*/ 2095162 h 2095162"/>
              <a:gd name="connsiteX8" fmla="*/ 249 w 8545108"/>
              <a:gd name="connsiteY8" fmla="*/ 861584 h 2095162"/>
              <a:gd name="connsiteX9" fmla="*/ 6780612 w 8545108"/>
              <a:gd name="connsiteY9" fmla="*/ 197350 h 2095162"/>
              <a:gd name="connsiteX0" fmla="*/ 6780612 w 8646708"/>
              <a:gd name="connsiteY0" fmla="*/ 78817 h 1976629"/>
              <a:gd name="connsiteX1" fmla="*/ 8217367 w 8646708"/>
              <a:gd name="connsiteY1" fmla="*/ 200305 h 1976629"/>
              <a:gd name="connsiteX2" fmla="*/ 8081233 w 8646708"/>
              <a:gd name="connsiteY2" fmla="*/ 64171 h 1976629"/>
              <a:gd name="connsiteX3" fmla="*/ 8646708 w 8646708"/>
              <a:gd name="connsiteY3" fmla="*/ 0 h 1976629"/>
              <a:gd name="connsiteX4" fmla="*/ 8456248 w 8646708"/>
              <a:gd name="connsiteY4" fmla="*/ 439186 h 1976629"/>
              <a:gd name="connsiteX5" fmla="*/ 8324566 w 8646708"/>
              <a:gd name="connsiteY5" fmla="*/ 307504 h 1976629"/>
              <a:gd name="connsiteX6" fmla="*/ 6771985 w 8646708"/>
              <a:gd name="connsiteY6" fmla="*/ 190961 h 1976629"/>
              <a:gd name="connsiteX7" fmla="*/ 17503 w 8646708"/>
              <a:gd name="connsiteY7" fmla="*/ 1976629 h 1976629"/>
              <a:gd name="connsiteX8" fmla="*/ 249 w 8646708"/>
              <a:gd name="connsiteY8" fmla="*/ 743051 h 1976629"/>
              <a:gd name="connsiteX9" fmla="*/ 6780612 w 8646708"/>
              <a:gd name="connsiteY9" fmla="*/ 78817 h 1976629"/>
              <a:gd name="connsiteX0" fmla="*/ 6780612 w 8646708"/>
              <a:gd name="connsiteY0" fmla="*/ 243246 h 2141058"/>
              <a:gd name="connsiteX1" fmla="*/ 8217367 w 8646708"/>
              <a:gd name="connsiteY1" fmla="*/ 364734 h 2141058"/>
              <a:gd name="connsiteX2" fmla="*/ 8064300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8217367 w 8646708"/>
              <a:gd name="connsiteY1" fmla="*/ 364734 h 2141058"/>
              <a:gd name="connsiteX2" fmla="*/ 6802767 w 8646708"/>
              <a:gd name="connsiteY2" fmla="*/ 0 h 2141058"/>
              <a:gd name="connsiteX3" fmla="*/ 8646708 w 8646708"/>
              <a:gd name="connsiteY3" fmla="*/ 164429 h 2141058"/>
              <a:gd name="connsiteX4" fmla="*/ 8456248 w 8646708"/>
              <a:gd name="connsiteY4" fmla="*/ 603615 h 2141058"/>
              <a:gd name="connsiteX5" fmla="*/ 8324566 w 8646708"/>
              <a:gd name="connsiteY5" fmla="*/ 471933 h 2141058"/>
              <a:gd name="connsiteX6" fmla="*/ 6771985 w 8646708"/>
              <a:gd name="connsiteY6" fmla="*/ 355390 h 2141058"/>
              <a:gd name="connsiteX7" fmla="*/ 17503 w 8646708"/>
              <a:gd name="connsiteY7" fmla="*/ 2141058 h 2141058"/>
              <a:gd name="connsiteX8" fmla="*/ 249 w 8646708"/>
              <a:gd name="connsiteY8" fmla="*/ 907480 h 2141058"/>
              <a:gd name="connsiteX9" fmla="*/ 6780612 w 8646708"/>
              <a:gd name="connsiteY9"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771985 w 8646708"/>
              <a:gd name="connsiteY5" fmla="*/ 355390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8324566 w 8646708"/>
              <a:gd name="connsiteY4" fmla="*/ 471933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8456248 w 8646708"/>
              <a:gd name="connsiteY3" fmla="*/ 603615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243246 h 2141058"/>
              <a:gd name="connsiteX1" fmla="*/ 6802767 w 8646708"/>
              <a:gd name="connsiteY1" fmla="*/ 0 h 2141058"/>
              <a:gd name="connsiteX2" fmla="*/ 8646708 w 8646708"/>
              <a:gd name="connsiteY2" fmla="*/ 164429 h 2141058"/>
              <a:gd name="connsiteX3" fmla="*/ 7516448 w 8646708"/>
              <a:gd name="connsiteY3" fmla="*/ 1026948 h 2141058"/>
              <a:gd name="connsiteX4" fmla="*/ 7342432 w 8646708"/>
              <a:gd name="connsiteY4" fmla="*/ 505800 h 2141058"/>
              <a:gd name="connsiteX5" fmla="*/ 6848185 w 8646708"/>
              <a:gd name="connsiteY5" fmla="*/ 414656 h 2141058"/>
              <a:gd name="connsiteX6" fmla="*/ 17503 w 8646708"/>
              <a:gd name="connsiteY6" fmla="*/ 2141058 h 2141058"/>
              <a:gd name="connsiteX7" fmla="*/ 249 w 8646708"/>
              <a:gd name="connsiteY7" fmla="*/ 907480 h 2141058"/>
              <a:gd name="connsiteX8" fmla="*/ 6780612 w 8646708"/>
              <a:gd name="connsiteY8" fmla="*/ 243246 h 21410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7342432 w 8646708"/>
              <a:gd name="connsiteY4" fmla="*/ 683600 h 2318858"/>
              <a:gd name="connsiteX5" fmla="*/ 6848185 w 8646708"/>
              <a:gd name="connsiteY5" fmla="*/ 592456 h 2318858"/>
              <a:gd name="connsiteX6" fmla="*/ 17503 w 8646708"/>
              <a:gd name="connsiteY6" fmla="*/ 2318858 h 2318858"/>
              <a:gd name="connsiteX7" fmla="*/ 249 w 8646708"/>
              <a:gd name="connsiteY7" fmla="*/ 1085280 h 2318858"/>
              <a:gd name="connsiteX8" fmla="*/ 6780612 w 8646708"/>
              <a:gd name="connsiteY8"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7516448 w 8646708"/>
              <a:gd name="connsiteY3" fmla="*/ 1204748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646708"/>
              <a:gd name="connsiteY0" fmla="*/ 421046 h 2318858"/>
              <a:gd name="connsiteX1" fmla="*/ 7175300 w 8646708"/>
              <a:gd name="connsiteY1" fmla="*/ 0 h 2318858"/>
              <a:gd name="connsiteX2" fmla="*/ 8646708 w 8646708"/>
              <a:gd name="connsiteY2" fmla="*/ 342229 h 2318858"/>
              <a:gd name="connsiteX3" fmla="*/ 6932248 w 8646708"/>
              <a:gd name="connsiteY3" fmla="*/ 857614 h 2318858"/>
              <a:gd name="connsiteX4" fmla="*/ 6848185 w 8646708"/>
              <a:gd name="connsiteY4" fmla="*/ 592456 h 2318858"/>
              <a:gd name="connsiteX5" fmla="*/ 17503 w 8646708"/>
              <a:gd name="connsiteY5" fmla="*/ 2318858 h 2318858"/>
              <a:gd name="connsiteX6" fmla="*/ 249 w 8646708"/>
              <a:gd name="connsiteY6" fmla="*/ 1085280 h 2318858"/>
              <a:gd name="connsiteX7" fmla="*/ 6780612 w 8646708"/>
              <a:gd name="connsiteY7" fmla="*/ 421046 h 2318858"/>
              <a:gd name="connsiteX0" fmla="*/ 6780612 w 8045575"/>
              <a:gd name="connsiteY0" fmla="*/ 421046 h 2318858"/>
              <a:gd name="connsiteX1" fmla="*/ 7175300 w 8045575"/>
              <a:gd name="connsiteY1" fmla="*/ 0 h 2318858"/>
              <a:gd name="connsiteX2" fmla="*/ 8045575 w 8045575"/>
              <a:gd name="connsiteY2" fmla="*/ 181362 h 2318858"/>
              <a:gd name="connsiteX3" fmla="*/ 6932248 w 8045575"/>
              <a:gd name="connsiteY3" fmla="*/ 857614 h 2318858"/>
              <a:gd name="connsiteX4" fmla="*/ 6848185 w 8045575"/>
              <a:gd name="connsiteY4" fmla="*/ 592456 h 2318858"/>
              <a:gd name="connsiteX5" fmla="*/ 17503 w 8045575"/>
              <a:gd name="connsiteY5" fmla="*/ 2318858 h 2318858"/>
              <a:gd name="connsiteX6" fmla="*/ 249 w 8045575"/>
              <a:gd name="connsiteY6" fmla="*/ 1085280 h 2318858"/>
              <a:gd name="connsiteX7" fmla="*/ 6780612 w 8045575"/>
              <a:gd name="connsiteY7" fmla="*/ 421046 h 2318858"/>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80612 w 8045575"/>
              <a:gd name="connsiteY0" fmla="*/ 336379 h 2234191"/>
              <a:gd name="connsiteX1" fmla="*/ 6701167 w 8045575"/>
              <a:gd name="connsiteY1" fmla="*/ 0 h 2234191"/>
              <a:gd name="connsiteX2" fmla="*/ 8045575 w 8045575"/>
              <a:gd name="connsiteY2" fmla="*/ 96695 h 2234191"/>
              <a:gd name="connsiteX3" fmla="*/ 6932248 w 8045575"/>
              <a:gd name="connsiteY3" fmla="*/ 772947 h 2234191"/>
              <a:gd name="connsiteX4" fmla="*/ 6848185 w 8045575"/>
              <a:gd name="connsiteY4" fmla="*/ 507789 h 2234191"/>
              <a:gd name="connsiteX5" fmla="*/ 17503 w 8045575"/>
              <a:gd name="connsiteY5" fmla="*/ 2234191 h 2234191"/>
              <a:gd name="connsiteX6" fmla="*/ 249 w 8045575"/>
              <a:gd name="connsiteY6" fmla="*/ 1000613 h 2234191"/>
              <a:gd name="connsiteX7" fmla="*/ 6780612 w 8045575"/>
              <a:gd name="connsiteY7" fmla="*/ 336379 h 2234191"/>
              <a:gd name="connsiteX0" fmla="*/ 6763109 w 8028072"/>
              <a:gd name="connsiteY0" fmla="*/ 336379 h 2234191"/>
              <a:gd name="connsiteX1" fmla="*/ 6683664 w 8028072"/>
              <a:gd name="connsiteY1" fmla="*/ 0 h 2234191"/>
              <a:gd name="connsiteX2" fmla="*/ 8028072 w 8028072"/>
              <a:gd name="connsiteY2" fmla="*/ 96695 h 2234191"/>
              <a:gd name="connsiteX3" fmla="*/ 6914745 w 8028072"/>
              <a:gd name="connsiteY3" fmla="*/ 772947 h 2234191"/>
              <a:gd name="connsiteX4" fmla="*/ 6830682 w 8028072"/>
              <a:gd name="connsiteY4" fmla="*/ 507789 h 2234191"/>
              <a:gd name="connsiteX5" fmla="*/ 0 w 8028072"/>
              <a:gd name="connsiteY5" fmla="*/ 2234191 h 2234191"/>
              <a:gd name="connsiteX6" fmla="*/ 6414 w 8028072"/>
              <a:gd name="connsiteY6" fmla="*/ 993054 h 2234191"/>
              <a:gd name="connsiteX7" fmla="*/ 6763109 w 8028072"/>
              <a:gd name="connsiteY7" fmla="*/ 336379 h 2234191"/>
              <a:gd name="connsiteX0" fmla="*/ 6756885 w 8021848"/>
              <a:gd name="connsiteY0" fmla="*/ 336379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56885 w 8021848"/>
              <a:gd name="connsiteY7" fmla="*/ 336379 h 2226632"/>
              <a:gd name="connsiteX0" fmla="*/ 6796334 w 8021848"/>
              <a:gd name="connsiteY0" fmla="*/ 253236 h 2226632"/>
              <a:gd name="connsiteX1" fmla="*/ 6677440 w 8021848"/>
              <a:gd name="connsiteY1" fmla="*/ 0 h 2226632"/>
              <a:gd name="connsiteX2" fmla="*/ 8021848 w 8021848"/>
              <a:gd name="connsiteY2" fmla="*/ 96695 h 2226632"/>
              <a:gd name="connsiteX3" fmla="*/ 6908521 w 8021848"/>
              <a:gd name="connsiteY3" fmla="*/ 772947 h 2226632"/>
              <a:gd name="connsiteX4" fmla="*/ 6824458 w 8021848"/>
              <a:gd name="connsiteY4" fmla="*/ 507789 h 2226632"/>
              <a:gd name="connsiteX5" fmla="*/ 25334 w 8021848"/>
              <a:gd name="connsiteY5" fmla="*/ 2226632 h 2226632"/>
              <a:gd name="connsiteX6" fmla="*/ 190 w 8021848"/>
              <a:gd name="connsiteY6" fmla="*/ 993054 h 2226632"/>
              <a:gd name="connsiteX7" fmla="*/ 6796334 w 8021848"/>
              <a:gd name="connsiteY7" fmla="*/ 253236 h 2226632"/>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24458 w 8021848"/>
              <a:gd name="connsiteY4" fmla="*/ 500230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908521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8021848"/>
              <a:gd name="connsiteY0" fmla="*/ 245677 h 2219073"/>
              <a:gd name="connsiteX1" fmla="*/ 6732667 w 8021848"/>
              <a:gd name="connsiteY1" fmla="*/ 0 h 2219073"/>
              <a:gd name="connsiteX2" fmla="*/ 8021848 w 8021848"/>
              <a:gd name="connsiteY2" fmla="*/ 89136 h 2219073"/>
              <a:gd name="connsiteX3" fmla="*/ 6837515 w 8021848"/>
              <a:gd name="connsiteY3" fmla="*/ 765388 h 2219073"/>
              <a:gd name="connsiteX4" fmla="*/ 6856016 w 8021848"/>
              <a:gd name="connsiteY4" fmla="*/ 477555 h 2219073"/>
              <a:gd name="connsiteX5" fmla="*/ 25334 w 8021848"/>
              <a:gd name="connsiteY5" fmla="*/ 2219073 h 2219073"/>
              <a:gd name="connsiteX6" fmla="*/ 190 w 8021848"/>
              <a:gd name="connsiteY6" fmla="*/ 985495 h 2219073"/>
              <a:gd name="connsiteX7" fmla="*/ 6796334 w 8021848"/>
              <a:gd name="connsiteY7" fmla="*/ 245677 h 2219073"/>
              <a:gd name="connsiteX0" fmla="*/ 6796334 w 7438022"/>
              <a:gd name="connsiteY0" fmla="*/ 245677 h 2219073"/>
              <a:gd name="connsiteX1" fmla="*/ 6732667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38022"/>
              <a:gd name="connsiteY0" fmla="*/ 245677 h 2219073"/>
              <a:gd name="connsiteX1" fmla="*/ 6701109 w 7438022"/>
              <a:gd name="connsiteY1" fmla="*/ 0 h 2219073"/>
              <a:gd name="connsiteX2" fmla="*/ 7438022 w 7438022"/>
              <a:gd name="connsiteY2" fmla="*/ 262979 h 2219073"/>
              <a:gd name="connsiteX3" fmla="*/ 6837515 w 7438022"/>
              <a:gd name="connsiteY3" fmla="*/ 765388 h 2219073"/>
              <a:gd name="connsiteX4" fmla="*/ 6856016 w 7438022"/>
              <a:gd name="connsiteY4" fmla="*/ 477555 h 2219073"/>
              <a:gd name="connsiteX5" fmla="*/ 25334 w 7438022"/>
              <a:gd name="connsiteY5" fmla="*/ 2219073 h 2219073"/>
              <a:gd name="connsiteX6" fmla="*/ 190 w 7438022"/>
              <a:gd name="connsiteY6" fmla="*/ 985495 h 2219073"/>
              <a:gd name="connsiteX7" fmla="*/ 6796334 w 7438022"/>
              <a:gd name="connsiteY7" fmla="*/ 245677 h 2219073"/>
              <a:gd name="connsiteX0" fmla="*/ 6796334 w 7445912"/>
              <a:gd name="connsiteY0" fmla="*/ 245677 h 2219073"/>
              <a:gd name="connsiteX1" fmla="*/ 6701109 w 7445912"/>
              <a:gd name="connsiteY1" fmla="*/ 0 h 2219073"/>
              <a:gd name="connsiteX2" fmla="*/ 7445912 w 7445912"/>
              <a:gd name="connsiteY2" fmla="*/ 240304 h 2219073"/>
              <a:gd name="connsiteX3" fmla="*/ 6837515 w 7445912"/>
              <a:gd name="connsiteY3" fmla="*/ 765388 h 2219073"/>
              <a:gd name="connsiteX4" fmla="*/ 6856016 w 7445912"/>
              <a:gd name="connsiteY4" fmla="*/ 477555 h 2219073"/>
              <a:gd name="connsiteX5" fmla="*/ 25334 w 7445912"/>
              <a:gd name="connsiteY5" fmla="*/ 2219073 h 2219073"/>
              <a:gd name="connsiteX6" fmla="*/ 190 w 7445912"/>
              <a:gd name="connsiteY6" fmla="*/ 985495 h 2219073"/>
              <a:gd name="connsiteX7" fmla="*/ 6796334 w 7445912"/>
              <a:gd name="connsiteY7" fmla="*/ 245677 h 2219073"/>
              <a:gd name="connsiteX0" fmla="*/ 6796833 w 7446411"/>
              <a:gd name="connsiteY0" fmla="*/ 245677 h 2234190"/>
              <a:gd name="connsiteX1" fmla="*/ 6701608 w 7446411"/>
              <a:gd name="connsiteY1" fmla="*/ 0 h 2234190"/>
              <a:gd name="connsiteX2" fmla="*/ 7446411 w 7446411"/>
              <a:gd name="connsiteY2" fmla="*/ 240304 h 2234190"/>
              <a:gd name="connsiteX3" fmla="*/ 6838014 w 7446411"/>
              <a:gd name="connsiteY3" fmla="*/ 765388 h 2234190"/>
              <a:gd name="connsiteX4" fmla="*/ 6856515 w 7446411"/>
              <a:gd name="connsiteY4" fmla="*/ 477555 h 2234190"/>
              <a:gd name="connsiteX5" fmla="*/ 2164 w 7446411"/>
              <a:gd name="connsiteY5" fmla="*/ 2234190 h 2234190"/>
              <a:gd name="connsiteX6" fmla="*/ 689 w 7446411"/>
              <a:gd name="connsiteY6" fmla="*/ 985495 h 2234190"/>
              <a:gd name="connsiteX7" fmla="*/ 6796833 w 7446411"/>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838014 w 7467085"/>
              <a:gd name="connsiteY3" fmla="*/ 765388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56515 w 7467085"/>
              <a:gd name="connsiteY4" fmla="*/ 477555 h 2234190"/>
              <a:gd name="connsiteX5" fmla="*/ 2164 w 7467085"/>
              <a:gd name="connsiteY5" fmla="*/ 2234190 h 2234190"/>
              <a:gd name="connsiteX6" fmla="*/ 689 w 7467085"/>
              <a:gd name="connsiteY6" fmla="*/ 985495 h 2234190"/>
              <a:gd name="connsiteX7" fmla="*/ 6796833 w 7467085"/>
              <a:gd name="connsiteY7" fmla="*/ 245677 h 2234190"/>
              <a:gd name="connsiteX0" fmla="*/ 6796833 w 7467085"/>
              <a:gd name="connsiteY0" fmla="*/ 245677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796833 w 7467085"/>
              <a:gd name="connsiteY7" fmla="*/ 245677 h 2234190"/>
              <a:gd name="connsiteX0" fmla="*/ 6879529 w 7467085"/>
              <a:gd name="connsiteY0" fmla="*/ 706739 h 2234190"/>
              <a:gd name="connsiteX1" fmla="*/ 6701608 w 7467085"/>
              <a:gd name="connsiteY1" fmla="*/ 0 h 2234190"/>
              <a:gd name="connsiteX2" fmla="*/ 7467085 w 7467085"/>
              <a:gd name="connsiteY2" fmla="*/ 1109520 h 2234190"/>
              <a:gd name="connsiteX3" fmla="*/ 6762210 w 7467085"/>
              <a:gd name="connsiteY3" fmla="*/ 1438086 h 2234190"/>
              <a:gd name="connsiteX4" fmla="*/ 6863406 w 7467085"/>
              <a:gd name="connsiteY4" fmla="*/ 1021760 h 2234190"/>
              <a:gd name="connsiteX5" fmla="*/ 2164 w 7467085"/>
              <a:gd name="connsiteY5" fmla="*/ 2234190 h 2234190"/>
              <a:gd name="connsiteX6" fmla="*/ 689 w 7467085"/>
              <a:gd name="connsiteY6" fmla="*/ 985495 h 2234190"/>
              <a:gd name="connsiteX7" fmla="*/ 6879529 w 7467085"/>
              <a:gd name="connsiteY7" fmla="*/ 706739 h 2234190"/>
              <a:gd name="connsiteX0" fmla="*/ 6879529 w 7467085"/>
              <a:gd name="connsiteY0" fmla="*/ 495103 h 2022554"/>
              <a:gd name="connsiteX1" fmla="*/ 6660261 w 7467085"/>
              <a:gd name="connsiteY1" fmla="*/ 0 h 2022554"/>
              <a:gd name="connsiteX2" fmla="*/ 7467085 w 7467085"/>
              <a:gd name="connsiteY2" fmla="*/ 897884 h 2022554"/>
              <a:gd name="connsiteX3" fmla="*/ 6762210 w 7467085"/>
              <a:gd name="connsiteY3" fmla="*/ 1226450 h 2022554"/>
              <a:gd name="connsiteX4" fmla="*/ 6863406 w 7467085"/>
              <a:gd name="connsiteY4" fmla="*/ 810124 h 2022554"/>
              <a:gd name="connsiteX5" fmla="*/ 2164 w 7467085"/>
              <a:gd name="connsiteY5" fmla="*/ 2022554 h 2022554"/>
              <a:gd name="connsiteX6" fmla="*/ 689 w 7467085"/>
              <a:gd name="connsiteY6" fmla="*/ 773859 h 2022554"/>
              <a:gd name="connsiteX7" fmla="*/ 6879529 w 7467085"/>
              <a:gd name="connsiteY7" fmla="*/ 495103 h 2022554"/>
              <a:gd name="connsiteX0" fmla="*/ 6879529 w 7480867"/>
              <a:gd name="connsiteY0" fmla="*/ 495103 h 2022554"/>
              <a:gd name="connsiteX1" fmla="*/ 6660261 w 7480867"/>
              <a:gd name="connsiteY1" fmla="*/ 0 h 2022554"/>
              <a:gd name="connsiteX2" fmla="*/ 7480867 w 7480867"/>
              <a:gd name="connsiteY2" fmla="*/ 640899 h 2022554"/>
              <a:gd name="connsiteX3" fmla="*/ 6762210 w 7480867"/>
              <a:gd name="connsiteY3" fmla="*/ 1226450 h 2022554"/>
              <a:gd name="connsiteX4" fmla="*/ 6863406 w 7480867"/>
              <a:gd name="connsiteY4" fmla="*/ 810124 h 2022554"/>
              <a:gd name="connsiteX5" fmla="*/ 2164 w 7480867"/>
              <a:gd name="connsiteY5" fmla="*/ 2022554 h 2022554"/>
              <a:gd name="connsiteX6" fmla="*/ 689 w 7480867"/>
              <a:gd name="connsiteY6" fmla="*/ 773859 h 2022554"/>
              <a:gd name="connsiteX7" fmla="*/ 6879529 w 7480867"/>
              <a:gd name="connsiteY7" fmla="*/ 495103 h 2022554"/>
              <a:gd name="connsiteX0" fmla="*/ 6879529 w 7480867"/>
              <a:gd name="connsiteY0" fmla="*/ 434636 h 1962087"/>
              <a:gd name="connsiteX1" fmla="*/ 6729174 w 7480867"/>
              <a:gd name="connsiteY1" fmla="*/ 0 h 1962087"/>
              <a:gd name="connsiteX2" fmla="*/ 7480867 w 7480867"/>
              <a:gd name="connsiteY2" fmla="*/ 580432 h 1962087"/>
              <a:gd name="connsiteX3" fmla="*/ 6762210 w 7480867"/>
              <a:gd name="connsiteY3" fmla="*/ 1165983 h 1962087"/>
              <a:gd name="connsiteX4" fmla="*/ 6863406 w 7480867"/>
              <a:gd name="connsiteY4" fmla="*/ 749657 h 1962087"/>
              <a:gd name="connsiteX5" fmla="*/ 2164 w 7480867"/>
              <a:gd name="connsiteY5" fmla="*/ 1962087 h 1962087"/>
              <a:gd name="connsiteX6" fmla="*/ 689 w 7480867"/>
              <a:gd name="connsiteY6" fmla="*/ 713392 h 1962087"/>
              <a:gd name="connsiteX7" fmla="*/ 6879529 w 7480867"/>
              <a:gd name="connsiteY7" fmla="*/ 434636 h 1962087"/>
              <a:gd name="connsiteX0" fmla="*/ 6877365 w 7478703"/>
              <a:gd name="connsiteY0" fmla="*/ 434636 h 1962087"/>
              <a:gd name="connsiteX1" fmla="*/ 6727010 w 7478703"/>
              <a:gd name="connsiteY1" fmla="*/ 0 h 1962087"/>
              <a:gd name="connsiteX2" fmla="*/ 7478703 w 7478703"/>
              <a:gd name="connsiteY2" fmla="*/ 580432 h 1962087"/>
              <a:gd name="connsiteX3" fmla="*/ 6760046 w 7478703"/>
              <a:gd name="connsiteY3" fmla="*/ 1165983 h 1962087"/>
              <a:gd name="connsiteX4" fmla="*/ 6861242 w 7478703"/>
              <a:gd name="connsiteY4" fmla="*/ 749657 h 1962087"/>
              <a:gd name="connsiteX5" fmla="*/ 0 w 7478703"/>
              <a:gd name="connsiteY5" fmla="*/ 1962087 h 1962087"/>
              <a:gd name="connsiteX6" fmla="*/ 5417 w 7478703"/>
              <a:gd name="connsiteY6" fmla="*/ 426173 h 1962087"/>
              <a:gd name="connsiteX7" fmla="*/ 6877365 w 7478703"/>
              <a:gd name="connsiteY7" fmla="*/ 434636 h 1962087"/>
              <a:gd name="connsiteX0" fmla="*/ 6877365 w 7478703"/>
              <a:gd name="connsiteY0" fmla="*/ 434636 h 1165983"/>
              <a:gd name="connsiteX1" fmla="*/ 6727010 w 7478703"/>
              <a:gd name="connsiteY1" fmla="*/ 0 h 1165983"/>
              <a:gd name="connsiteX2" fmla="*/ 7478703 w 7478703"/>
              <a:gd name="connsiteY2" fmla="*/ 580432 h 1165983"/>
              <a:gd name="connsiteX3" fmla="*/ 6760046 w 7478703"/>
              <a:gd name="connsiteY3" fmla="*/ 1165983 h 1165983"/>
              <a:gd name="connsiteX4" fmla="*/ 6861242 w 7478703"/>
              <a:gd name="connsiteY4" fmla="*/ 749657 h 1165983"/>
              <a:gd name="connsiteX5" fmla="*/ 0 w 7478703"/>
              <a:gd name="connsiteY5" fmla="*/ 798094 h 1165983"/>
              <a:gd name="connsiteX6" fmla="*/ 5417 w 7478703"/>
              <a:gd name="connsiteY6" fmla="*/ 426173 h 1165983"/>
              <a:gd name="connsiteX7" fmla="*/ 6877365 w 7478703"/>
              <a:gd name="connsiteY7" fmla="*/ 434636 h 1165983"/>
              <a:gd name="connsiteX0" fmla="*/ 6892893 w 7494231"/>
              <a:gd name="connsiteY0" fmla="*/ 434636 h 1165983"/>
              <a:gd name="connsiteX1" fmla="*/ 6742538 w 7494231"/>
              <a:gd name="connsiteY1" fmla="*/ 0 h 1165983"/>
              <a:gd name="connsiteX2" fmla="*/ 7494231 w 7494231"/>
              <a:gd name="connsiteY2" fmla="*/ 580432 h 1165983"/>
              <a:gd name="connsiteX3" fmla="*/ 6775574 w 7494231"/>
              <a:gd name="connsiteY3" fmla="*/ 1165983 h 1165983"/>
              <a:gd name="connsiteX4" fmla="*/ 6876770 w 7494231"/>
              <a:gd name="connsiteY4" fmla="*/ 749657 h 1165983"/>
              <a:gd name="connsiteX5" fmla="*/ 15528 w 7494231"/>
              <a:gd name="connsiteY5" fmla="*/ 798094 h 1165983"/>
              <a:gd name="connsiteX6" fmla="*/ 271 w 7494231"/>
              <a:gd name="connsiteY6" fmla="*/ 426173 h 1165983"/>
              <a:gd name="connsiteX7" fmla="*/ 6892893 w 7494231"/>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434636 h 1165983"/>
              <a:gd name="connsiteX1" fmla="*/ 6729175 w 7480868"/>
              <a:gd name="connsiteY1" fmla="*/ 0 h 1165983"/>
              <a:gd name="connsiteX2" fmla="*/ 7480868 w 7480868"/>
              <a:gd name="connsiteY2" fmla="*/ 580432 h 1165983"/>
              <a:gd name="connsiteX3" fmla="*/ 6762211 w 7480868"/>
              <a:gd name="connsiteY3" fmla="*/ 1165983 h 1165983"/>
              <a:gd name="connsiteX4" fmla="*/ 6863407 w 7480868"/>
              <a:gd name="connsiteY4" fmla="*/ 749657 h 1165983"/>
              <a:gd name="connsiteX5" fmla="*/ 2165 w 7480868"/>
              <a:gd name="connsiteY5" fmla="*/ 798094 h 1165983"/>
              <a:gd name="connsiteX6" fmla="*/ 690 w 7480868"/>
              <a:gd name="connsiteY6" fmla="*/ 418615 h 1165983"/>
              <a:gd name="connsiteX7" fmla="*/ 6879530 w 7480868"/>
              <a:gd name="connsiteY7" fmla="*/ 434636 h 1165983"/>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863407 w 7480868"/>
              <a:gd name="connsiteY4" fmla="*/ 674073 h 1090399"/>
              <a:gd name="connsiteX5" fmla="*/ 2165 w 7480868"/>
              <a:gd name="connsiteY5" fmla="*/ 722510 h 1090399"/>
              <a:gd name="connsiteX6" fmla="*/ 690 w 7480868"/>
              <a:gd name="connsiteY6" fmla="*/ 343031 h 1090399"/>
              <a:gd name="connsiteX7" fmla="*/ 6879530 w 7480868"/>
              <a:gd name="connsiteY7" fmla="*/ 359052 h 1090399"/>
              <a:gd name="connsiteX0" fmla="*/ 6879530 w 7480868"/>
              <a:gd name="connsiteY0" fmla="*/ 359052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879530 w 7480868"/>
              <a:gd name="connsiteY7" fmla="*/ 359052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69164 w 7480868"/>
              <a:gd name="connsiteY4" fmla="*/ 66205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73507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73507 w 7480868"/>
              <a:gd name="connsiteY7" fmla="*/ 359050 h 1090399"/>
              <a:gd name="connsiteX0" fmla="*/ 6755836 w 7480868"/>
              <a:gd name="connsiteY0" fmla="*/ 359050 h 1090399"/>
              <a:gd name="connsiteX1" fmla="*/ 6756741 w 7480868"/>
              <a:gd name="connsiteY1" fmla="*/ 0 h 1090399"/>
              <a:gd name="connsiteX2" fmla="*/ 7480868 w 7480868"/>
              <a:gd name="connsiteY2" fmla="*/ 504848 h 1090399"/>
              <a:gd name="connsiteX3" fmla="*/ 6762211 w 7480868"/>
              <a:gd name="connsiteY3" fmla="*/ 1090399 h 1090399"/>
              <a:gd name="connsiteX4" fmla="*/ 6757385 w 7480868"/>
              <a:gd name="connsiteY4" fmla="*/ 698116 h 1090399"/>
              <a:gd name="connsiteX5" fmla="*/ 2165 w 7480868"/>
              <a:gd name="connsiteY5" fmla="*/ 722510 h 1090399"/>
              <a:gd name="connsiteX6" fmla="*/ 690 w 7480868"/>
              <a:gd name="connsiteY6" fmla="*/ 343031 h 1090399"/>
              <a:gd name="connsiteX7" fmla="*/ 6755836 w 7480868"/>
              <a:gd name="connsiteY7" fmla="*/ 359050 h 1090399"/>
              <a:gd name="connsiteX0" fmla="*/ 6755836 w 7380736"/>
              <a:gd name="connsiteY0" fmla="*/ 359050 h 1090399"/>
              <a:gd name="connsiteX1" fmla="*/ 6756741 w 7380736"/>
              <a:gd name="connsiteY1" fmla="*/ 0 h 1090399"/>
              <a:gd name="connsiteX2" fmla="*/ 7380736 w 7380736"/>
              <a:gd name="connsiteY2" fmla="*/ 516867 h 1090399"/>
              <a:gd name="connsiteX3" fmla="*/ 6762211 w 7380736"/>
              <a:gd name="connsiteY3" fmla="*/ 1090399 h 1090399"/>
              <a:gd name="connsiteX4" fmla="*/ 6757385 w 7380736"/>
              <a:gd name="connsiteY4" fmla="*/ 698116 h 1090399"/>
              <a:gd name="connsiteX5" fmla="*/ 2165 w 7380736"/>
              <a:gd name="connsiteY5" fmla="*/ 722510 h 1090399"/>
              <a:gd name="connsiteX6" fmla="*/ 690 w 7380736"/>
              <a:gd name="connsiteY6" fmla="*/ 343031 h 1090399"/>
              <a:gd name="connsiteX7" fmla="*/ 6755836 w 7380736"/>
              <a:gd name="connsiteY7" fmla="*/ 359050 h 1090399"/>
              <a:gd name="connsiteX0" fmla="*/ 6755836 w 7351281"/>
              <a:gd name="connsiteY0" fmla="*/ 359050 h 1090399"/>
              <a:gd name="connsiteX1" fmla="*/ 6756741 w 7351281"/>
              <a:gd name="connsiteY1" fmla="*/ 0 h 1090399"/>
              <a:gd name="connsiteX2" fmla="*/ 7351282 w 7351281"/>
              <a:gd name="connsiteY2" fmla="*/ 540922 h 1090399"/>
              <a:gd name="connsiteX3" fmla="*/ 6762211 w 7351281"/>
              <a:gd name="connsiteY3" fmla="*/ 1090399 h 1090399"/>
              <a:gd name="connsiteX4" fmla="*/ 6757385 w 7351281"/>
              <a:gd name="connsiteY4" fmla="*/ 698116 h 1090399"/>
              <a:gd name="connsiteX5" fmla="*/ 2165 w 7351281"/>
              <a:gd name="connsiteY5" fmla="*/ 722510 h 1090399"/>
              <a:gd name="connsiteX6" fmla="*/ 690 w 7351281"/>
              <a:gd name="connsiteY6" fmla="*/ 343031 h 1090399"/>
              <a:gd name="connsiteX7" fmla="*/ 6755836 w 7351281"/>
              <a:gd name="connsiteY7" fmla="*/ 359050 h 109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1281" h="1090399">
                <a:moveTo>
                  <a:pt x="6755836" y="359050"/>
                </a:moveTo>
                <a:cubicBezTo>
                  <a:pt x="6756138" y="239367"/>
                  <a:pt x="6756439" y="119683"/>
                  <a:pt x="6756741" y="0"/>
                </a:cubicBezTo>
                <a:lnTo>
                  <a:pt x="7351282" y="540922"/>
                </a:lnTo>
                <a:lnTo>
                  <a:pt x="6762211" y="1090399"/>
                </a:lnTo>
                <a:cubicBezTo>
                  <a:pt x="6760602" y="959638"/>
                  <a:pt x="6758994" y="828877"/>
                  <a:pt x="6757385" y="698116"/>
                </a:cubicBezTo>
                <a:lnTo>
                  <a:pt x="2165" y="722510"/>
                </a:lnTo>
                <a:cubicBezTo>
                  <a:pt x="5040" y="334321"/>
                  <a:pt x="-2185" y="731220"/>
                  <a:pt x="690" y="343031"/>
                </a:cubicBezTo>
                <a:lnTo>
                  <a:pt x="6755836" y="35905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7" name="Group 6"/>
          <p:cNvGrpSpPr/>
          <p:nvPr/>
        </p:nvGrpSpPr>
        <p:grpSpPr>
          <a:xfrm>
            <a:off x="1331640" y="1825535"/>
            <a:ext cx="1589355" cy="646331"/>
            <a:chOff x="803640" y="3362835"/>
            <a:chExt cx="2059657" cy="646331"/>
          </a:xfrm>
        </p:grpSpPr>
        <p:sp>
          <p:nvSpPr>
            <p:cNvPr id="9" name="TextBox 8"/>
            <p:cNvSpPr txBox="1"/>
            <p:nvPr/>
          </p:nvSpPr>
          <p:spPr>
            <a:xfrm>
              <a:off x="803640" y="3579862"/>
              <a:ext cx="2059657"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10" name="TextBox 9"/>
            <p:cNvSpPr txBox="1"/>
            <p:nvPr/>
          </p:nvSpPr>
          <p:spPr>
            <a:xfrm>
              <a:off x="803640" y="3362835"/>
              <a:ext cx="2059657" cy="646331"/>
            </a:xfrm>
            <a:prstGeom prst="rect">
              <a:avLst/>
            </a:prstGeom>
            <a:noFill/>
          </p:spPr>
          <p:txBody>
            <a:bodyPr wrap="square" rtlCol="0">
              <a:spAutoFit/>
            </a:bodyPr>
            <a:lstStyle/>
            <a:p>
              <a:r>
                <a:rPr lang="en-US" altLang="ko-KR" sz="1200" b="1" dirty="0">
                  <a:solidFill>
                    <a:schemeClr val="bg1"/>
                  </a:solidFill>
                  <a:cs typeface="Arial" pitchFamily="34" charset="0"/>
                </a:rPr>
                <a:t>Increasing potential</a:t>
              </a:r>
            </a:p>
            <a:p>
              <a:r>
                <a:rPr lang="en-US" altLang="ko-KR" sz="1200" b="1" dirty="0">
                  <a:solidFill>
                    <a:schemeClr val="bg1"/>
                  </a:solidFill>
                  <a:cs typeface="Arial" pitchFamily="34" charset="0"/>
                </a:rPr>
                <a:t>to support</a:t>
              </a:r>
            </a:p>
            <a:p>
              <a:r>
                <a:rPr lang="en-US" altLang="ko-KR" sz="1200" b="1" dirty="0">
                  <a:solidFill>
                    <a:schemeClr val="bg1"/>
                  </a:solidFill>
                  <a:cs typeface="Arial" pitchFamily="34" charset="0"/>
                </a:rPr>
                <a:t>business decisions</a:t>
              </a:r>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15863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6156176" y="2355727"/>
          <a:ext cx="2456898" cy="2448271"/>
        </p:xfrm>
        <a:graphic>
          <a:graphicData uri="http://schemas.openxmlformats.org/drawingml/2006/table">
            <a:tbl>
              <a:tblPr firstRow="1" bandRow="1">
                <a:tableStyleId>{5940675A-B579-460E-94D1-54222C63F5DA}</a:tableStyleId>
              </a:tblPr>
              <a:tblGrid>
                <a:gridCol w="2456898">
                  <a:extLst>
                    <a:ext uri="{9D8B030D-6E8A-4147-A177-3AD203B41FA5}">
                      <a16:colId xmlns:a16="http://schemas.microsoft.com/office/drawing/2014/main" val="2048238184"/>
                    </a:ext>
                  </a:extLst>
                </a:gridCol>
              </a:tblGrid>
              <a:tr h="627051">
                <a:tc>
                  <a:txBody>
                    <a:bodyPr/>
                    <a:lstStyle/>
                    <a:p>
                      <a:pPr algn="ctr" latinLnBrk="1"/>
                      <a:endParaRPr lang="ko-KR" altLang="en-US" sz="1400" b="1"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579962013"/>
                  </a:ext>
                </a:extLst>
              </a:tr>
              <a:tr h="42408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Practices</a:t>
                      </a:r>
                      <a:r>
                        <a:rPr lang="en-US" altLang="ko-KR" sz="1400" b="1" baseline="0" dirty="0">
                          <a:solidFill>
                            <a:schemeClr val="bg1"/>
                          </a:solidFill>
                          <a:latin typeface="+mn-lt"/>
                          <a:cs typeface="Arial" pitchFamily="34" charset="0"/>
                        </a:rPr>
                        <a:t> and Infrastructures</a:t>
                      </a:r>
                      <a:endParaRPr lang="ko-KR" altLang="en-US" sz="14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9985591"/>
                  </a:ext>
                </a:extLst>
              </a:tr>
              <a:tr h="139713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accent2"/>
                          </a:solidFill>
                          <a:latin typeface="+mn-lt"/>
                          <a:cs typeface="Arial" pitchFamily="34" charset="0"/>
                        </a:rPr>
                        <a:t>Responsible innovation,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accent2"/>
                          </a:solidFill>
                          <a:latin typeface="+mn-lt"/>
                          <a:cs typeface="Arial" pitchFamily="34" charset="0"/>
                        </a:rPr>
                        <a:t>programming, hacking,</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accent2"/>
                          </a:solidFill>
                          <a:latin typeface="+mn-lt"/>
                          <a:cs typeface="Arial" pitchFamily="34" charset="0"/>
                        </a:rPr>
                        <a:t> professional codes and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accent2"/>
                          </a:solidFill>
                          <a:latin typeface="+mn-lt"/>
                          <a:cs typeface="Arial" pitchFamily="34" charset="0"/>
                        </a:rPr>
                        <a:t>standards</a:t>
                      </a:r>
                      <a:endParaRPr lang="ko-KR" altLang="en-US" sz="1400"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3703207608"/>
                  </a:ext>
                </a:extLst>
              </a:tr>
            </a:tbl>
          </a:graphicData>
        </a:graphic>
      </p:graphicFrame>
      <p:sp>
        <p:nvSpPr>
          <p:cNvPr id="2" name="Text Placeholder 1"/>
          <p:cNvSpPr>
            <a:spLocks noGrp="1"/>
          </p:cNvSpPr>
          <p:nvPr>
            <p:ph type="body" sz="quarter" idx="10"/>
          </p:nvPr>
        </p:nvSpPr>
        <p:spPr/>
        <p:txBody>
          <a:bodyPr>
            <a:normAutofit fontScale="92500" lnSpcReduction="10000"/>
          </a:bodyPr>
          <a:lstStyle/>
          <a:p>
            <a:r>
              <a:rPr lang="en-US" altLang="ko-KR" dirty="0"/>
              <a:t>What is digital ethics about?</a:t>
            </a:r>
            <a:endParaRPr lang="ko-KR" altLang="en-US" dirty="0"/>
          </a:p>
        </p:txBody>
      </p:sp>
      <p:sp>
        <p:nvSpPr>
          <p:cNvPr id="3" name="Text Placeholder 2"/>
          <p:cNvSpPr>
            <a:spLocks noGrp="1"/>
          </p:cNvSpPr>
          <p:nvPr>
            <p:ph type="body" sz="quarter" idx="11"/>
          </p:nvPr>
        </p:nvSpPr>
        <p:spPr/>
        <p:txBody>
          <a:bodyPr/>
          <a:lstStyle/>
          <a:p>
            <a:pPr lvl="0"/>
            <a:r>
              <a:rPr lang="en-US" altLang="ko-KR" dirty="0"/>
              <a:t>Definition of Digital Ethics</a:t>
            </a:r>
          </a:p>
        </p:txBody>
      </p:sp>
      <p:graphicFrame>
        <p:nvGraphicFramePr>
          <p:cNvPr id="5" name="Table 4"/>
          <p:cNvGraphicFramePr>
            <a:graphicFrameLocks noGrp="1"/>
          </p:cNvGraphicFramePr>
          <p:nvPr>
            <p:extLst/>
          </p:nvPr>
        </p:nvGraphicFramePr>
        <p:xfrm>
          <a:off x="539552" y="2355727"/>
          <a:ext cx="2448272" cy="2448271"/>
        </p:xfrm>
        <a:graphic>
          <a:graphicData uri="http://schemas.openxmlformats.org/drawingml/2006/table">
            <a:tbl>
              <a:tblPr firstRow="1" bandRow="1">
                <a:tableStyleId>{5940675A-B579-460E-94D1-54222C63F5DA}</a:tableStyleId>
              </a:tblPr>
              <a:tblGrid>
                <a:gridCol w="2448272">
                  <a:extLst>
                    <a:ext uri="{9D8B030D-6E8A-4147-A177-3AD203B41FA5}">
                      <a16:colId xmlns:a16="http://schemas.microsoft.com/office/drawing/2014/main" val="2048238184"/>
                    </a:ext>
                  </a:extLst>
                </a:gridCol>
              </a:tblGrid>
              <a:tr h="627051">
                <a:tc>
                  <a:txBody>
                    <a:bodyPr/>
                    <a:lstStyle/>
                    <a:p>
                      <a:pPr algn="ctr" latinLnBrk="1"/>
                      <a:endParaRPr lang="ko-KR" altLang="en-US" sz="1400" b="1"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579962013"/>
                  </a:ext>
                </a:extLst>
              </a:tr>
              <a:tr h="42408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Data and Information</a:t>
                      </a:r>
                      <a:endParaRPr lang="ko-KR" altLang="en-US" sz="14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9985591"/>
                  </a:ext>
                </a:extLst>
              </a:tr>
              <a:tr h="139713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accent2"/>
                          </a:solidFill>
                          <a:latin typeface="+mn-lt"/>
                          <a:cs typeface="Arial" pitchFamily="34" charset="0"/>
                        </a:rPr>
                        <a:t>Generation, recording,</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accent2"/>
                          </a:solidFill>
                          <a:latin typeface="+mn-lt"/>
                          <a:cs typeface="Arial" pitchFamily="34" charset="0"/>
                        </a:rPr>
                        <a:t> curation, processing,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accent2"/>
                          </a:solidFill>
                          <a:latin typeface="+mn-lt"/>
                          <a:cs typeface="Arial" pitchFamily="34" charset="0"/>
                        </a:rPr>
                        <a:t>dissemination, sharing, use</a:t>
                      </a:r>
                      <a:endParaRPr lang="ko-KR" altLang="en-US" sz="1400"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3703207608"/>
                  </a:ext>
                </a:extLst>
              </a:tr>
            </a:tbl>
          </a:graphicData>
        </a:graphic>
      </p:graphicFrame>
      <p:sp>
        <p:nvSpPr>
          <p:cNvPr id="10" name="TextBox 9"/>
          <p:cNvSpPr txBox="1"/>
          <p:nvPr/>
        </p:nvSpPr>
        <p:spPr>
          <a:xfrm>
            <a:off x="467544" y="1359488"/>
            <a:ext cx="8145530" cy="830997"/>
          </a:xfrm>
          <a:prstGeom prst="rect">
            <a:avLst/>
          </a:prstGeom>
          <a:noFill/>
        </p:spPr>
        <p:txBody>
          <a:bodyPr wrap="square" rtlCol="0">
            <a:spAutoFit/>
          </a:bodyPr>
          <a:lstStyle/>
          <a:p>
            <a:r>
              <a:rPr lang="en-US" altLang="ko-KR" sz="1200" dirty="0">
                <a:solidFill>
                  <a:schemeClr val="bg1"/>
                </a:solidFill>
                <a:cs typeface="Arial" pitchFamily="34" charset="0"/>
              </a:rPr>
              <a:t>Branch of ethics that studies and evaluates moral problems relating to data and information (like generation, recording curation, processing, dissemination, sharing, use) to algorithms (like AI, artificial agents, machine learning and robots) and corresponding practices and infrastructures (like responsible innovation, programming, hacking, professional </a:t>
            </a:r>
          </a:p>
          <a:p>
            <a:r>
              <a:rPr lang="en-US" altLang="ko-KR" sz="1200" dirty="0">
                <a:solidFill>
                  <a:schemeClr val="bg1"/>
                </a:solidFill>
                <a:cs typeface="Arial" pitchFamily="34" charset="0"/>
              </a:rPr>
              <a:t>codes and standards). </a:t>
            </a:r>
          </a:p>
        </p:txBody>
      </p:sp>
      <p:graphicFrame>
        <p:nvGraphicFramePr>
          <p:cNvPr id="12" name="Table 11"/>
          <p:cNvGraphicFramePr>
            <a:graphicFrameLocks noGrp="1"/>
          </p:cNvGraphicFramePr>
          <p:nvPr>
            <p:extLst/>
          </p:nvPr>
        </p:nvGraphicFramePr>
        <p:xfrm>
          <a:off x="3311860" y="2355727"/>
          <a:ext cx="2520280" cy="2448271"/>
        </p:xfrm>
        <a:graphic>
          <a:graphicData uri="http://schemas.openxmlformats.org/drawingml/2006/table">
            <a:tbl>
              <a:tblPr firstRow="1" bandRow="1">
                <a:tableStyleId>{5940675A-B579-460E-94D1-54222C63F5DA}</a:tableStyleId>
              </a:tblPr>
              <a:tblGrid>
                <a:gridCol w="2520280">
                  <a:extLst>
                    <a:ext uri="{9D8B030D-6E8A-4147-A177-3AD203B41FA5}">
                      <a16:colId xmlns:a16="http://schemas.microsoft.com/office/drawing/2014/main" val="2048238184"/>
                    </a:ext>
                  </a:extLst>
                </a:gridCol>
              </a:tblGrid>
              <a:tr h="627051">
                <a:tc>
                  <a:txBody>
                    <a:bodyPr/>
                    <a:lstStyle/>
                    <a:p>
                      <a:pPr algn="ctr" latinLnBrk="1"/>
                      <a:endParaRPr lang="ko-KR" altLang="en-US" sz="1400" b="1"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579962013"/>
                  </a:ext>
                </a:extLst>
              </a:tr>
              <a:tr h="42408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Algorithms</a:t>
                      </a:r>
                      <a:endParaRPr lang="ko-KR" altLang="en-US" sz="14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9985591"/>
                  </a:ext>
                </a:extLst>
              </a:tr>
              <a:tr h="139713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accent2"/>
                          </a:solidFill>
                          <a:latin typeface="+mn-lt"/>
                          <a:cs typeface="Arial" pitchFamily="34" charset="0"/>
                        </a:rPr>
                        <a:t>AI, artificial agents, machine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accent2"/>
                          </a:solidFill>
                          <a:latin typeface="+mn-lt"/>
                          <a:cs typeface="Arial" pitchFamily="34" charset="0"/>
                        </a:rPr>
                        <a:t>learning and robots</a:t>
                      </a:r>
                      <a:endParaRPr lang="ko-KR" altLang="en-US" sz="1400"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3703207608"/>
                  </a:ext>
                </a:extLst>
              </a:tr>
            </a:tbl>
          </a:graphicData>
        </a:graphic>
      </p:graphicFrame>
      <p:pic>
        <p:nvPicPr>
          <p:cNvPr id="13" name="Picture 12"/>
          <p:cNvPicPr>
            <a:picLocks noChangeAspect="1"/>
          </p:cNvPicPr>
          <p:nvPr/>
        </p:nvPicPr>
        <p:blipFill>
          <a:blip r:embed="rId2">
            <a:duotone>
              <a:schemeClr val="accent4">
                <a:shade val="45000"/>
                <a:satMod val="135000"/>
              </a:schemeClr>
              <a:prstClr val="white"/>
            </a:duotone>
            <a:lum/>
            <a:extLst>
              <a:ext uri="{28A0092B-C50C-407E-A947-70E740481C1C}">
                <a14:useLocalDpi xmlns:a14="http://schemas.microsoft.com/office/drawing/2010/main" val="0"/>
              </a:ext>
            </a:extLst>
          </a:blip>
          <a:stretch>
            <a:fillRect/>
          </a:stretch>
        </p:blipFill>
        <p:spPr>
          <a:xfrm>
            <a:off x="1661930" y="2487512"/>
            <a:ext cx="210641" cy="355458"/>
          </a:xfrm>
          <a:prstGeom prst="rect">
            <a:avLst/>
          </a:prstGeom>
          <a:noFill/>
        </p:spPr>
      </p:pic>
      <p:pic>
        <p:nvPicPr>
          <p:cNvPr id="14" name="Picture 13"/>
          <p:cNvPicPr>
            <a:picLocks noChangeAspect="1"/>
          </p:cNvPicPr>
          <p:nvPr/>
        </p:nvPicPr>
        <p:blipFill>
          <a:blip r:embed="rId3">
            <a:duotone>
              <a:schemeClr val="accent4">
                <a:shade val="45000"/>
                <a:satMod val="135000"/>
              </a:schemeClr>
              <a:prstClr val="white"/>
            </a:duotone>
            <a:lum/>
            <a:extLst>
              <a:ext uri="{28A0092B-C50C-407E-A947-70E740481C1C}">
                <a14:useLocalDpi xmlns:a14="http://schemas.microsoft.com/office/drawing/2010/main" val="0"/>
              </a:ext>
            </a:extLst>
          </a:blip>
          <a:stretch>
            <a:fillRect/>
          </a:stretch>
        </p:blipFill>
        <p:spPr>
          <a:xfrm>
            <a:off x="7204765" y="2492728"/>
            <a:ext cx="379529" cy="345026"/>
          </a:xfrm>
          <a:prstGeom prst="rect">
            <a:avLst/>
          </a:prstGeom>
        </p:spPr>
      </p:pic>
      <p:pic>
        <p:nvPicPr>
          <p:cNvPr id="4" name="Picture 3"/>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51836" y="2487512"/>
            <a:ext cx="269889" cy="350281"/>
          </a:xfrm>
          <a:prstGeom prst="rect">
            <a:avLst/>
          </a:prstGeom>
        </p:spPr>
      </p:pic>
    </p:spTree>
    <p:extLst>
      <p:ext uri="{BB962C8B-B14F-4D97-AF65-F5344CB8AC3E}">
        <p14:creationId xmlns:p14="http://schemas.microsoft.com/office/powerpoint/2010/main" val="23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entagon 135"/>
          <p:cNvSpPr/>
          <p:nvPr/>
        </p:nvSpPr>
        <p:spPr>
          <a:xfrm>
            <a:off x="-1" y="2875528"/>
            <a:ext cx="8676457"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3" name="Picture 12"/>
          <p:cNvPicPr>
            <a:picLocks noChangeAspect="1"/>
          </p:cNvPicPr>
          <p:nvPr/>
        </p:nvPicPr>
        <p:blipFill>
          <a:blip r:embed="rId2" cstate="print">
            <a:duotone>
              <a:schemeClr val="accent4">
                <a:shade val="45000"/>
                <a:satMod val="135000"/>
              </a:schemeClr>
              <a:prstClr val="white"/>
            </a:duotone>
            <a:lum contrast="-20000"/>
            <a:extLst>
              <a:ext uri="{28A0092B-C50C-407E-A947-70E740481C1C}">
                <a14:useLocalDpi xmlns:a14="http://schemas.microsoft.com/office/drawing/2010/main" val="0"/>
              </a:ext>
            </a:extLst>
          </a:blip>
          <a:stretch>
            <a:fillRect/>
          </a:stretch>
        </p:blipFill>
        <p:spPr>
          <a:xfrm>
            <a:off x="370461" y="2934991"/>
            <a:ext cx="353621" cy="351522"/>
          </a:xfrm>
          <a:prstGeom prst="rect">
            <a:avLst/>
          </a:prstGeom>
        </p:spPr>
      </p:pic>
      <p:sp>
        <p:nvSpPr>
          <p:cNvPr id="2" name="Text Placeholder 1"/>
          <p:cNvSpPr>
            <a:spLocks noGrp="1"/>
          </p:cNvSpPr>
          <p:nvPr>
            <p:ph type="body" sz="quarter" idx="10"/>
          </p:nvPr>
        </p:nvSpPr>
        <p:spPr/>
        <p:txBody>
          <a:bodyPr>
            <a:normAutofit fontScale="92500" lnSpcReduction="10000"/>
          </a:bodyPr>
          <a:lstStyle/>
          <a:p>
            <a:r>
              <a:rPr lang="en-US" altLang="ko-KR" dirty="0"/>
              <a:t>What is data ethics about?</a:t>
            </a:r>
            <a:endParaRPr lang="ko-KR" altLang="en-US" dirty="0"/>
          </a:p>
        </p:txBody>
      </p:sp>
      <p:sp>
        <p:nvSpPr>
          <p:cNvPr id="3" name="Text Placeholder 2"/>
          <p:cNvSpPr>
            <a:spLocks noGrp="1"/>
          </p:cNvSpPr>
          <p:nvPr>
            <p:ph type="body" sz="quarter" idx="11"/>
          </p:nvPr>
        </p:nvSpPr>
        <p:spPr/>
        <p:txBody>
          <a:bodyPr/>
          <a:lstStyle/>
          <a:p>
            <a:pPr lvl="0"/>
            <a:r>
              <a:rPr lang="en-US" altLang="ko-KR" dirty="0"/>
              <a:t>A branch of ethics about moral problems related to data, algorithms and corresponding practices</a:t>
            </a:r>
          </a:p>
        </p:txBody>
      </p:sp>
      <p:sp>
        <p:nvSpPr>
          <p:cNvPr id="4" name="Pentagon 3"/>
          <p:cNvSpPr/>
          <p:nvPr/>
        </p:nvSpPr>
        <p:spPr>
          <a:xfrm>
            <a:off x="-1" y="1275607"/>
            <a:ext cx="8676457"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TextBox 11"/>
          <p:cNvSpPr txBox="1"/>
          <p:nvPr/>
        </p:nvSpPr>
        <p:spPr>
          <a:xfrm>
            <a:off x="947194" y="1335070"/>
            <a:ext cx="7225206" cy="307777"/>
          </a:xfrm>
          <a:prstGeom prst="rect">
            <a:avLst/>
          </a:prstGeom>
          <a:noFill/>
        </p:spPr>
        <p:txBody>
          <a:bodyPr wrap="square" rtlCol="0">
            <a:spAutoFit/>
          </a:bodyPr>
          <a:lstStyle/>
          <a:p>
            <a:r>
              <a:rPr lang="en-US" altLang="ko-KR" sz="1400" b="1" dirty="0">
                <a:solidFill>
                  <a:schemeClr val="accent1"/>
                </a:solidFill>
                <a:cs typeface="Arial" pitchFamily="34" charset="0"/>
              </a:rPr>
              <a:t>1. Responsible and sustainable use of data</a:t>
            </a:r>
            <a:endParaRPr lang="ko-KR" altLang="en-US" sz="1400" b="1" dirty="0">
              <a:solidFill>
                <a:schemeClr val="accent1"/>
              </a:solidFill>
              <a:cs typeface="Arial" pitchFamily="34" charset="0"/>
            </a:endParaRPr>
          </a:p>
        </p:txBody>
      </p:sp>
      <p:sp>
        <p:nvSpPr>
          <p:cNvPr id="118" name="Pentagon 117"/>
          <p:cNvSpPr/>
          <p:nvPr/>
        </p:nvSpPr>
        <p:spPr>
          <a:xfrm>
            <a:off x="-1" y="1808914"/>
            <a:ext cx="8676457"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9" name="TextBox 118"/>
          <p:cNvSpPr txBox="1"/>
          <p:nvPr/>
        </p:nvSpPr>
        <p:spPr>
          <a:xfrm>
            <a:off x="947194" y="1868377"/>
            <a:ext cx="7225206" cy="307777"/>
          </a:xfrm>
          <a:prstGeom prst="rect">
            <a:avLst/>
          </a:prstGeom>
          <a:noFill/>
        </p:spPr>
        <p:txBody>
          <a:bodyPr wrap="square" rtlCol="0">
            <a:spAutoFit/>
          </a:bodyPr>
          <a:lstStyle/>
          <a:p>
            <a:r>
              <a:rPr lang="en-US" altLang="ko-KR" sz="1400" b="1" dirty="0">
                <a:solidFill>
                  <a:schemeClr val="accent1"/>
                </a:solidFill>
                <a:cs typeface="Arial" pitchFamily="34" charset="0"/>
              </a:rPr>
              <a:t>2. Doing the right thing for people and society</a:t>
            </a:r>
            <a:endParaRPr lang="ko-KR" altLang="en-US" sz="1400" b="1" dirty="0">
              <a:solidFill>
                <a:schemeClr val="accent1"/>
              </a:solidFill>
              <a:cs typeface="Arial" pitchFamily="34" charset="0"/>
            </a:endParaRPr>
          </a:p>
        </p:txBody>
      </p:sp>
      <p:grpSp>
        <p:nvGrpSpPr>
          <p:cNvPr id="121" name="Group 110">
            <a:extLst>
              <a:ext uri="{FF2B5EF4-FFF2-40B4-BE49-F238E27FC236}">
                <a16:creationId xmlns:a16="http://schemas.microsoft.com/office/drawing/2014/main" id="{E66F019E-8489-470A-B44D-8B5A332753F1}"/>
              </a:ext>
            </a:extLst>
          </p:cNvPr>
          <p:cNvGrpSpPr/>
          <p:nvPr/>
        </p:nvGrpSpPr>
        <p:grpSpPr>
          <a:xfrm>
            <a:off x="395537" y="1859935"/>
            <a:ext cx="288032" cy="345026"/>
            <a:chOff x="4835382" y="73243"/>
            <a:chExt cx="2920830" cy="3227535"/>
          </a:xfrm>
          <a:solidFill>
            <a:schemeClr val="accent4"/>
          </a:solidFill>
        </p:grpSpPr>
        <p:sp>
          <p:nvSpPr>
            <p:cNvPr id="123" name="Freeform 111">
              <a:extLst>
                <a:ext uri="{FF2B5EF4-FFF2-40B4-BE49-F238E27FC236}">
                  <a16:creationId xmlns:a16="http://schemas.microsoft.com/office/drawing/2014/main" id="{76692301-051A-477F-8FC6-C01102991DBB}"/>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4" name="Oval 37">
              <a:extLst>
                <a:ext uri="{FF2B5EF4-FFF2-40B4-BE49-F238E27FC236}">
                  <a16:creationId xmlns:a16="http://schemas.microsoft.com/office/drawing/2014/main" id="{9F71F56C-2F37-430D-8D7C-4BCB93902565}"/>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27" name="Pentagon 126"/>
          <p:cNvSpPr/>
          <p:nvPr/>
        </p:nvSpPr>
        <p:spPr>
          <a:xfrm>
            <a:off x="-1" y="2342221"/>
            <a:ext cx="8676457"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8" name="TextBox 127"/>
          <p:cNvSpPr txBox="1"/>
          <p:nvPr/>
        </p:nvSpPr>
        <p:spPr>
          <a:xfrm>
            <a:off x="947194" y="2401684"/>
            <a:ext cx="7225206" cy="307777"/>
          </a:xfrm>
          <a:prstGeom prst="rect">
            <a:avLst/>
          </a:prstGeom>
          <a:noFill/>
        </p:spPr>
        <p:txBody>
          <a:bodyPr wrap="square" rtlCol="0">
            <a:spAutoFit/>
          </a:bodyPr>
          <a:lstStyle/>
          <a:p>
            <a:r>
              <a:rPr lang="en-US" altLang="ko-KR" sz="1400" b="1" dirty="0">
                <a:solidFill>
                  <a:schemeClr val="accent1"/>
                </a:solidFill>
                <a:cs typeface="Arial" pitchFamily="34" charset="0"/>
              </a:rPr>
              <a:t>3. Adhere to principles on which human rights and personal data protection laws are based</a:t>
            </a:r>
            <a:endParaRPr lang="ko-KR" altLang="en-US" sz="1400" b="1" dirty="0">
              <a:solidFill>
                <a:schemeClr val="accent1"/>
              </a:solidFill>
              <a:cs typeface="Arial" pitchFamily="34" charset="0"/>
            </a:endParaRPr>
          </a:p>
        </p:txBody>
      </p:sp>
      <p:grpSp>
        <p:nvGrpSpPr>
          <p:cNvPr id="130" name="Group 110">
            <a:extLst>
              <a:ext uri="{FF2B5EF4-FFF2-40B4-BE49-F238E27FC236}">
                <a16:creationId xmlns:a16="http://schemas.microsoft.com/office/drawing/2014/main" id="{E66F019E-8489-470A-B44D-8B5A332753F1}"/>
              </a:ext>
            </a:extLst>
          </p:cNvPr>
          <p:cNvGrpSpPr/>
          <p:nvPr/>
        </p:nvGrpSpPr>
        <p:grpSpPr>
          <a:xfrm>
            <a:off x="395537" y="2393242"/>
            <a:ext cx="288032" cy="345026"/>
            <a:chOff x="4835382" y="73243"/>
            <a:chExt cx="2920830" cy="3227535"/>
          </a:xfrm>
          <a:solidFill>
            <a:schemeClr val="accent4"/>
          </a:solidFill>
        </p:grpSpPr>
        <p:sp>
          <p:nvSpPr>
            <p:cNvPr id="132" name="Freeform 111">
              <a:extLst>
                <a:ext uri="{FF2B5EF4-FFF2-40B4-BE49-F238E27FC236}">
                  <a16:creationId xmlns:a16="http://schemas.microsoft.com/office/drawing/2014/main" id="{76692301-051A-477F-8FC6-C01102991DBB}"/>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3" name="Oval 37">
              <a:extLst>
                <a:ext uri="{FF2B5EF4-FFF2-40B4-BE49-F238E27FC236}">
                  <a16:creationId xmlns:a16="http://schemas.microsoft.com/office/drawing/2014/main" id="{9F71F56C-2F37-430D-8D7C-4BCB93902565}"/>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37" name="TextBox 136"/>
          <p:cNvSpPr txBox="1"/>
          <p:nvPr/>
        </p:nvSpPr>
        <p:spPr>
          <a:xfrm>
            <a:off x="947194" y="2934991"/>
            <a:ext cx="7225206" cy="307777"/>
          </a:xfrm>
          <a:prstGeom prst="rect">
            <a:avLst/>
          </a:prstGeom>
          <a:noFill/>
        </p:spPr>
        <p:txBody>
          <a:bodyPr wrap="square" rtlCol="0">
            <a:spAutoFit/>
          </a:bodyPr>
          <a:lstStyle/>
          <a:p>
            <a:r>
              <a:rPr lang="en-US" altLang="ko-KR" sz="1400" b="1" dirty="0">
                <a:solidFill>
                  <a:schemeClr val="accent1"/>
                </a:solidFill>
                <a:cs typeface="Arial" pitchFamily="34" charset="0"/>
              </a:rPr>
              <a:t>4. Honest and genuine transparency in data management</a:t>
            </a:r>
            <a:endParaRPr lang="ko-KR" altLang="en-US" sz="1400" b="1" dirty="0">
              <a:solidFill>
                <a:schemeClr val="accent1"/>
              </a:solidFill>
              <a:cs typeface="Arial" pitchFamily="34" charset="0"/>
            </a:endParaRPr>
          </a:p>
        </p:txBody>
      </p:sp>
      <p:sp>
        <p:nvSpPr>
          <p:cNvPr id="154" name="Pentagon 153"/>
          <p:cNvSpPr/>
          <p:nvPr/>
        </p:nvSpPr>
        <p:spPr>
          <a:xfrm>
            <a:off x="-1" y="3942142"/>
            <a:ext cx="8676457"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5" name="TextBox 154"/>
          <p:cNvSpPr txBox="1"/>
          <p:nvPr/>
        </p:nvSpPr>
        <p:spPr>
          <a:xfrm>
            <a:off x="947194" y="4001605"/>
            <a:ext cx="7225206" cy="307777"/>
          </a:xfrm>
          <a:prstGeom prst="rect">
            <a:avLst/>
          </a:prstGeom>
          <a:noFill/>
        </p:spPr>
        <p:txBody>
          <a:bodyPr wrap="square" rtlCol="0">
            <a:spAutoFit/>
          </a:bodyPr>
          <a:lstStyle/>
          <a:p>
            <a:r>
              <a:rPr lang="en-US" altLang="ko-KR" sz="1400" b="1" dirty="0">
                <a:solidFill>
                  <a:schemeClr val="accent1"/>
                </a:solidFill>
                <a:cs typeface="Arial" pitchFamily="34" charset="0"/>
              </a:rPr>
              <a:t>6. Actively develop values based products and infrastructures</a:t>
            </a:r>
            <a:endParaRPr lang="ko-KR" altLang="en-US" sz="1400" b="1" dirty="0">
              <a:solidFill>
                <a:schemeClr val="accent1"/>
              </a:solidFill>
              <a:cs typeface="Arial" pitchFamily="34" charset="0"/>
            </a:endParaRPr>
          </a:p>
        </p:txBody>
      </p:sp>
      <p:sp>
        <p:nvSpPr>
          <p:cNvPr id="163" name="Pentagon 162"/>
          <p:cNvSpPr/>
          <p:nvPr/>
        </p:nvSpPr>
        <p:spPr>
          <a:xfrm>
            <a:off x="-1" y="4475448"/>
            <a:ext cx="8676457"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4" name="TextBox 163"/>
          <p:cNvSpPr txBox="1"/>
          <p:nvPr/>
        </p:nvSpPr>
        <p:spPr>
          <a:xfrm>
            <a:off x="947194" y="4534911"/>
            <a:ext cx="7225206" cy="307777"/>
          </a:xfrm>
          <a:prstGeom prst="rect">
            <a:avLst/>
          </a:prstGeom>
          <a:noFill/>
        </p:spPr>
        <p:txBody>
          <a:bodyPr wrap="square" rtlCol="0">
            <a:spAutoFit/>
          </a:bodyPr>
          <a:lstStyle/>
          <a:p>
            <a:r>
              <a:rPr lang="en-US" altLang="ko-KR" sz="1400" b="1" dirty="0">
                <a:solidFill>
                  <a:schemeClr val="accent1"/>
                </a:solidFill>
                <a:cs typeface="Arial" pitchFamily="34" charset="0"/>
              </a:rPr>
              <a:t>7. Treat others personal info as you wish for your self and your children </a:t>
            </a:r>
            <a:endParaRPr lang="ko-KR" altLang="en-US" sz="1400" b="1" dirty="0">
              <a:solidFill>
                <a:schemeClr val="accent1"/>
              </a:solidFill>
              <a:cs typeface="Arial" pitchFamily="34" charset="0"/>
            </a:endParaRPr>
          </a:p>
        </p:txBody>
      </p:sp>
      <p:grpSp>
        <p:nvGrpSpPr>
          <p:cNvPr id="166" name="Group 110">
            <a:extLst>
              <a:ext uri="{FF2B5EF4-FFF2-40B4-BE49-F238E27FC236}">
                <a16:creationId xmlns:a16="http://schemas.microsoft.com/office/drawing/2014/main" id="{E66F019E-8489-470A-B44D-8B5A332753F1}"/>
              </a:ext>
            </a:extLst>
          </p:cNvPr>
          <p:cNvGrpSpPr/>
          <p:nvPr/>
        </p:nvGrpSpPr>
        <p:grpSpPr>
          <a:xfrm>
            <a:off x="395537" y="4526469"/>
            <a:ext cx="288032" cy="345026"/>
            <a:chOff x="4835382" y="73243"/>
            <a:chExt cx="2920830" cy="3227535"/>
          </a:xfrm>
          <a:solidFill>
            <a:schemeClr val="accent4"/>
          </a:solidFill>
        </p:grpSpPr>
        <p:sp>
          <p:nvSpPr>
            <p:cNvPr id="168" name="Freeform 111">
              <a:extLst>
                <a:ext uri="{FF2B5EF4-FFF2-40B4-BE49-F238E27FC236}">
                  <a16:creationId xmlns:a16="http://schemas.microsoft.com/office/drawing/2014/main" id="{76692301-051A-477F-8FC6-C01102991DBB}"/>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9" name="Oval 37">
              <a:extLst>
                <a:ext uri="{FF2B5EF4-FFF2-40B4-BE49-F238E27FC236}">
                  <a16:creationId xmlns:a16="http://schemas.microsoft.com/office/drawing/2014/main" id="{9F71F56C-2F37-430D-8D7C-4BCB93902565}"/>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pic>
        <p:nvPicPr>
          <p:cNvPr id="10" name="Picture 9"/>
          <p:cNvPicPr>
            <a:picLocks noChangeAspect="1"/>
          </p:cNvPicPr>
          <p:nvPr/>
        </p:nvPicPr>
        <p:blipFill>
          <a:blip r:embed="rId3">
            <a:duotone>
              <a:schemeClr val="accent4">
                <a:shade val="45000"/>
                <a:satMod val="135000"/>
              </a:schemeClr>
              <a:prstClr val="white"/>
            </a:duotone>
            <a:lum contrast="-20000"/>
            <a:extLst>
              <a:ext uri="{28A0092B-C50C-407E-A947-70E740481C1C}">
                <a14:useLocalDpi xmlns:a14="http://schemas.microsoft.com/office/drawing/2010/main" val="0"/>
              </a:ext>
            </a:extLst>
          </a:blip>
          <a:stretch>
            <a:fillRect/>
          </a:stretch>
        </p:blipFill>
        <p:spPr>
          <a:xfrm>
            <a:off x="441952" y="1321412"/>
            <a:ext cx="210641" cy="355458"/>
          </a:xfrm>
          <a:prstGeom prst="rect">
            <a:avLst/>
          </a:prstGeom>
          <a:noFill/>
        </p:spPr>
      </p:pic>
      <p:grpSp>
        <p:nvGrpSpPr>
          <p:cNvPr id="15" name="Group 14"/>
          <p:cNvGrpSpPr/>
          <p:nvPr/>
        </p:nvGrpSpPr>
        <p:grpSpPr>
          <a:xfrm>
            <a:off x="-1" y="3408835"/>
            <a:ext cx="8676457" cy="447068"/>
            <a:chOff x="-1" y="3408835"/>
            <a:chExt cx="8676457" cy="447068"/>
          </a:xfrm>
        </p:grpSpPr>
        <p:sp>
          <p:nvSpPr>
            <p:cNvPr id="145" name="Pentagon 144"/>
            <p:cNvSpPr/>
            <p:nvPr/>
          </p:nvSpPr>
          <p:spPr>
            <a:xfrm>
              <a:off x="-1" y="3408835"/>
              <a:ext cx="8676457" cy="447068"/>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6" name="TextBox 145"/>
            <p:cNvSpPr txBox="1"/>
            <p:nvPr/>
          </p:nvSpPr>
          <p:spPr>
            <a:xfrm>
              <a:off x="947194" y="3468298"/>
              <a:ext cx="7225206" cy="307777"/>
            </a:xfrm>
            <a:prstGeom prst="rect">
              <a:avLst/>
            </a:prstGeom>
            <a:noFill/>
          </p:spPr>
          <p:txBody>
            <a:bodyPr wrap="square" rtlCol="0">
              <a:spAutoFit/>
            </a:bodyPr>
            <a:lstStyle/>
            <a:p>
              <a:r>
                <a:rPr lang="en-US" altLang="ko-KR" sz="1400" b="1" dirty="0">
                  <a:solidFill>
                    <a:schemeClr val="accent1"/>
                  </a:solidFill>
                  <a:cs typeface="Arial" pitchFamily="34" charset="0"/>
                </a:rPr>
                <a:t>5. Actively develop privacy by design</a:t>
              </a:r>
              <a:endParaRPr lang="ko-KR" altLang="en-US" sz="1400" b="1" dirty="0">
                <a:solidFill>
                  <a:schemeClr val="accent1"/>
                </a:solidFill>
                <a:cs typeface="Arial" pitchFamily="34" charset="0"/>
              </a:endParaRPr>
            </a:p>
          </p:txBody>
        </p:sp>
        <p:sp>
          <p:nvSpPr>
            <p:cNvPr id="103" name="Round Same Side Corner Rectangle 6">
              <a:extLst>
                <a:ext uri="{FF2B5EF4-FFF2-40B4-BE49-F238E27FC236}">
                  <a16:creationId xmlns:a16="http://schemas.microsoft.com/office/drawing/2014/main" id="{C9506BB9-1808-4F7B-9CA7-2AAFBF01CC33}"/>
                </a:ext>
              </a:extLst>
            </p:cNvPr>
            <p:cNvSpPr/>
            <p:nvPr/>
          </p:nvSpPr>
          <p:spPr>
            <a:xfrm rot="2700000">
              <a:off x="471206" y="3434364"/>
              <a:ext cx="110841" cy="444374"/>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pic>
        <p:nvPicPr>
          <p:cNvPr id="14" name="Picture 13"/>
          <p:cNvPicPr>
            <a:picLocks noChangeAspect="1"/>
          </p:cNvPicPr>
          <p:nvPr/>
        </p:nvPicPr>
        <p:blipFill>
          <a:blip r:embed="rId4">
            <a:duotone>
              <a:schemeClr val="accent4">
                <a:shade val="45000"/>
                <a:satMod val="135000"/>
              </a:schemeClr>
              <a:prstClr val="white"/>
            </a:duotone>
            <a:lum contrast="-20000"/>
            <a:extLst>
              <a:ext uri="{28A0092B-C50C-407E-A947-70E740481C1C}">
                <a14:useLocalDpi xmlns:a14="http://schemas.microsoft.com/office/drawing/2010/main" val="0"/>
              </a:ext>
            </a:extLst>
          </a:blip>
          <a:stretch>
            <a:fillRect/>
          </a:stretch>
        </p:blipFill>
        <p:spPr>
          <a:xfrm>
            <a:off x="358296" y="3993163"/>
            <a:ext cx="379529" cy="345026"/>
          </a:xfrm>
          <a:prstGeom prst="rect">
            <a:avLst/>
          </a:prstGeom>
        </p:spPr>
      </p:pic>
      <p:grpSp>
        <p:nvGrpSpPr>
          <p:cNvPr id="107" name="Group 106"/>
          <p:cNvGrpSpPr/>
          <p:nvPr/>
        </p:nvGrpSpPr>
        <p:grpSpPr>
          <a:xfrm>
            <a:off x="0" y="3408835"/>
            <a:ext cx="8676457" cy="447068"/>
            <a:chOff x="-1" y="3408835"/>
            <a:chExt cx="8676457" cy="447068"/>
          </a:xfrm>
        </p:grpSpPr>
        <p:sp>
          <p:nvSpPr>
            <p:cNvPr id="108" name="Pentagon 107"/>
            <p:cNvSpPr/>
            <p:nvPr/>
          </p:nvSpPr>
          <p:spPr>
            <a:xfrm>
              <a:off x="-1" y="3408835"/>
              <a:ext cx="8676457" cy="447068"/>
            </a:xfrm>
            <a:prstGeom prst="homePlate">
              <a:avLst/>
            </a:prstGeom>
            <a:solidFill>
              <a:schemeClr val="accent3">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9" name="TextBox 108"/>
            <p:cNvSpPr txBox="1"/>
            <p:nvPr/>
          </p:nvSpPr>
          <p:spPr>
            <a:xfrm>
              <a:off x="947194" y="3468298"/>
              <a:ext cx="7225206" cy="307777"/>
            </a:xfrm>
            <a:prstGeom prst="rect">
              <a:avLst/>
            </a:prstGeom>
            <a:noFill/>
          </p:spPr>
          <p:txBody>
            <a:bodyPr wrap="square" rtlCol="0">
              <a:spAutoFit/>
            </a:bodyPr>
            <a:lstStyle/>
            <a:p>
              <a:r>
                <a:rPr lang="en-US" altLang="ko-KR" sz="1400" b="1" dirty="0">
                  <a:solidFill>
                    <a:schemeClr val="accent1"/>
                  </a:solidFill>
                  <a:cs typeface="Arial" pitchFamily="34" charset="0"/>
                </a:rPr>
                <a:t>5. Actively develop AI ethics by design </a:t>
              </a:r>
              <a:endParaRPr lang="ko-KR" altLang="en-US" sz="1400" b="1" dirty="0">
                <a:solidFill>
                  <a:schemeClr val="accent1"/>
                </a:solidFill>
                <a:cs typeface="Arial" pitchFamily="34" charset="0"/>
              </a:endParaRPr>
            </a:p>
          </p:txBody>
        </p:sp>
        <p:sp>
          <p:nvSpPr>
            <p:cNvPr id="110" name="Round Same Side Corner Rectangle 6">
              <a:extLst>
                <a:ext uri="{FF2B5EF4-FFF2-40B4-BE49-F238E27FC236}">
                  <a16:creationId xmlns:a16="http://schemas.microsoft.com/office/drawing/2014/main" id="{C9506BB9-1808-4F7B-9CA7-2AAFBF01CC33}"/>
                </a:ext>
              </a:extLst>
            </p:cNvPr>
            <p:cNvSpPr/>
            <p:nvPr/>
          </p:nvSpPr>
          <p:spPr>
            <a:xfrm rot="2700000">
              <a:off x="471206" y="3434364"/>
              <a:ext cx="110841" cy="444374"/>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Tree>
    <p:extLst>
      <p:ext uri="{BB962C8B-B14F-4D97-AF65-F5344CB8AC3E}">
        <p14:creationId xmlns:p14="http://schemas.microsoft.com/office/powerpoint/2010/main" val="83307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s Slide Master">
  <a:themeElements>
    <a:clrScheme name="Custom 1">
      <a:dk1>
        <a:sysClr val="windowText" lastClr="000000"/>
      </a:dk1>
      <a:lt1>
        <a:sysClr val="window" lastClr="FFFFFF"/>
      </a:lt1>
      <a:dk2>
        <a:srgbClr val="1F497D"/>
      </a:dk2>
      <a:lt2>
        <a:srgbClr val="EEECE1"/>
      </a:lt2>
      <a:accent1>
        <a:srgbClr val="0F2936"/>
      </a:accent1>
      <a:accent2>
        <a:srgbClr val="153244"/>
      </a:accent2>
      <a:accent3>
        <a:srgbClr val="0F2936"/>
      </a:accent3>
      <a:accent4>
        <a:srgbClr val="153244"/>
      </a:accent4>
      <a:accent5>
        <a:srgbClr val="0F2936"/>
      </a:accent5>
      <a:accent6>
        <a:srgbClr val="153244"/>
      </a:accent6>
      <a:hlink>
        <a:srgbClr val="3F3F3F"/>
      </a:hlink>
      <a:folHlink>
        <a:srgbClr val="3F3F3F"/>
      </a:folHlink>
    </a:clrScheme>
    <a:fontScheme name="Custom 1">
      <a:majorFont>
        <a:latin typeface="Yu Gothic"/>
        <a:ea typeface="Arial Unicode MS"/>
        <a:cs typeface=""/>
      </a:majorFont>
      <a:minorFont>
        <a:latin typeface="Yu Gothic Light"/>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9834</TotalTime>
  <Words>1514</Words>
  <Application>Microsoft Macintosh PowerPoint</Application>
  <PresentationFormat>On-screen Show (16:9)</PresentationFormat>
  <Paragraphs>385</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 Unicode MS</vt:lpstr>
      <vt:lpstr>맑은 고딕</vt:lpstr>
      <vt:lpstr>Yu Gothic</vt:lpstr>
      <vt:lpstr>Yu Gothic Light</vt:lpstr>
      <vt:lpstr>Yu Gothic Medium</vt:lpstr>
      <vt:lpstr>Arial</vt:lpstr>
      <vt:lpstr>Calibri</vt:lpstr>
      <vt:lpstr>Helvetica Light</vt:lpstr>
      <vt:lpstr>Segoe UI Light</vt:lpstr>
      <vt:lpstr>Wingdings</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Alexandros Nousias</cp:lastModifiedBy>
  <cp:revision>645</cp:revision>
  <dcterms:created xsi:type="dcterms:W3CDTF">2020-06-24T07:24:35Z</dcterms:created>
  <dcterms:modified xsi:type="dcterms:W3CDTF">2025-06-15T06:50:32Z</dcterms:modified>
</cp:coreProperties>
</file>