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9"/>
  </p:notesMasterIdLst>
  <p:sldIdLst>
    <p:sldId id="258" r:id="rId3"/>
    <p:sldId id="259" r:id="rId4"/>
    <p:sldId id="261" r:id="rId5"/>
    <p:sldId id="260" r:id="rId6"/>
    <p:sldId id="263" r:id="rId7"/>
    <p:sldId id="268" r:id="rId8"/>
    <p:sldId id="2147375456" r:id="rId9"/>
    <p:sldId id="2147375471" r:id="rId10"/>
    <p:sldId id="2147375457" r:id="rId11"/>
    <p:sldId id="2147375458" r:id="rId12"/>
    <p:sldId id="2147375459" r:id="rId13"/>
    <p:sldId id="2147375392" r:id="rId14"/>
    <p:sldId id="2147375450" r:id="rId15"/>
    <p:sldId id="2147375414" r:id="rId16"/>
    <p:sldId id="2147375466" r:id="rId17"/>
    <p:sldId id="2147375460" r:id="rId18"/>
    <p:sldId id="2147375463" r:id="rId19"/>
    <p:sldId id="660" r:id="rId20"/>
    <p:sldId id="2147375464" r:id="rId21"/>
    <p:sldId id="2147375448" r:id="rId22"/>
    <p:sldId id="2147375449" r:id="rId23"/>
    <p:sldId id="2147375470" r:id="rId24"/>
    <p:sldId id="2147375465" r:id="rId25"/>
    <p:sldId id="2147375467" r:id="rId26"/>
    <p:sldId id="2147375469" r:id="rId27"/>
    <p:sldId id="21473754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03C"/>
    <a:srgbClr val="4472C4"/>
    <a:srgbClr val="F83A67"/>
    <a:srgbClr val="28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4E607-C5C3-1249-ADBB-8D0675127A20}" v="34" dt="2024-05-01T12:19:15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719"/>
  </p:normalViewPr>
  <p:slideViewPr>
    <p:cSldViewPr snapToGrid="0">
      <p:cViewPr varScale="1">
        <p:scale>
          <a:sx n="106" d="100"/>
          <a:sy n="10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DDD63-413A-4CA0-82C5-B77F30B75B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D2F27-0397-4C1A-8DA2-0C8FC3AC76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 of the concept of Unmet Medical Need / High Unmet Medical Need</a:t>
          </a:r>
        </a:p>
      </dgm:t>
    </dgm:pt>
    <dgm:pt modelId="{BE6E833B-8FC4-45A3-8A16-B059EE61D023}" type="parTrans" cxnId="{095E02F0-07E0-45DB-B77D-D81F2A420E22}">
      <dgm:prSet/>
      <dgm:spPr/>
      <dgm:t>
        <a:bodyPr/>
        <a:lstStyle/>
        <a:p>
          <a:endParaRPr lang="en-US"/>
        </a:p>
      </dgm:t>
    </dgm:pt>
    <dgm:pt modelId="{9DE028CB-8D17-46FB-A747-45741738FA81}" type="sibTrans" cxnId="{095E02F0-07E0-45DB-B77D-D81F2A420E22}">
      <dgm:prSet/>
      <dgm:spPr/>
      <dgm:t>
        <a:bodyPr/>
        <a:lstStyle/>
        <a:p>
          <a:endParaRPr lang="en-US"/>
        </a:p>
      </dgm:t>
    </dgm:pt>
    <dgm:pt modelId="{C3C0235E-42B8-4A0E-A2CB-9326CC4F2E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Modulation of incentives &amp; conditionalities linked to access</a:t>
          </a:r>
        </a:p>
      </dgm:t>
    </dgm:pt>
    <dgm:pt modelId="{B35CC9E6-5B1B-45D8-9C4B-E04BDD6E2631}" type="parTrans" cxnId="{9F4C3CF4-DCF6-4632-853A-8ABDCD90E8A7}">
      <dgm:prSet/>
      <dgm:spPr/>
      <dgm:t>
        <a:bodyPr/>
        <a:lstStyle/>
        <a:p>
          <a:endParaRPr lang="en-US"/>
        </a:p>
      </dgm:t>
    </dgm:pt>
    <dgm:pt modelId="{9CC96D47-2734-4FAA-B3F0-9D6C5E75C354}" type="sibTrans" cxnId="{9F4C3CF4-DCF6-4632-853A-8ABDCD90E8A7}">
      <dgm:prSet/>
      <dgm:spPr/>
      <dgm:t>
        <a:bodyPr/>
        <a:lstStyle/>
        <a:p>
          <a:endParaRPr lang="en-US"/>
        </a:p>
      </dgm:t>
    </dgm:pt>
    <dgm:pt modelId="{3016FF73-F3C2-49B9-92A4-A9103C455E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Radical changes in the EMA structure, codification of PRIME &amp; shortening assessment times</a:t>
          </a:r>
        </a:p>
      </dgm:t>
    </dgm:pt>
    <dgm:pt modelId="{E0FD248E-A7A4-4713-B186-64FEE3B80440}" type="parTrans" cxnId="{79F2752B-3071-460A-A5A0-2227611FC76B}">
      <dgm:prSet/>
      <dgm:spPr/>
      <dgm:t>
        <a:bodyPr/>
        <a:lstStyle/>
        <a:p>
          <a:endParaRPr lang="en-US"/>
        </a:p>
      </dgm:t>
    </dgm:pt>
    <dgm:pt modelId="{E3730C25-7578-43F5-8AF1-FAA9493683C7}" type="sibTrans" cxnId="{79F2752B-3071-460A-A5A0-2227611FC76B}">
      <dgm:prSet/>
      <dgm:spPr/>
      <dgm:t>
        <a:bodyPr/>
        <a:lstStyle/>
        <a:p>
          <a:endParaRPr lang="en-US"/>
        </a:p>
      </dgm:t>
    </dgm:pt>
    <dgm:pt modelId="{4FBF8863-03F1-426C-A807-FE321B3EEF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Addressing shortages, AMR and environmental impact</a:t>
          </a:r>
        </a:p>
      </dgm:t>
    </dgm:pt>
    <dgm:pt modelId="{E055E652-853C-4062-9CE3-3A483C3DAAAC}" type="parTrans" cxnId="{5DD74071-FF05-460E-80E8-CBE96B377141}">
      <dgm:prSet/>
      <dgm:spPr/>
      <dgm:t>
        <a:bodyPr/>
        <a:lstStyle/>
        <a:p>
          <a:endParaRPr lang="en-US"/>
        </a:p>
      </dgm:t>
    </dgm:pt>
    <dgm:pt modelId="{749AF0D9-B3DA-457C-8E96-EB6ADDC96F3F}" type="sibTrans" cxnId="{5DD74071-FF05-460E-80E8-CBE96B377141}">
      <dgm:prSet/>
      <dgm:spPr/>
      <dgm:t>
        <a:bodyPr/>
        <a:lstStyle/>
        <a:p>
          <a:endParaRPr lang="en-US"/>
        </a:p>
      </dgm:t>
    </dgm:pt>
    <dgm:pt modelId="{C348C398-8972-44C4-813A-695723059D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representation at CHMP &amp; consultation on guidelines</a:t>
          </a:r>
        </a:p>
      </dgm:t>
    </dgm:pt>
    <dgm:pt modelId="{05FF7814-F495-48A1-A6E6-7BB86698B72C}" type="parTrans" cxnId="{215B0B33-B17F-4C7E-9B99-44DEED16173D}">
      <dgm:prSet/>
      <dgm:spPr/>
      <dgm:t>
        <a:bodyPr/>
        <a:lstStyle/>
        <a:p>
          <a:endParaRPr lang="en-GB"/>
        </a:p>
      </dgm:t>
    </dgm:pt>
    <dgm:pt modelId="{D6ACAFCD-106B-4446-95F2-DA195665AA2E}" type="sibTrans" cxnId="{215B0B33-B17F-4C7E-9B99-44DEED16173D}">
      <dgm:prSet/>
      <dgm:spPr/>
      <dgm:t>
        <a:bodyPr/>
        <a:lstStyle/>
        <a:p>
          <a:endParaRPr lang="en-GB"/>
        </a:p>
      </dgm:t>
    </dgm:pt>
    <dgm:pt modelId="{83BF2056-B6FB-4815-A7CB-35B1F5306376}" type="pres">
      <dgm:prSet presAssocID="{DE8DDD63-413A-4CA0-82C5-B77F30B75B04}" presName="root" presStyleCnt="0">
        <dgm:presLayoutVars>
          <dgm:dir/>
          <dgm:resizeHandles val="exact"/>
        </dgm:presLayoutVars>
      </dgm:prSet>
      <dgm:spPr/>
    </dgm:pt>
    <dgm:pt modelId="{8DCECCDF-B51E-4555-AD61-A28260E8E8E0}" type="pres">
      <dgm:prSet presAssocID="{24FD2F27-0397-4C1A-8DA2-0C8FC3AC7698}" presName="compNode" presStyleCnt="0"/>
      <dgm:spPr/>
    </dgm:pt>
    <dgm:pt modelId="{D38331A3-B736-459B-AE41-29D8B61AB82F}" type="pres">
      <dgm:prSet presAssocID="{24FD2F27-0397-4C1A-8DA2-0C8FC3AC7698}" presName="bgRect" presStyleLbl="bgShp" presStyleIdx="0" presStyleCnt="5"/>
      <dgm:spPr>
        <a:ln w="19050">
          <a:solidFill>
            <a:srgbClr val="287DA4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AE99506-4554-427B-A2D7-57AD0BBBA757}" type="pres">
      <dgm:prSet presAssocID="{24FD2F27-0397-4C1A-8DA2-0C8FC3AC769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51173AB-6CC8-477A-9CD1-00E57A4C1A0D}" type="pres">
      <dgm:prSet presAssocID="{24FD2F27-0397-4C1A-8DA2-0C8FC3AC7698}" presName="spaceRect" presStyleCnt="0"/>
      <dgm:spPr/>
    </dgm:pt>
    <dgm:pt modelId="{6173FABF-AF19-432A-A27F-F7A8C050028E}" type="pres">
      <dgm:prSet presAssocID="{24FD2F27-0397-4C1A-8DA2-0C8FC3AC7698}" presName="parTx" presStyleLbl="revTx" presStyleIdx="0" presStyleCnt="5">
        <dgm:presLayoutVars>
          <dgm:chMax val="0"/>
          <dgm:chPref val="0"/>
        </dgm:presLayoutVars>
      </dgm:prSet>
      <dgm:spPr/>
    </dgm:pt>
    <dgm:pt modelId="{C6634246-EE5E-4D47-92F3-A2A7FC9B52C7}" type="pres">
      <dgm:prSet presAssocID="{9DE028CB-8D17-46FB-A747-45741738FA81}" presName="sibTrans" presStyleCnt="0"/>
      <dgm:spPr/>
    </dgm:pt>
    <dgm:pt modelId="{DCA4BC6A-05E8-47C7-84CF-0F7B85EC6A47}" type="pres">
      <dgm:prSet presAssocID="{C3C0235E-42B8-4A0E-A2CB-9326CC4F2E66}" presName="compNode" presStyleCnt="0"/>
      <dgm:spPr/>
    </dgm:pt>
    <dgm:pt modelId="{11CC6DF7-039A-4665-80F3-DBFE48A2E9EE}" type="pres">
      <dgm:prSet presAssocID="{C3C0235E-42B8-4A0E-A2CB-9326CC4F2E66}" presName="bgRect" presStyleLbl="bgShp" presStyleIdx="1" presStyleCnt="5"/>
      <dgm:spPr>
        <a:xfrm>
          <a:off x="0" y="1017559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F83A67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1077218-B7E2-4A16-98CF-C0A351FAE4C5}" type="pres">
      <dgm:prSet presAssocID="{C3C0235E-42B8-4A0E-A2CB-9326CC4F2E6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48588D9-F8B2-4C7F-A7AC-F06595875800}" type="pres">
      <dgm:prSet presAssocID="{C3C0235E-42B8-4A0E-A2CB-9326CC4F2E66}" presName="spaceRect" presStyleCnt="0"/>
      <dgm:spPr/>
    </dgm:pt>
    <dgm:pt modelId="{9AA061CA-FACA-43D9-A0D1-5BF4AAF864D0}" type="pres">
      <dgm:prSet presAssocID="{C3C0235E-42B8-4A0E-A2CB-9326CC4F2E66}" presName="parTx" presStyleLbl="revTx" presStyleIdx="1" presStyleCnt="5">
        <dgm:presLayoutVars>
          <dgm:chMax val="0"/>
          <dgm:chPref val="0"/>
        </dgm:presLayoutVars>
      </dgm:prSet>
      <dgm:spPr/>
    </dgm:pt>
    <dgm:pt modelId="{9F6BEDEE-9BC5-4E1A-A324-C10BDC0312C6}" type="pres">
      <dgm:prSet presAssocID="{9CC96D47-2734-4FAA-B3F0-9D6C5E75C354}" presName="sibTrans" presStyleCnt="0"/>
      <dgm:spPr/>
    </dgm:pt>
    <dgm:pt modelId="{29390096-4AD3-4206-82CA-F5651A522245}" type="pres">
      <dgm:prSet presAssocID="{3016FF73-F3C2-49B9-92A4-A9103C455EC0}" presName="compNode" presStyleCnt="0"/>
      <dgm:spPr/>
    </dgm:pt>
    <dgm:pt modelId="{B2FD076E-7E0C-469F-851F-CE0C2C1AEE02}" type="pres">
      <dgm:prSet presAssocID="{3016FF73-F3C2-49B9-92A4-A9103C455EC0}" presName="bgRect" presStyleLbl="bgShp" presStyleIdx="2" presStyleCnt="5"/>
      <dgm:spPr>
        <a:xfrm>
          <a:off x="0" y="2031311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4472C4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0B42BF6-4191-4529-A549-88F846101528}" type="pres">
      <dgm:prSet presAssocID="{3016FF73-F3C2-49B9-92A4-A9103C455EC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BB4B1C0-05CB-4477-A5BD-4B171D8312D6}" type="pres">
      <dgm:prSet presAssocID="{3016FF73-F3C2-49B9-92A4-A9103C455EC0}" presName="spaceRect" presStyleCnt="0"/>
      <dgm:spPr/>
    </dgm:pt>
    <dgm:pt modelId="{6ACEC206-D289-47AC-ADAD-BA2F7D96C1DA}" type="pres">
      <dgm:prSet presAssocID="{3016FF73-F3C2-49B9-92A4-A9103C455EC0}" presName="parTx" presStyleLbl="revTx" presStyleIdx="2" presStyleCnt="5">
        <dgm:presLayoutVars>
          <dgm:chMax val="0"/>
          <dgm:chPref val="0"/>
        </dgm:presLayoutVars>
      </dgm:prSet>
      <dgm:spPr/>
    </dgm:pt>
    <dgm:pt modelId="{A30C9169-8280-4C9B-AE45-B2C6783A85F5}" type="pres">
      <dgm:prSet presAssocID="{E3730C25-7578-43F5-8AF1-FAA9493683C7}" presName="sibTrans" presStyleCnt="0"/>
      <dgm:spPr/>
    </dgm:pt>
    <dgm:pt modelId="{B881093F-90BA-4EA3-9425-3AD2A139E180}" type="pres">
      <dgm:prSet presAssocID="{C348C398-8972-44C4-813A-695723059D4E}" presName="compNode" presStyleCnt="0"/>
      <dgm:spPr/>
    </dgm:pt>
    <dgm:pt modelId="{CFB69ACB-A5DF-473F-9060-093B714814F3}" type="pres">
      <dgm:prSet presAssocID="{C348C398-8972-44C4-813A-695723059D4E}" presName="bgRect" presStyleLbl="bgShp" presStyleIdx="3" presStyleCnt="5"/>
      <dgm:spPr>
        <a:xfrm>
          <a:off x="0" y="3045063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4A803C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677DACD-5979-4E5E-9E9F-E19AA953B733}" type="pres">
      <dgm:prSet presAssocID="{C348C398-8972-44C4-813A-695723059D4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ing outline"/>
        </a:ext>
      </dgm:extLst>
    </dgm:pt>
    <dgm:pt modelId="{659B14F1-9EEB-4D00-9A7C-B3D06C8275DB}" type="pres">
      <dgm:prSet presAssocID="{C348C398-8972-44C4-813A-695723059D4E}" presName="spaceRect" presStyleCnt="0"/>
      <dgm:spPr/>
    </dgm:pt>
    <dgm:pt modelId="{F38271C8-2A98-4454-B02F-BBB6DA2C1C57}" type="pres">
      <dgm:prSet presAssocID="{C348C398-8972-44C4-813A-695723059D4E}" presName="parTx" presStyleLbl="revTx" presStyleIdx="3" presStyleCnt="5">
        <dgm:presLayoutVars>
          <dgm:chMax val="0"/>
          <dgm:chPref val="0"/>
        </dgm:presLayoutVars>
      </dgm:prSet>
      <dgm:spPr/>
    </dgm:pt>
    <dgm:pt modelId="{BBF9B76B-6B67-4772-A702-4DFD521F4240}" type="pres">
      <dgm:prSet presAssocID="{D6ACAFCD-106B-4446-95F2-DA195665AA2E}" presName="sibTrans" presStyleCnt="0"/>
      <dgm:spPr/>
    </dgm:pt>
    <dgm:pt modelId="{DDA4C4CF-1CBF-44A5-868F-375B0E35006F}" type="pres">
      <dgm:prSet presAssocID="{4FBF8863-03F1-426C-A807-FE321B3EEFEA}" presName="compNode" presStyleCnt="0"/>
      <dgm:spPr/>
    </dgm:pt>
    <dgm:pt modelId="{2A188A66-DBBF-495E-BA66-38032DF7B283}" type="pres">
      <dgm:prSet presAssocID="{4FBF8863-03F1-426C-A807-FE321B3EEFEA}" presName="bgRect" presStyleLbl="bgShp" presStyleIdx="4" presStyleCnt="5" custLinFactNeighborY="43"/>
      <dgm:spPr>
        <a:xfrm>
          <a:off x="0" y="4059164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287DA4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4DAE1DA-3D1E-47AA-9E32-6768D54826B1}" type="pres">
      <dgm:prSet presAssocID="{4FBF8863-03F1-426C-A807-FE321B3EEFE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36FF465-F704-438C-A784-D0EA98F45948}" type="pres">
      <dgm:prSet presAssocID="{4FBF8863-03F1-426C-A807-FE321B3EEFEA}" presName="spaceRect" presStyleCnt="0"/>
      <dgm:spPr/>
    </dgm:pt>
    <dgm:pt modelId="{F6D7EDB4-5000-41FB-9096-FD42F36C7A8B}" type="pres">
      <dgm:prSet presAssocID="{4FBF8863-03F1-426C-A807-FE321B3EEFE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803E41B-261F-4E87-9429-46201BF2CA64}" type="presOf" srcId="{4FBF8863-03F1-426C-A807-FE321B3EEFEA}" destId="{F6D7EDB4-5000-41FB-9096-FD42F36C7A8B}" srcOrd="0" destOrd="0" presId="urn:microsoft.com/office/officeart/2018/2/layout/IconVerticalSolidList"/>
    <dgm:cxn modelId="{79F2752B-3071-460A-A5A0-2227611FC76B}" srcId="{DE8DDD63-413A-4CA0-82C5-B77F30B75B04}" destId="{3016FF73-F3C2-49B9-92A4-A9103C455EC0}" srcOrd="2" destOrd="0" parTransId="{E0FD248E-A7A4-4713-B186-64FEE3B80440}" sibTransId="{E3730C25-7578-43F5-8AF1-FAA9493683C7}"/>
    <dgm:cxn modelId="{215B0B33-B17F-4C7E-9B99-44DEED16173D}" srcId="{DE8DDD63-413A-4CA0-82C5-B77F30B75B04}" destId="{C348C398-8972-44C4-813A-695723059D4E}" srcOrd="3" destOrd="0" parTransId="{05FF7814-F495-48A1-A6E6-7BB86698B72C}" sibTransId="{D6ACAFCD-106B-4446-95F2-DA195665AA2E}"/>
    <dgm:cxn modelId="{3CCB5033-5E4A-4338-94CF-BAAD40A64D49}" type="presOf" srcId="{C348C398-8972-44C4-813A-695723059D4E}" destId="{F38271C8-2A98-4454-B02F-BBB6DA2C1C57}" srcOrd="0" destOrd="0" presId="urn:microsoft.com/office/officeart/2018/2/layout/IconVerticalSolidList"/>
    <dgm:cxn modelId="{A6E92961-454F-4DD3-9F77-C36950133C45}" type="presOf" srcId="{DE8DDD63-413A-4CA0-82C5-B77F30B75B04}" destId="{83BF2056-B6FB-4815-A7CB-35B1F5306376}" srcOrd="0" destOrd="0" presId="urn:microsoft.com/office/officeart/2018/2/layout/IconVerticalSolidList"/>
    <dgm:cxn modelId="{5E25ED49-0B04-4FD8-AB17-B7659DC9E2AF}" type="presOf" srcId="{24FD2F27-0397-4C1A-8DA2-0C8FC3AC7698}" destId="{6173FABF-AF19-432A-A27F-F7A8C050028E}" srcOrd="0" destOrd="0" presId="urn:microsoft.com/office/officeart/2018/2/layout/IconVerticalSolidList"/>
    <dgm:cxn modelId="{5DD74071-FF05-460E-80E8-CBE96B377141}" srcId="{DE8DDD63-413A-4CA0-82C5-B77F30B75B04}" destId="{4FBF8863-03F1-426C-A807-FE321B3EEFEA}" srcOrd="4" destOrd="0" parTransId="{E055E652-853C-4062-9CE3-3A483C3DAAAC}" sibTransId="{749AF0D9-B3DA-457C-8E96-EB6ADDC96F3F}"/>
    <dgm:cxn modelId="{308C9F7F-6793-4551-9FBC-9AE9835D9E11}" type="presOf" srcId="{C3C0235E-42B8-4A0E-A2CB-9326CC4F2E66}" destId="{9AA061CA-FACA-43D9-A0D1-5BF4AAF864D0}" srcOrd="0" destOrd="0" presId="urn:microsoft.com/office/officeart/2018/2/layout/IconVerticalSolidList"/>
    <dgm:cxn modelId="{0D6DAA9D-75A6-4EFA-BAD6-1BB4666A4BAD}" type="presOf" srcId="{3016FF73-F3C2-49B9-92A4-A9103C455EC0}" destId="{6ACEC206-D289-47AC-ADAD-BA2F7D96C1DA}" srcOrd="0" destOrd="0" presId="urn:microsoft.com/office/officeart/2018/2/layout/IconVerticalSolidList"/>
    <dgm:cxn modelId="{095E02F0-07E0-45DB-B77D-D81F2A420E22}" srcId="{DE8DDD63-413A-4CA0-82C5-B77F30B75B04}" destId="{24FD2F27-0397-4C1A-8DA2-0C8FC3AC7698}" srcOrd="0" destOrd="0" parTransId="{BE6E833B-8FC4-45A3-8A16-B059EE61D023}" sibTransId="{9DE028CB-8D17-46FB-A747-45741738FA81}"/>
    <dgm:cxn modelId="{9F4C3CF4-DCF6-4632-853A-8ABDCD90E8A7}" srcId="{DE8DDD63-413A-4CA0-82C5-B77F30B75B04}" destId="{C3C0235E-42B8-4A0E-A2CB-9326CC4F2E66}" srcOrd="1" destOrd="0" parTransId="{B35CC9E6-5B1B-45D8-9C4B-E04BDD6E2631}" sibTransId="{9CC96D47-2734-4FAA-B3F0-9D6C5E75C354}"/>
    <dgm:cxn modelId="{EAC25938-ED1E-41D1-9FB1-711569A61F81}" type="presParOf" srcId="{83BF2056-B6FB-4815-A7CB-35B1F5306376}" destId="{8DCECCDF-B51E-4555-AD61-A28260E8E8E0}" srcOrd="0" destOrd="0" presId="urn:microsoft.com/office/officeart/2018/2/layout/IconVerticalSolidList"/>
    <dgm:cxn modelId="{60EE1710-46B1-432C-99B1-6689D5C8A4D3}" type="presParOf" srcId="{8DCECCDF-B51E-4555-AD61-A28260E8E8E0}" destId="{D38331A3-B736-459B-AE41-29D8B61AB82F}" srcOrd="0" destOrd="0" presId="urn:microsoft.com/office/officeart/2018/2/layout/IconVerticalSolidList"/>
    <dgm:cxn modelId="{2A19E229-ABBD-4132-8BA7-E31B8060DEAA}" type="presParOf" srcId="{8DCECCDF-B51E-4555-AD61-A28260E8E8E0}" destId="{FAE99506-4554-427B-A2D7-57AD0BBBA757}" srcOrd="1" destOrd="0" presId="urn:microsoft.com/office/officeart/2018/2/layout/IconVerticalSolidList"/>
    <dgm:cxn modelId="{4AB3027A-4244-47BC-9B9C-CAC4051116A9}" type="presParOf" srcId="{8DCECCDF-B51E-4555-AD61-A28260E8E8E0}" destId="{B51173AB-6CC8-477A-9CD1-00E57A4C1A0D}" srcOrd="2" destOrd="0" presId="urn:microsoft.com/office/officeart/2018/2/layout/IconVerticalSolidList"/>
    <dgm:cxn modelId="{7ACBCF43-0DA9-489E-AC81-876202A28A6B}" type="presParOf" srcId="{8DCECCDF-B51E-4555-AD61-A28260E8E8E0}" destId="{6173FABF-AF19-432A-A27F-F7A8C050028E}" srcOrd="3" destOrd="0" presId="urn:microsoft.com/office/officeart/2018/2/layout/IconVerticalSolidList"/>
    <dgm:cxn modelId="{B5A43932-3AEA-43FA-9A1F-5E6D93C3DAE1}" type="presParOf" srcId="{83BF2056-B6FB-4815-A7CB-35B1F5306376}" destId="{C6634246-EE5E-4D47-92F3-A2A7FC9B52C7}" srcOrd="1" destOrd="0" presId="urn:microsoft.com/office/officeart/2018/2/layout/IconVerticalSolidList"/>
    <dgm:cxn modelId="{6ED96DCF-AD7D-48EF-9D35-858D11B363B8}" type="presParOf" srcId="{83BF2056-B6FB-4815-A7CB-35B1F5306376}" destId="{DCA4BC6A-05E8-47C7-84CF-0F7B85EC6A47}" srcOrd="2" destOrd="0" presId="urn:microsoft.com/office/officeart/2018/2/layout/IconVerticalSolidList"/>
    <dgm:cxn modelId="{7815FFED-BD6C-4D76-A552-A18E56C1F746}" type="presParOf" srcId="{DCA4BC6A-05E8-47C7-84CF-0F7B85EC6A47}" destId="{11CC6DF7-039A-4665-80F3-DBFE48A2E9EE}" srcOrd="0" destOrd="0" presId="urn:microsoft.com/office/officeart/2018/2/layout/IconVerticalSolidList"/>
    <dgm:cxn modelId="{6DDCCAAA-8E50-46CE-BDB0-D2584F8E7001}" type="presParOf" srcId="{DCA4BC6A-05E8-47C7-84CF-0F7B85EC6A47}" destId="{D1077218-B7E2-4A16-98CF-C0A351FAE4C5}" srcOrd="1" destOrd="0" presId="urn:microsoft.com/office/officeart/2018/2/layout/IconVerticalSolidList"/>
    <dgm:cxn modelId="{8903D9EB-BC1B-41FF-A04A-00B357476D52}" type="presParOf" srcId="{DCA4BC6A-05E8-47C7-84CF-0F7B85EC6A47}" destId="{448588D9-F8B2-4C7F-A7AC-F06595875800}" srcOrd="2" destOrd="0" presId="urn:microsoft.com/office/officeart/2018/2/layout/IconVerticalSolidList"/>
    <dgm:cxn modelId="{EA104A93-86D2-4CBD-A212-3DAC8F429357}" type="presParOf" srcId="{DCA4BC6A-05E8-47C7-84CF-0F7B85EC6A47}" destId="{9AA061CA-FACA-43D9-A0D1-5BF4AAF864D0}" srcOrd="3" destOrd="0" presId="urn:microsoft.com/office/officeart/2018/2/layout/IconVerticalSolidList"/>
    <dgm:cxn modelId="{EC2E6DAF-ABE8-4DCE-9AD1-443FD8E17B4D}" type="presParOf" srcId="{83BF2056-B6FB-4815-A7CB-35B1F5306376}" destId="{9F6BEDEE-9BC5-4E1A-A324-C10BDC0312C6}" srcOrd="3" destOrd="0" presId="urn:microsoft.com/office/officeart/2018/2/layout/IconVerticalSolidList"/>
    <dgm:cxn modelId="{8C5D9A84-8378-4FC0-9E88-2E7740A9250D}" type="presParOf" srcId="{83BF2056-B6FB-4815-A7CB-35B1F5306376}" destId="{29390096-4AD3-4206-82CA-F5651A522245}" srcOrd="4" destOrd="0" presId="urn:microsoft.com/office/officeart/2018/2/layout/IconVerticalSolidList"/>
    <dgm:cxn modelId="{BF9AE061-E554-48EA-8857-AE9D35A80246}" type="presParOf" srcId="{29390096-4AD3-4206-82CA-F5651A522245}" destId="{B2FD076E-7E0C-469F-851F-CE0C2C1AEE02}" srcOrd="0" destOrd="0" presId="urn:microsoft.com/office/officeart/2018/2/layout/IconVerticalSolidList"/>
    <dgm:cxn modelId="{B97BED8E-323B-493A-AE6A-5185771D88FB}" type="presParOf" srcId="{29390096-4AD3-4206-82CA-F5651A522245}" destId="{A0B42BF6-4191-4529-A549-88F846101528}" srcOrd="1" destOrd="0" presId="urn:microsoft.com/office/officeart/2018/2/layout/IconVerticalSolidList"/>
    <dgm:cxn modelId="{CA8F5E4A-7B9F-4B92-8404-445F3CCC75C1}" type="presParOf" srcId="{29390096-4AD3-4206-82CA-F5651A522245}" destId="{4BB4B1C0-05CB-4477-A5BD-4B171D8312D6}" srcOrd="2" destOrd="0" presId="urn:microsoft.com/office/officeart/2018/2/layout/IconVerticalSolidList"/>
    <dgm:cxn modelId="{8431316B-0B9B-4C86-890F-74FB7BB4BFF0}" type="presParOf" srcId="{29390096-4AD3-4206-82CA-F5651A522245}" destId="{6ACEC206-D289-47AC-ADAD-BA2F7D96C1DA}" srcOrd="3" destOrd="0" presId="urn:microsoft.com/office/officeart/2018/2/layout/IconVerticalSolidList"/>
    <dgm:cxn modelId="{E0A9EDC1-30E5-4860-9EF1-79F91B6507A4}" type="presParOf" srcId="{83BF2056-B6FB-4815-A7CB-35B1F5306376}" destId="{A30C9169-8280-4C9B-AE45-B2C6783A85F5}" srcOrd="5" destOrd="0" presId="urn:microsoft.com/office/officeart/2018/2/layout/IconVerticalSolidList"/>
    <dgm:cxn modelId="{C1B78A74-8FEC-4D19-82C4-E8776C362C10}" type="presParOf" srcId="{83BF2056-B6FB-4815-A7CB-35B1F5306376}" destId="{B881093F-90BA-4EA3-9425-3AD2A139E180}" srcOrd="6" destOrd="0" presId="urn:microsoft.com/office/officeart/2018/2/layout/IconVerticalSolidList"/>
    <dgm:cxn modelId="{D5F5719A-B87D-42BF-8C50-270BC095B353}" type="presParOf" srcId="{B881093F-90BA-4EA3-9425-3AD2A139E180}" destId="{CFB69ACB-A5DF-473F-9060-093B714814F3}" srcOrd="0" destOrd="0" presId="urn:microsoft.com/office/officeart/2018/2/layout/IconVerticalSolidList"/>
    <dgm:cxn modelId="{C05F3A5D-3D9D-4EA0-9478-C0A406E79B09}" type="presParOf" srcId="{B881093F-90BA-4EA3-9425-3AD2A139E180}" destId="{3677DACD-5979-4E5E-9E9F-E19AA953B733}" srcOrd="1" destOrd="0" presId="urn:microsoft.com/office/officeart/2018/2/layout/IconVerticalSolidList"/>
    <dgm:cxn modelId="{16A313B0-1480-4B1C-9DFA-FB33AB3E070E}" type="presParOf" srcId="{B881093F-90BA-4EA3-9425-3AD2A139E180}" destId="{659B14F1-9EEB-4D00-9A7C-B3D06C8275DB}" srcOrd="2" destOrd="0" presId="urn:microsoft.com/office/officeart/2018/2/layout/IconVerticalSolidList"/>
    <dgm:cxn modelId="{6C324474-8B3E-4475-9575-61C196A36FB0}" type="presParOf" srcId="{B881093F-90BA-4EA3-9425-3AD2A139E180}" destId="{F38271C8-2A98-4454-B02F-BBB6DA2C1C57}" srcOrd="3" destOrd="0" presId="urn:microsoft.com/office/officeart/2018/2/layout/IconVerticalSolidList"/>
    <dgm:cxn modelId="{64B63F1D-6217-4507-893C-12166ADB3546}" type="presParOf" srcId="{83BF2056-B6FB-4815-A7CB-35B1F5306376}" destId="{BBF9B76B-6B67-4772-A702-4DFD521F4240}" srcOrd="7" destOrd="0" presId="urn:microsoft.com/office/officeart/2018/2/layout/IconVerticalSolidList"/>
    <dgm:cxn modelId="{1E0CF663-C46A-4D03-9AF3-C25253DD2A0B}" type="presParOf" srcId="{83BF2056-B6FB-4815-A7CB-35B1F5306376}" destId="{DDA4C4CF-1CBF-44A5-868F-375B0E35006F}" srcOrd="8" destOrd="0" presId="urn:microsoft.com/office/officeart/2018/2/layout/IconVerticalSolidList"/>
    <dgm:cxn modelId="{A1919E48-4992-498D-A489-C4B5FF15700B}" type="presParOf" srcId="{DDA4C4CF-1CBF-44A5-868F-375B0E35006F}" destId="{2A188A66-DBBF-495E-BA66-38032DF7B283}" srcOrd="0" destOrd="0" presId="urn:microsoft.com/office/officeart/2018/2/layout/IconVerticalSolidList"/>
    <dgm:cxn modelId="{5F43C8ED-817D-48F7-83EF-AB715591C442}" type="presParOf" srcId="{DDA4C4CF-1CBF-44A5-868F-375B0E35006F}" destId="{A4DAE1DA-3D1E-47AA-9E32-6768D54826B1}" srcOrd="1" destOrd="0" presId="urn:microsoft.com/office/officeart/2018/2/layout/IconVerticalSolidList"/>
    <dgm:cxn modelId="{F6E527C2-409C-474E-8268-ECD743B3805B}" type="presParOf" srcId="{DDA4C4CF-1CBF-44A5-868F-375B0E35006F}" destId="{836FF465-F704-438C-A784-D0EA98F45948}" srcOrd="2" destOrd="0" presId="urn:microsoft.com/office/officeart/2018/2/layout/IconVerticalSolidList"/>
    <dgm:cxn modelId="{ABB6C91C-A076-4C21-B611-4D2E003B4B1B}" type="presParOf" srcId="{DDA4C4CF-1CBF-44A5-868F-375B0E35006F}" destId="{F6D7EDB4-5000-41FB-9096-FD42F36C7A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0A12E-A8F5-470D-AD2B-501135FC0EA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B7DB6-EB83-42CB-A962-4237E79CF792}">
      <dgm:prSet phldrT="[Text]"/>
      <dgm:spPr>
        <a:xfrm>
          <a:off x="1388" y="2021336"/>
          <a:ext cx="2706990" cy="2706990"/>
        </a:xfrm>
        <a:prstGeom prst="ellipse">
          <a:avLst/>
        </a:prstGeom>
        <a:solidFill>
          <a:srgbClr val="287DA4">
            <a:alpha val="50196"/>
          </a:srgbClr>
        </a:solidFill>
        <a:ln w="12700" cap="flat" cmpd="sng" algn="ctr">
          <a:solidFill>
            <a:srgbClr val="287DA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C5B1A33-B2BD-463A-8244-B939D31E07C6}" type="parTrans" cxnId="{C8BFEDC2-A0D3-4D6A-8523-09A108B306EE}">
      <dgm:prSet/>
      <dgm:spPr/>
      <dgm:t>
        <a:bodyPr/>
        <a:lstStyle/>
        <a:p>
          <a:endParaRPr lang="en-US"/>
        </a:p>
      </dgm:t>
    </dgm:pt>
    <dgm:pt modelId="{3D24DF92-1F2E-44E8-8C85-158E4ACE807C}" type="sibTrans" cxnId="{C8BFEDC2-A0D3-4D6A-8523-09A108B306EE}">
      <dgm:prSet/>
      <dgm:spPr/>
      <dgm:t>
        <a:bodyPr/>
        <a:lstStyle/>
        <a:p>
          <a:endParaRPr lang="en-US"/>
        </a:p>
      </dgm:t>
    </dgm:pt>
    <dgm:pt modelId="{94BE9BEC-205D-4BA5-AA21-371DFCE32736}">
      <dgm:prSet phldrT="[Text]"/>
      <dgm:spPr>
        <a:xfrm>
          <a:off x="2166980" y="2021336"/>
          <a:ext cx="2706990" cy="2706990"/>
        </a:xfrm>
        <a:prstGeom prst="ellipse">
          <a:avLst/>
        </a:prstGeom>
        <a:solidFill>
          <a:srgbClr val="F83A67">
            <a:alpha val="49804"/>
          </a:srgbClr>
        </a:solidFill>
        <a:ln w="12700" cap="flat" cmpd="sng" algn="ctr">
          <a:solidFill>
            <a:srgbClr val="F83A6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FA3A3DC-43A7-4FA1-8CDB-81E9C005429D}" type="parTrans" cxnId="{A263251E-C41D-432D-8C26-D7A924BB46C7}">
      <dgm:prSet/>
      <dgm:spPr/>
      <dgm:t>
        <a:bodyPr/>
        <a:lstStyle/>
        <a:p>
          <a:endParaRPr lang="en-US"/>
        </a:p>
      </dgm:t>
    </dgm:pt>
    <dgm:pt modelId="{988BC29B-885D-40CC-9863-F6642B7CBF7D}" type="sibTrans" cxnId="{A263251E-C41D-432D-8C26-D7A924BB46C7}">
      <dgm:prSet/>
      <dgm:spPr/>
      <dgm:t>
        <a:bodyPr/>
        <a:lstStyle/>
        <a:p>
          <a:endParaRPr lang="en-US"/>
        </a:p>
      </dgm:t>
    </dgm:pt>
    <dgm:pt modelId="{E2CB061A-F4B8-4E27-8142-59EBBE091C0F}">
      <dgm:prSet phldrT="[Text]"/>
      <dgm:spPr>
        <a:xfrm>
          <a:off x="4332573" y="2021336"/>
          <a:ext cx="2706990" cy="2706990"/>
        </a:xfrm>
        <a:prstGeom prst="ellipse">
          <a:avLst/>
        </a:prstGeom>
        <a:solidFill>
          <a:srgbClr val="4472C4">
            <a:alpha val="49804"/>
          </a:srgbClr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6D6C294-876B-4A3C-8531-EF529B13F3B2}" type="parTrans" cxnId="{5E721888-B978-4955-B22F-F98C06AB82AF}">
      <dgm:prSet/>
      <dgm:spPr/>
      <dgm:t>
        <a:bodyPr/>
        <a:lstStyle/>
        <a:p>
          <a:endParaRPr lang="en-US"/>
        </a:p>
      </dgm:t>
    </dgm:pt>
    <dgm:pt modelId="{C570D94C-0958-4DDE-937F-44DE427893E4}" type="sibTrans" cxnId="{5E721888-B978-4955-B22F-F98C06AB82AF}">
      <dgm:prSet/>
      <dgm:spPr/>
      <dgm:t>
        <a:bodyPr/>
        <a:lstStyle/>
        <a:p>
          <a:endParaRPr lang="en-US"/>
        </a:p>
      </dgm:t>
    </dgm:pt>
    <dgm:pt modelId="{73D3845F-75AD-43A3-89F6-448EA5D00F76}">
      <dgm:prSet phldrT="[Text]"/>
      <dgm:spPr>
        <a:xfrm>
          <a:off x="6498165" y="2021336"/>
          <a:ext cx="2706990" cy="2706990"/>
        </a:xfrm>
        <a:prstGeom prst="ellipse">
          <a:avLst/>
        </a:prstGeom>
        <a:solidFill>
          <a:srgbClr val="4A803C">
            <a:alpha val="50196"/>
          </a:srgbClr>
        </a:solidFill>
        <a:ln w="12700" cap="flat" cmpd="sng" algn="ctr">
          <a:solidFill>
            <a:srgbClr val="4A803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CA98488-22AA-4DF4-9A25-24BE2806D985}" type="parTrans" cxnId="{B68BD7BD-0138-4FCB-AA10-6DE10035A1F4}">
      <dgm:prSet/>
      <dgm:spPr/>
      <dgm:t>
        <a:bodyPr/>
        <a:lstStyle/>
        <a:p>
          <a:endParaRPr lang="en-US"/>
        </a:p>
      </dgm:t>
    </dgm:pt>
    <dgm:pt modelId="{4995AC19-71FD-49F3-930E-88CF42DDADBD}" type="sibTrans" cxnId="{B68BD7BD-0138-4FCB-AA10-6DE10035A1F4}">
      <dgm:prSet/>
      <dgm:spPr/>
      <dgm:t>
        <a:bodyPr/>
        <a:lstStyle/>
        <a:p>
          <a:endParaRPr lang="en-US"/>
        </a:p>
      </dgm:t>
    </dgm:pt>
    <dgm:pt modelId="{ACC97E6F-A285-4462-8303-74B2B3069430}">
      <dgm:prSet phldrT="[Text]" custT="1"/>
      <dgm:spPr>
        <a:xfrm>
          <a:off x="8665146" y="2021336"/>
          <a:ext cx="2706990" cy="2706990"/>
        </a:xfrm>
        <a:prstGeom prst="ellipse">
          <a:avLst/>
        </a:prstGeom>
        <a:solidFill>
          <a:srgbClr val="287DA4">
            <a:alpha val="50000"/>
          </a:srgbClr>
        </a:solidFill>
        <a:ln w="12700" cap="flat" cmpd="sng" algn="ctr">
          <a:solidFill>
            <a:srgbClr val="287DA4"/>
          </a:solidFill>
          <a:prstDash val="solid"/>
          <a:miter lim="800000"/>
        </a:ln>
        <a:effectLst/>
      </dgm:spPr>
      <dgm:t>
        <a:bodyPr spcFirstLastPara="0" vert="horz" wrap="square" lIns="156720" tIns="82550" rIns="156720" bIns="82550" numCol="1" spcCol="1270" anchor="ctr" anchorCtr="0"/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C9FD4CC2-FF18-4543-828C-D76615F32D3D}" type="parTrans" cxnId="{7A8731C2-1001-4CEE-A154-13C65F1D7193}">
      <dgm:prSet/>
      <dgm:spPr/>
      <dgm:t>
        <a:bodyPr/>
        <a:lstStyle/>
        <a:p>
          <a:endParaRPr lang="en-US"/>
        </a:p>
      </dgm:t>
    </dgm:pt>
    <dgm:pt modelId="{602D9B5C-1799-460A-88D6-67CA468E0143}" type="sibTrans" cxnId="{7A8731C2-1001-4CEE-A154-13C65F1D7193}">
      <dgm:prSet/>
      <dgm:spPr/>
      <dgm:t>
        <a:bodyPr/>
        <a:lstStyle/>
        <a:p>
          <a:endParaRPr lang="en-US"/>
        </a:p>
      </dgm:t>
    </dgm:pt>
    <dgm:pt modelId="{242C9953-220A-4AB0-971A-28DA297E680D}" type="pres">
      <dgm:prSet presAssocID="{CF00A12E-A8F5-470D-AD2B-501135FC0EAA}" presName="Name0" presStyleCnt="0">
        <dgm:presLayoutVars>
          <dgm:dir/>
          <dgm:resizeHandles val="exact"/>
        </dgm:presLayoutVars>
      </dgm:prSet>
      <dgm:spPr/>
    </dgm:pt>
    <dgm:pt modelId="{F43F6978-CA41-4C49-A22F-2297CA3E5DDE}" type="pres">
      <dgm:prSet presAssocID="{53DB7DB6-EB83-42CB-A962-4237E79CF792}" presName="Name5" presStyleLbl="vennNode1" presStyleIdx="0" presStyleCnt="5">
        <dgm:presLayoutVars>
          <dgm:bulletEnabled val="1"/>
        </dgm:presLayoutVars>
      </dgm:prSet>
      <dgm:spPr/>
    </dgm:pt>
    <dgm:pt modelId="{B66E7312-AD9C-4282-971C-E1D3484674EA}" type="pres">
      <dgm:prSet presAssocID="{3D24DF92-1F2E-44E8-8C85-158E4ACE807C}" presName="space" presStyleCnt="0"/>
      <dgm:spPr/>
    </dgm:pt>
    <dgm:pt modelId="{60FBED37-5A00-4A18-B8B7-14E91EB91B85}" type="pres">
      <dgm:prSet presAssocID="{94BE9BEC-205D-4BA5-AA21-371DFCE32736}" presName="Name5" presStyleLbl="vennNode1" presStyleIdx="1" presStyleCnt="5">
        <dgm:presLayoutVars>
          <dgm:bulletEnabled val="1"/>
        </dgm:presLayoutVars>
      </dgm:prSet>
      <dgm:spPr/>
    </dgm:pt>
    <dgm:pt modelId="{5B4251F9-57E9-4A5E-BBB5-B3A2E101F7A5}" type="pres">
      <dgm:prSet presAssocID="{988BC29B-885D-40CC-9863-F6642B7CBF7D}" presName="space" presStyleCnt="0"/>
      <dgm:spPr/>
    </dgm:pt>
    <dgm:pt modelId="{82C52D8B-ECBF-4C39-823E-33A77F08169F}" type="pres">
      <dgm:prSet presAssocID="{E2CB061A-F4B8-4E27-8142-59EBBE091C0F}" presName="Name5" presStyleLbl="vennNode1" presStyleIdx="2" presStyleCnt="5">
        <dgm:presLayoutVars>
          <dgm:bulletEnabled val="1"/>
        </dgm:presLayoutVars>
      </dgm:prSet>
      <dgm:spPr/>
    </dgm:pt>
    <dgm:pt modelId="{716C17E0-9D61-45B6-9031-784FEB9DECB3}" type="pres">
      <dgm:prSet presAssocID="{C570D94C-0958-4DDE-937F-44DE427893E4}" presName="space" presStyleCnt="0"/>
      <dgm:spPr/>
    </dgm:pt>
    <dgm:pt modelId="{12DFFC30-25CE-4749-9948-601A8C370994}" type="pres">
      <dgm:prSet presAssocID="{73D3845F-75AD-43A3-89F6-448EA5D00F76}" presName="Name5" presStyleLbl="vennNode1" presStyleIdx="3" presStyleCnt="5">
        <dgm:presLayoutVars>
          <dgm:bulletEnabled val="1"/>
        </dgm:presLayoutVars>
      </dgm:prSet>
      <dgm:spPr/>
    </dgm:pt>
    <dgm:pt modelId="{922F23EF-8829-42AC-946C-69AECDCA2556}" type="pres">
      <dgm:prSet presAssocID="{4995AC19-71FD-49F3-930E-88CF42DDADBD}" presName="space" presStyleCnt="0"/>
      <dgm:spPr/>
    </dgm:pt>
    <dgm:pt modelId="{CB2E6EFC-0326-4A77-9B31-5412C69656A6}" type="pres">
      <dgm:prSet presAssocID="{ACC97E6F-A285-4462-8303-74B2B3069430}" presName="Name5" presStyleLbl="vennNode1" presStyleIdx="4" presStyleCnt="5" custLinFactNeighborX="41810">
        <dgm:presLayoutVars>
          <dgm:bulletEnabled val="1"/>
        </dgm:presLayoutVars>
      </dgm:prSet>
      <dgm:spPr>
        <a:xfrm>
          <a:off x="9115666" y="2143246"/>
          <a:ext cx="2847732" cy="2847732"/>
        </a:xfrm>
        <a:prstGeom prst="ellipse">
          <a:avLst/>
        </a:prstGeom>
      </dgm:spPr>
    </dgm:pt>
  </dgm:ptLst>
  <dgm:cxnLst>
    <dgm:cxn modelId="{2B0C4913-A675-457B-A337-FCA08A381757}" type="presOf" srcId="{53DB7DB6-EB83-42CB-A962-4237E79CF792}" destId="{F43F6978-CA41-4C49-A22F-2297CA3E5DDE}" srcOrd="0" destOrd="0" presId="urn:microsoft.com/office/officeart/2005/8/layout/venn3"/>
    <dgm:cxn modelId="{A263251E-C41D-432D-8C26-D7A924BB46C7}" srcId="{CF00A12E-A8F5-470D-AD2B-501135FC0EAA}" destId="{94BE9BEC-205D-4BA5-AA21-371DFCE32736}" srcOrd="1" destOrd="0" parTransId="{BFA3A3DC-43A7-4FA1-8CDB-81E9C005429D}" sibTransId="{988BC29B-885D-40CC-9863-F6642B7CBF7D}"/>
    <dgm:cxn modelId="{5EECA829-76C2-4DCE-95D4-3D1DEAE5C68D}" type="presOf" srcId="{ACC97E6F-A285-4462-8303-74B2B3069430}" destId="{CB2E6EFC-0326-4A77-9B31-5412C69656A6}" srcOrd="0" destOrd="0" presId="urn:microsoft.com/office/officeart/2005/8/layout/venn3"/>
    <dgm:cxn modelId="{5E721888-B978-4955-B22F-F98C06AB82AF}" srcId="{CF00A12E-A8F5-470D-AD2B-501135FC0EAA}" destId="{E2CB061A-F4B8-4E27-8142-59EBBE091C0F}" srcOrd="2" destOrd="0" parTransId="{76D6C294-876B-4A3C-8531-EF529B13F3B2}" sibTransId="{C570D94C-0958-4DDE-937F-44DE427893E4}"/>
    <dgm:cxn modelId="{639312A7-4AAB-45EC-B663-14D820CA4824}" type="presOf" srcId="{E2CB061A-F4B8-4E27-8142-59EBBE091C0F}" destId="{82C52D8B-ECBF-4C39-823E-33A77F08169F}" srcOrd="0" destOrd="0" presId="urn:microsoft.com/office/officeart/2005/8/layout/venn3"/>
    <dgm:cxn modelId="{B68BD7BD-0138-4FCB-AA10-6DE10035A1F4}" srcId="{CF00A12E-A8F5-470D-AD2B-501135FC0EAA}" destId="{73D3845F-75AD-43A3-89F6-448EA5D00F76}" srcOrd="3" destOrd="0" parTransId="{FCA98488-22AA-4DF4-9A25-24BE2806D985}" sibTransId="{4995AC19-71FD-49F3-930E-88CF42DDADBD}"/>
    <dgm:cxn modelId="{7A8731C2-1001-4CEE-A154-13C65F1D7193}" srcId="{CF00A12E-A8F5-470D-AD2B-501135FC0EAA}" destId="{ACC97E6F-A285-4462-8303-74B2B3069430}" srcOrd="4" destOrd="0" parTransId="{C9FD4CC2-FF18-4543-828C-D76615F32D3D}" sibTransId="{602D9B5C-1799-460A-88D6-67CA468E0143}"/>
    <dgm:cxn modelId="{C8BFEDC2-A0D3-4D6A-8523-09A108B306EE}" srcId="{CF00A12E-A8F5-470D-AD2B-501135FC0EAA}" destId="{53DB7DB6-EB83-42CB-A962-4237E79CF792}" srcOrd="0" destOrd="0" parTransId="{2C5B1A33-B2BD-463A-8244-B939D31E07C6}" sibTransId="{3D24DF92-1F2E-44E8-8C85-158E4ACE807C}"/>
    <dgm:cxn modelId="{150043D2-5B1A-4B21-9F2B-66D6DE693EF0}" type="presOf" srcId="{94BE9BEC-205D-4BA5-AA21-371DFCE32736}" destId="{60FBED37-5A00-4A18-B8B7-14E91EB91B85}" srcOrd="0" destOrd="0" presId="urn:microsoft.com/office/officeart/2005/8/layout/venn3"/>
    <dgm:cxn modelId="{0D1347D7-B560-4E4D-B845-64E17EDE2245}" type="presOf" srcId="{CF00A12E-A8F5-470D-AD2B-501135FC0EAA}" destId="{242C9953-220A-4AB0-971A-28DA297E680D}" srcOrd="0" destOrd="0" presId="urn:microsoft.com/office/officeart/2005/8/layout/venn3"/>
    <dgm:cxn modelId="{22417EE4-178A-4CEA-9D23-DED0B70E5EC3}" type="presOf" srcId="{73D3845F-75AD-43A3-89F6-448EA5D00F76}" destId="{12DFFC30-25CE-4749-9948-601A8C370994}" srcOrd="0" destOrd="0" presId="urn:microsoft.com/office/officeart/2005/8/layout/venn3"/>
    <dgm:cxn modelId="{B6119802-71C5-4886-A176-41EED39B438F}" type="presParOf" srcId="{242C9953-220A-4AB0-971A-28DA297E680D}" destId="{F43F6978-CA41-4C49-A22F-2297CA3E5DDE}" srcOrd="0" destOrd="0" presId="urn:microsoft.com/office/officeart/2005/8/layout/venn3"/>
    <dgm:cxn modelId="{BE5B4236-67FF-4809-A204-DE37C5519690}" type="presParOf" srcId="{242C9953-220A-4AB0-971A-28DA297E680D}" destId="{B66E7312-AD9C-4282-971C-E1D3484674EA}" srcOrd="1" destOrd="0" presId="urn:microsoft.com/office/officeart/2005/8/layout/venn3"/>
    <dgm:cxn modelId="{55BF83E7-DC03-4A9B-B8FC-86A1C4E704B3}" type="presParOf" srcId="{242C9953-220A-4AB0-971A-28DA297E680D}" destId="{60FBED37-5A00-4A18-B8B7-14E91EB91B85}" srcOrd="2" destOrd="0" presId="urn:microsoft.com/office/officeart/2005/8/layout/venn3"/>
    <dgm:cxn modelId="{A0A1BC5B-B877-4415-B9AF-660C6AF1D380}" type="presParOf" srcId="{242C9953-220A-4AB0-971A-28DA297E680D}" destId="{5B4251F9-57E9-4A5E-BBB5-B3A2E101F7A5}" srcOrd="3" destOrd="0" presId="urn:microsoft.com/office/officeart/2005/8/layout/venn3"/>
    <dgm:cxn modelId="{53D907A3-A03A-490D-BAA2-57CED275867E}" type="presParOf" srcId="{242C9953-220A-4AB0-971A-28DA297E680D}" destId="{82C52D8B-ECBF-4C39-823E-33A77F08169F}" srcOrd="4" destOrd="0" presId="urn:microsoft.com/office/officeart/2005/8/layout/venn3"/>
    <dgm:cxn modelId="{D2D18582-B901-44C6-8662-A7FC1F63CFC3}" type="presParOf" srcId="{242C9953-220A-4AB0-971A-28DA297E680D}" destId="{716C17E0-9D61-45B6-9031-784FEB9DECB3}" srcOrd="5" destOrd="0" presId="urn:microsoft.com/office/officeart/2005/8/layout/venn3"/>
    <dgm:cxn modelId="{12E913B1-7CCD-49D4-87E0-98AFC51CCB4D}" type="presParOf" srcId="{242C9953-220A-4AB0-971A-28DA297E680D}" destId="{12DFFC30-25CE-4749-9948-601A8C370994}" srcOrd="6" destOrd="0" presId="urn:microsoft.com/office/officeart/2005/8/layout/venn3"/>
    <dgm:cxn modelId="{6655C3DC-42AA-435F-9D5F-8BD52799E986}" type="presParOf" srcId="{242C9953-220A-4AB0-971A-28DA297E680D}" destId="{922F23EF-8829-42AC-946C-69AECDCA2556}" srcOrd="7" destOrd="0" presId="urn:microsoft.com/office/officeart/2005/8/layout/venn3"/>
    <dgm:cxn modelId="{50CABE41-F8B4-4D9B-A542-B50F3CE6753C}" type="presParOf" srcId="{242C9953-220A-4AB0-971A-28DA297E680D}" destId="{CB2E6EFC-0326-4A77-9B31-5412C69656A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31A3-B736-459B-AE41-29D8B61AB82F}">
      <dsp:nvSpPr>
        <dsp:cNvPr id="0" name=""/>
        <dsp:cNvSpPr/>
      </dsp:nvSpPr>
      <dsp:spPr>
        <a:xfrm>
          <a:off x="0" y="3807"/>
          <a:ext cx="5461621" cy="811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>
          <a:solidFill>
            <a:srgbClr val="287DA4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99506-4554-427B-A2D7-57AD0BBBA757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3FABF-AF19-432A-A27F-F7A8C050028E}">
      <dsp:nvSpPr>
        <dsp:cNvPr id="0" name=""/>
        <dsp:cNvSpPr/>
      </dsp:nvSpPr>
      <dsp:spPr>
        <a:xfrm>
          <a:off x="936706" y="3807"/>
          <a:ext cx="4524914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Introduction of the concept of Unmet Medical Need / High Unmet Medical Need</a:t>
          </a:r>
        </a:p>
      </dsp:txBody>
      <dsp:txXfrm>
        <a:off x="936706" y="3807"/>
        <a:ext cx="4524914" cy="811001"/>
      </dsp:txXfrm>
    </dsp:sp>
    <dsp:sp modelId="{11CC6DF7-039A-4665-80F3-DBFE48A2E9EE}">
      <dsp:nvSpPr>
        <dsp:cNvPr id="0" name=""/>
        <dsp:cNvSpPr/>
      </dsp:nvSpPr>
      <dsp:spPr>
        <a:xfrm>
          <a:off x="0" y="1017559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F83A67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7218-B7E2-4A16-98CF-C0A351FAE4C5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061CA-FACA-43D9-A0D1-5BF4AAF864D0}">
      <dsp:nvSpPr>
        <dsp:cNvPr id="0" name=""/>
        <dsp:cNvSpPr/>
      </dsp:nvSpPr>
      <dsp:spPr>
        <a:xfrm>
          <a:off x="936706" y="1017559"/>
          <a:ext cx="4524914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Modulation of incentives &amp; conditionalities linked to access</a:t>
          </a:r>
        </a:p>
      </dsp:txBody>
      <dsp:txXfrm>
        <a:off x="936706" y="1017559"/>
        <a:ext cx="4524914" cy="811001"/>
      </dsp:txXfrm>
    </dsp:sp>
    <dsp:sp modelId="{B2FD076E-7E0C-469F-851F-CE0C2C1AEE02}">
      <dsp:nvSpPr>
        <dsp:cNvPr id="0" name=""/>
        <dsp:cNvSpPr/>
      </dsp:nvSpPr>
      <dsp:spPr>
        <a:xfrm>
          <a:off x="0" y="2031311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4472C4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42BF6-4191-4529-A549-88F846101528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EC206-D289-47AC-ADAD-BA2F7D96C1DA}">
      <dsp:nvSpPr>
        <dsp:cNvPr id="0" name=""/>
        <dsp:cNvSpPr/>
      </dsp:nvSpPr>
      <dsp:spPr>
        <a:xfrm>
          <a:off x="936706" y="2031311"/>
          <a:ext cx="4524914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Radical changes in the EMA structure, codification of PRIME &amp; shortening assessment times</a:t>
          </a:r>
        </a:p>
      </dsp:txBody>
      <dsp:txXfrm>
        <a:off x="936706" y="2031311"/>
        <a:ext cx="4524914" cy="811001"/>
      </dsp:txXfrm>
    </dsp:sp>
    <dsp:sp modelId="{CFB69ACB-A5DF-473F-9060-093B714814F3}">
      <dsp:nvSpPr>
        <dsp:cNvPr id="0" name=""/>
        <dsp:cNvSpPr/>
      </dsp:nvSpPr>
      <dsp:spPr>
        <a:xfrm>
          <a:off x="0" y="3045063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4A803C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7DACD-5979-4E5E-9E9F-E19AA953B733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271C8-2A98-4454-B02F-BBB6DA2C1C57}">
      <dsp:nvSpPr>
        <dsp:cNvPr id="0" name=""/>
        <dsp:cNvSpPr/>
      </dsp:nvSpPr>
      <dsp:spPr>
        <a:xfrm>
          <a:off x="936706" y="3045063"/>
          <a:ext cx="4524914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Patient representation at CHMP &amp; consultation on guidelines</a:t>
          </a:r>
        </a:p>
      </dsp:txBody>
      <dsp:txXfrm>
        <a:off x="936706" y="3045063"/>
        <a:ext cx="4524914" cy="811001"/>
      </dsp:txXfrm>
    </dsp:sp>
    <dsp:sp modelId="{2A188A66-DBBF-495E-BA66-38032DF7B283}">
      <dsp:nvSpPr>
        <dsp:cNvPr id="0" name=""/>
        <dsp:cNvSpPr/>
      </dsp:nvSpPr>
      <dsp:spPr>
        <a:xfrm>
          <a:off x="0" y="4059164"/>
          <a:ext cx="5461621" cy="811001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9050">
          <a:solidFill>
            <a:srgbClr val="287DA4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AE1DA-3D1E-47AA-9E32-6768D54826B1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EDB4-5000-41FB-9096-FD42F36C7A8B}">
      <dsp:nvSpPr>
        <dsp:cNvPr id="0" name=""/>
        <dsp:cNvSpPr/>
      </dsp:nvSpPr>
      <dsp:spPr>
        <a:xfrm>
          <a:off x="936706" y="4058815"/>
          <a:ext cx="4524914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Addressing shortages, AMR and environmental impact</a:t>
          </a:r>
        </a:p>
      </dsp:txBody>
      <dsp:txXfrm>
        <a:off x="936706" y="4058815"/>
        <a:ext cx="4524914" cy="81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6978-CA41-4C49-A22F-2297CA3E5DDE}">
      <dsp:nvSpPr>
        <dsp:cNvPr id="0" name=""/>
        <dsp:cNvSpPr/>
      </dsp:nvSpPr>
      <dsp:spPr>
        <a:xfrm>
          <a:off x="1388" y="2021336"/>
          <a:ext cx="2706990" cy="2706990"/>
        </a:xfrm>
        <a:prstGeom prst="ellipse">
          <a:avLst/>
        </a:prstGeom>
        <a:solidFill>
          <a:srgbClr val="287DA4">
            <a:alpha val="50196"/>
          </a:srgbClr>
        </a:solidFill>
        <a:ln w="12700" cap="flat" cmpd="sng" algn="ctr">
          <a:solidFill>
            <a:srgbClr val="287D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75" tIns="82550" rIns="14897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97818" y="2417766"/>
        <a:ext cx="1914130" cy="1914130"/>
      </dsp:txXfrm>
    </dsp:sp>
    <dsp:sp modelId="{60FBED37-5A00-4A18-B8B7-14E91EB91B85}">
      <dsp:nvSpPr>
        <dsp:cNvPr id="0" name=""/>
        <dsp:cNvSpPr/>
      </dsp:nvSpPr>
      <dsp:spPr>
        <a:xfrm>
          <a:off x="2166980" y="2021336"/>
          <a:ext cx="2706990" cy="2706990"/>
        </a:xfrm>
        <a:prstGeom prst="ellipse">
          <a:avLst/>
        </a:prstGeom>
        <a:solidFill>
          <a:srgbClr val="F83A67">
            <a:alpha val="49804"/>
          </a:srgbClr>
        </a:solidFill>
        <a:ln w="12700" cap="flat" cmpd="sng" algn="ctr">
          <a:solidFill>
            <a:srgbClr val="F83A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75" tIns="82550" rIns="14897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563410" y="2417766"/>
        <a:ext cx="1914130" cy="1914130"/>
      </dsp:txXfrm>
    </dsp:sp>
    <dsp:sp modelId="{82C52D8B-ECBF-4C39-823E-33A77F08169F}">
      <dsp:nvSpPr>
        <dsp:cNvPr id="0" name=""/>
        <dsp:cNvSpPr/>
      </dsp:nvSpPr>
      <dsp:spPr>
        <a:xfrm>
          <a:off x="4332573" y="2021336"/>
          <a:ext cx="2706990" cy="2706990"/>
        </a:xfrm>
        <a:prstGeom prst="ellipse">
          <a:avLst/>
        </a:prstGeom>
        <a:solidFill>
          <a:srgbClr val="4472C4">
            <a:alpha val="49804"/>
          </a:srgbClr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75" tIns="82550" rIns="14897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729003" y="2417766"/>
        <a:ext cx="1914130" cy="1914130"/>
      </dsp:txXfrm>
    </dsp:sp>
    <dsp:sp modelId="{12DFFC30-25CE-4749-9948-601A8C370994}">
      <dsp:nvSpPr>
        <dsp:cNvPr id="0" name=""/>
        <dsp:cNvSpPr/>
      </dsp:nvSpPr>
      <dsp:spPr>
        <a:xfrm>
          <a:off x="6498165" y="2021336"/>
          <a:ext cx="2706990" cy="2706990"/>
        </a:xfrm>
        <a:prstGeom prst="ellipse">
          <a:avLst/>
        </a:prstGeom>
        <a:solidFill>
          <a:srgbClr val="4A803C">
            <a:alpha val="50196"/>
          </a:srgbClr>
        </a:solidFill>
        <a:ln w="12700" cap="flat" cmpd="sng" algn="ctr">
          <a:solidFill>
            <a:srgbClr val="4A80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75" tIns="82550" rIns="14897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4595" y="2417766"/>
        <a:ext cx="1914130" cy="1914130"/>
      </dsp:txXfrm>
    </dsp:sp>
    <dsp:sp modelId="{CB2E6EFC-0326-4A77-9B31-5412C69656A6}">
      <dsp:nvSpPr>
        <dsp:cNvPr id="0" name=""/>
        <dsp:cNvSpPr/>
      </dsp:nvSpPr>
      <dsp:spPr>
        <a:xfrm>
          <a:off x="8665146" y="2021336"/>
          <a:ext cx="2706990" cy="2706990"/>
        </a:xfrm>
        <a:prstGeom prst="ellipse">
          <a:avLst/>
        </a:prstGeom>
        <a:solidFill>
          <a:srgbClr val="287DA4">
            <a:alpha val="50000"/>
          </a:srgbClr>
        </a:solidFill>
        <a:ln w="12700" cap="flat" cmpd="sng" algn="ctr">
          <a:solidFill>
            <a:srgbClr val="287D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720" tIns="82550" rIns="15672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9061576" y="2417766"/>
        <a:ext cx="1914130" cy="1914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11D8E-E020-4E64-8594-053AE184C5CA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5CBE-076A-4069-AE42-CEBB745A5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Virginie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3D64C-F26D-4DA9-9383-F07EB465EC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5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Virginie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DD43B-D15D-EF46-94CE-FBE194728468}" type="slidenum">
              <a:rPr lang="en-FR" smtClean="0"/>
              <a:t>13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9349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Virginie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DD43B-D15D-EF46-94CE-FBE194728468}" type="slidenum">
              <a:rPr lang="en-FR" smtClean="0"/>
              <a:t>14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3754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9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6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2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9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3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Solène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9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Solène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9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Solène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Rosa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2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Virginie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45CBE-076A-4069-AE42-CEBB745A59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rdis.org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E9EBD14-19B7-A4F6-3822-68D01691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" y="0"/>
            <a:ext cx="1218708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346" y="2365512"/>
            <a:ext cx="6870023" cy="17740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347" y="4355964"/>
            <a:ext cx="687002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0573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lair-Texte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0667" y="5779699"/>
            <a:ext cx="12181667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" y="1"/>
            <a:ext cx="1267863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65127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825625"/>
            <a:ext cx="10515600" cy="3780000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FontTx/>
              <a:buBlip>
                <a:blip r:embed="rId3"/>
              </a:buBlip>
              <a:defRPr sz="1900"/>
            </a:lvl1pPr>
            <a:lvl2pPr marL="514350" indent="-171450">
              <a:spcAft>
                <a:spcPts val="1200"/>
              </a:spcAft>
              <a:buFont typeface="Wingdings" panose="05000000000000000000" pitchFamily="2" charset="2"/>
              <a:buChar char="§"/>
              <a:defRPr sz="1900"/>
            </a:lvl2pPr>
            <a:lvl3pPr>
              <a:spcAft>
                <a:spcPts val="1200"/>
              </a:spcAft>
              <a:defRPr sz="1900"/>
            </a:lvl3pPr>
            <a:lvl4pPr>
              <a:spcAft>
                <a:spcPts val="1200"/>
              </a:spcAft>
              <a:defRPr sz="1900"/>
            </a:lvl4pPr>
            <a:lvl5pPr>
              <a:spcAft>
                <a:spcPts val="1200"/>
              </a:spcAft>
              <a:defRPr sz="1900"/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923" y="5985087"/>
            <a:ext cx="1706739" cy="5790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6369103"/>
            <a:ext cx="1536065" cy="195056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26742" y="6310244"/>
            <a:ext cx="59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B4ED5-1BF1-4796-A7B1-2AB2B4308F5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 with caption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A7137B-474D-7CF3-0BF7-02B44F14C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" y="0"/>
            <a:ext cx="12188129" cy="6860176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54CF671-EAFE-F9BC-ADDE-9854AC98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8" y="5907501"/>
            <a:ext cx="460754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C315D097-EF55-BA4B-927E-E7C7B891E9AF}" type="slidenum">
              <a:rPr lang="ru-UA" smtClean="0"/>
              <a:pPr/>
              <a:t>‹#›</a:t>
            </a:fld>
            <a:endParaRPr lang="ru-UA"/>
          </a:p>
        </p:txBody>
      </p:sp>
      <p:pic>
        <p:nvPicPr>
          <p:cNvPr id="10" name="Image 10">
            <a:hlinkClick r:id="rId3"/>
            <a:extLst>
              <a:ext uri="{FF2B5EF4-FFF2-40B4-BE49-F238E27FC236}">
                <a16:creationId xmlns:a16="http://schemas.microsoft.com/office/drawing/2014/main" id="{F00D0A1A-EE3D-6B46-F209-C41B9A170B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117717" y="4825092"/>
            <a:ext cx="11525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5D9B-ED06-7EA8-4B16-C4373124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152" y="347869"/>
            <a:ext cx="7578657" cy="6559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264F9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B1E74-156F-9C09-9303-A228AC98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06952"/>
            <a:ext cx="5461621" cy="4873625"/>
          </a:xfrm>
        </p:spPr>
        <p:txBody>
          <a:bodyPr/>
          <a:lstStyle>
            <a:lvl1pPr>
              <a:defRPr sz="3200">
                <a:solidFill>
                  <a:srgbClr val="264F9E"/>
                </a:solidFill>
              </a:defRPr>
            </a:lvl1pPr>
            <a:lvl2pPr>
              <a:defRPr sz="2800">
                <a:solidFill>
                  <a:srgbClr val="264F9E"/>
                </a:solidFill>
              </a:defRPr>
            </a:lvl2pPr>
            <a:lvl3pPr>
              <a:defRPr sz="2400">
                <a:solidFill>
                  <a:srgbClr val="264F9E"/>
                </a:solidFill>
              </a:defRPr>
            </a:lvl3pPr>
            <a:lvl4pPr>
              <a:defRPr sz="2000">
                <a:solidFill>
                  <a:srgbClr val="264F9E"/>
                </a:solidFill>
              </a:defRPr>
            </a:lvl4pPr>
            <a:lvl5pPr>
              <a:defRPr sz="2000">
                <a:solidFill>
                  <a:srgbClr val="264F9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92E663-96F7-B94B-FD15-836802367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8983" y="3011557"/>
            <a:ext cx="2973042" cy="3576958"/>
          </a:xfrm>
        </p:spPr>
        <p:txBody>
          <a:bodyPr/>
          <a:lstStyle>
            <a:lvl1pPr marL="0" indent="0">
              <a:buNone/>
              <a:defRPr sz="1600">
                <a:solidFill>
                  <a:srgbClr val="264F9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34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1000" y="1825200"/>
            <a:ext cx="10515600" cy="3780000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3651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0061" y="5779693"/>
            <a:ext cx="11571939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607" y="6038949"/>
            <a:ext cx="1280054" cy="579072"/>
          </a:xfrm>
          <a:prstGeom prst="rect">
            <a:avLst/>
          </a:prstGeom>
        </p:spPr>
      </p:pic>
      <p:pic>
        <p:nvPicPr>
          <p:cNvPr id="15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0897" cy="6857433"/>
          </a:xfrm>
          <a:prstGeom prst="rect">
            <a:avLst/>
          </a:prstGeom>
        </p:spPr>
      </p:pic>
      <p:pic>
        <p:nvPicPr>
          <p:cNvPr id="14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69103"/>
            <a:ext cx="1152049" cy="195056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-77433" y="6310244"/>
            <a:ext cx="59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B4ED5-1BF1-4796-A7B1-2AB2B4308F51}" type="slidenum">
              <a:rPr lang="fr-FR" sz="1400" smtClean="0">
                <a:solidFill>
                  <a:srgbClr val="FFFFFF"/>
                </a:solidFill>
                <a:latin typeface="Corbel" panose="020B0503020204020204" pitchFamily="34" charset="0"/>
              </a:rPr>
              <a:pPr algn="ctr"/>
              <a:t>‹#›</a:t>
            </a:fld>
            <a:endParaRPr lang="fr-FR" sz="14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0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B988A41-341C-483B-EBF0-C9BE15D7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BEA17D6-3A2A-E289-D4F7-D0F984E60A02}"/>
              </a:ext>
            </a:extLst>
          </p:cNvPr>
          <p:cNvSpPr txBox="1">
            <a:spLocks/>
          </p:cNvSpPr>
          <p:nvPr/>
        </p:nvSpPr>
        <p:spPr>
          <a:xfrm>
            <a:off x="592138" y="2365375"/>
            <a:ext cx="6870700" cy="17748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UA" dirty="0">
              <a:solidFill>
                <a:srgbClr val="4A803C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347" y="4355964"/>
            <a:ext cx="687002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64F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2346" y="2246243"/>
            <a:ext cx="6870023" cy="2001514"/>
          </a:xfrm>
        </p:spPr>
        <p:txBody>
          <a:bodyPr anchor="b">
            <a:noAutofit/>
          </a:bodyPr>
          <a:lstStyle>
            <a:lvl1pPr>
              <a:defRPr sz="54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968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923670B-D56A-2ACB-588C-AB81B4F1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8" y="57"/>
            <a:ext cx="12184063" cy="685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0">
            <a:hlinkClick r:id="rId3"/>
            <a:extLst>
              <a:ext uri="{FF2B5EF4-FFF2-40B4-BE49-F238E27FC236}">
                <a16:creationId xmlns:a16="http://schemas.microsoft.com/office/drawing/2014/main" id="{7A07DEB4-E36A-9526-BC88-251F67D18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79981" y="5150645"/>
            <a:ext cx="1152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279" y="369072"/>
            <a:ext cx="8410417" cy="6944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69279" y="1749977"/>
            <a:ext cx="8410417" cy="41538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2FCAB-ABF6-931E-B372-07B94E22E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07800" y="6232525"/>
            <a:ext cx="460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264F9E"/>
                </a:solidFill>
                <a:latin typeface="+mn-lt"/>
              </a:defRPr>
            </a:lvl1pPr>
          </a:lstStyle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8869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 with caption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C1C208AF-6962-1ECC-7DAB-AC851F02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" y="0"/>
            <a:ext cx="1218708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6152" y="347869"/>
            <a:ext cx="7578657" cy="6559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706952"/>
            <a:ext cx="5461621" cy="4873625"/>
          </a:xfrm>
        </p:spPr>
        <p:txBody>
          <a:bodyPr/>
          <a:lstStyle>
            <a:lvl1pPr>
              <a:defRPr sz="3200">
                <a:solidFill>
                  <a:srgbClr val="264F9E"/>
                </a:solidFill>
              </a:defRPr>
            </a:lvl1pPr>
            <a:lvl2pPr>
              <a:defRPr sz="2800">
                <a:solidFill>
                  <a:srgbClr val="264F9E"/>
                </a:solidFill>
              </a:defRPr>
            </a:lvl2pPr>
            <a:lvl3pPr>
              <a:defRPr sz="2400">
                <a:solidFill>
                  <a:srgbClr val="264F9E"/>
                </a:solidFill>
              </a:defRPr>
            </a:lvl3pPr>
            <a:lvl4pPr>
              <a:defRPr sz="2000">
                <a:solidFill>
                  <a:srgbClr val="264F9E"/>
                </a:solidFill>
              </a:defRPr>
            </a:lvl4pPr>
            <a:lvl5pPr>
              <a:defRPr sz="2000">
                <a:solidFill>
                  <a:srgbClr val="264F9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8983" y="3011557"/>
            <a:ext cx="2973042" cy="3576958"/>
          </a:xfrm>
        </p:spPr>
        <p:txBody>
          <a:bodyPr/>
          <a:lstStyle>
            <a:lvl1pPr marL="0" indent="0">
              <a:buNone/>
              <a:defRPr sz="1600">
                <a:solidFill>
                  <a:srgbClr val="264F9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10">
            <a:hlinkClick r:id="rId3"/>
            <a:extLst>
              <a:ext uri="{FF2B5EF4-FFF2-40B4-BE49-F238E27FC236}">
                <a16:creationId xmlns:a16="http://schemas.microsoft.com/office/drawing/2014/main" id="{325DA66D-994C-7A89-A01D-B7E3769E8E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79981" y="5150645"/>
            <a:ext cx="1152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7751755-86B7-2B81-651D-4DD4E95DC4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07800" y="6232525"/>
            <a:ext cx="460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441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04B16F-28CD-D262-90AF-D187C92B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" y="0"/>
            <a:ext cx="1218708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839" y="3963760"/>
            <a:ext cx="8525491" cy="76540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70839" y="1825625"/>
            <a:ext cx="4489174" cy="18428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64F9E"/>
                </a:solidFill>
              </a:defRPr>
            </a:lvl1pPr>
            <a:lvl2pPr marL="457200" indent="0">
              <a:buNone/>
              <a:defRPr>
                <a:solidFill>
                  <a:srgbClr val="264F9E"/>
                </a:solidFill>
              </a:defRPr>
            </a:lvl2pPr>
            <a:lvl3pPr marL="914400" indent="0">
              <a:buNone/>
              <a:defRPr>
                <a:solidFill>
                  <a:srgbClr val="264F9E"/>
                </a:solidFill>
              </a:defRPr>
            </a:lvl3pPr>
            <a:lvl4pPr marL="1371600" indent="0">
              <a:buNone/>
              <a:defRPr>
                <a:solidFill>
                  <a:srgbClr val="264F9E"/>
                </a:solidFill>
              </a:defRPr>
            </a:lvl4pPr>
            <a:lvl5pPr marL="1828800" indent="0">
              <a:buNone/>
              <a:defRPr>
                <a:solidFill>
                  <a:srgbClr val="264F9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half" idx="13"/>
          </p:nvPr>
        </p:nvSpPr>
        <p:spPr>
          <a:xfrm>
            <a:off x="6520070" y="1825625"/>
            <a:ext cx="3876260" cy="18428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64F9E"/>
                </a:solidFill>
              </a:defRPr>
            </a:lvl1pPr>
            <a:lvl2pPr marL="457200" indent="0">
              <a:buNone/>
              <a:defRPr>
                <a:solidFill>
                  <a:srgbClr val="264F9E"/>
                </a:solidFill>
              </a:defRPr>
            </a:lvl2pPr>
            <a:lvl3pPr marL="914400" indent="0">
              <a:buNone/>
              <a:defRPr>
                <a:solidFill>
                  <a:srgbClr val="264F9E"/>
                </a:solidFill>
              </a:defRPr>
            </a:lvl3pPr>
            <a:lvl4pPr marL="1371600" indent="0">
              <a:buNone/>
              <a:defRPr>
                <a:solidFill>
                  <a:srgbClr val="264F9E"/>
                </a:solidFill>
              </a:defRPr>
            </a:lvl4pPr>
            <a:lvl5pPr marL="1828800" indent="0">
              <a:buNone/>
              <a:defRPr>
                <a:solidFill>
                  <a:srgbClr val="264F9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10">
            <a:hlinkClick r:id="rId3"/>
            <a:extLst>
              <a:ext uri="{FF2B5EF4-FFF2-40B4-BE49-F238E27FC236}">
                <a16:creationId xmlns:a16="http://schemas.microsoft.com/office/drawing/2014/main" id="{5F9B0E37-BAF2-426A-6262-709EFE5CFF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79981" y="5150645"/>
            <a:ext cx="1152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1C1D0D4-9CB4-787B-F94C-2AD4D95EDF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07800" y="6232525"/>
            <a:ext cx="460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6334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_2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D0FCF-AA72-28B2-851D-32A13A2C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" y="0"/>
            <a:ext cx="1218708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AA8B591-8D15-C510-5BF6-45335FECAD7E}"/>
              </a:ext>
            </a:extLst>
          </p:cNvPr>
          <p:cNvSpPr txBox="1">
            <a:spLocks/>
          </p:cNvSpPr>
          <p:nvPr/>
        </p:nvSpPr>
        <p:spPr>
          <a:xfrm>
            <a:off x="3068638" y="368300"/>
            <a:ext cx="8539162" cy="695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620" y="3061252"/>
            <a:ext cx="4077180" cy="321137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50638" y="1811867"/>
            <a:ext cx="3745692" cy="446075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264F9E"/>
                </a:solidFill>
              </a:defRPr>
            </a:lvl1pPr>
            <a:lvl2pPr marL="457200" indent="0">
              <a:buNone/>
              <a:defRPr>
                <a:solidFill>
                  <a:srgbClr val="264F9E"/>
                </a:solidFill>
              </a:defRPr>
            </a:lvl2pPr>
            <a:lvl3pPr marL="914400" indent="0">
              <a:buNone/>
              <a:defRPr>
                <a:solidFill>
                  <a:srgbClr val="264F9E"/>
                </a:solidFill>
              </a:defRPr>
            </a:lvl3pPr>
            <a:lvl4pPr marL="1371600" indent="0">
              <a:buNone/>
              <a:defRPr>
                <a:solidFill>
                  <a:srgbClr val="264F9E"/>
                </a:solidFill>
              </a:defRPr>
            </a:lvl4pPr>
            <a:lvl5pPr marL="1828800" indent="0">
              <a:buNone/>
              <a:defRPr>
                <a:solidFill>
                  <a:srgbClr val="264F9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10">
            <a:hlinkClick r:id="rId3"/>
            <a:extLst>
              <a:ext uri="{FF2B5EF4-FFF2-40B4-BE49-F238E27FC236}">
                <a16:creationId xmlns:a16="http://schemas.microsoft.com/office/drawing/2014/main" id="{8CF65F30-981F-EC91-E37F-8023B62C58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79981" y="5150645"/>
            <a:ext cx="1152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B0B833C-429C-2EC5-2B14-74B9C445BF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07800" y="6232525"/>
            <a:ext cx="460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5700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object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0C13012-A506-77BC-99E3-E43F789F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" y="0"/>
            <a:ext cx="1218708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219" y="408827"/>
            <a:ext cx="3788720" cy="109198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795339" y="1889124"/>
            <a:ext cx="5300662" cy="456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 10">
            <a:hlinkClick r:id="rId3"/>
            <a:extLst>
              <a:ext uri="{FF2B5EF4-FFF2-40B4-BE49-F238E27FC236}">
                <a16:creationId xmlns:a16="http://schemas.microsoft.com/office/drawing/2014/main" id="{D03520FF-9071-5D4F-6249-42C5D8404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79981" y="5150645"/>
            <a:ext cx="1152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6C5137C-9271-2FAF-E5B4-C49E939C1D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07800" y="6232525"/>
            <a:ext cx="460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36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CC472-A0E7-E311-206B-625FB6031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" y="0"/>
            <a:ext cx="12188129" cy="68601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54EAF-F49D-9AAF-6DE8-9AF56C79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46" y="2365512"/>
            <a:ext cx="6870023" cy="17740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D4D5F1-B711-E9B2-4D61-307F41316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347" y="4355964"/>
            <a:ext cx="687002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69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923670B-D56A-2ACB-588C-AB81B4F1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0">
            <a:hlinkClick r:id="rId3"/>
            <a:extLst>
              <a:ext uri="{FF2B5EF4-FFF2-40B4-BE49-F238E27FC236}">
                <a16:creationId xmlns:a16="http://schemas.microsoft.com/office/drawing/2014/main" id="{7A07DEB4-E36A-9526-BC88-251F67D18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79981" y="5150645"/>
            <a:ext cx="11525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279" y="369072"/>
            <a:ext cx="8410417" cy="69441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4F9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U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69279" y="1749977"/>
            <a:ext cx="8410417" cy="41538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2FCAB-ABF6-931E-B372-07B94E22E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07800" y="6232525"/>
            <a:ext cx="46037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45AC40"/>
                </a:solidFill>
                <a:latin typeface="+mn-lt"/>
              </a:defRPr>
            </a:lvl1pPr>
          </a:lstStyle>
          <a:p>
            <a:pPr>
              <a:defRPr/>
            </a:pPr>
            <a:fld id="{6502C2F8-175E-5346-86F8-C8B9B8B0C184}" type="slidenum">
              <a:rPr lang="ru-UA"/>
              <a:pPr>
                <a:defRPr/>
              </a:pPr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272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26D1897-A3AF-2042-AD04-4F80C096C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FR" altLang="en-FR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ED7520A-0D57-0F54-39FE-993431F14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FR" altLang="en-FR"/>
          </a:p>
        </p:txBody>
      </p:sp>
    </p:spTree>
    <p:extLst>
      <p:ext uri="{BB962C8B-B14F-4D97-AF65-F5344CB8AC3E}">
        <p14:creationId xmlns:p14="http://schemas.microsoft.com/office/powerpoint/2010/main" val="20636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264F9E"/>
          </a:solidFill>
          <a:latin typeface="Montserrat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64F9E"/>
          </a:solidFill>
          <a:latin typeface="Montserrat" pitchFamily="2" charset="77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4F9E"/>
          </a:solidFill>
          <a:latin typeface="Montserrat" pitchFamily="2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4F9E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712F9-DB7A-D693-393B-02913707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D3497-5844-5BAE-BE59-406EBD6C7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00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264F9E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F9E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3" Type="http://schemas.openxmlformats.org/officeDocument/2006/relationships/diagramData" Target="../diagrams/data2.xml"/><Relationship Id="rId21" Type="http://schemas.openxmlformats.org/officeDocument/2006/relationships/image" Target="../media/image68.svg"/><Relationship Id="rId7" Type="http://schemas.microsoft.com/office/2007/relationships/diagramDrawing" Target="../diagrams/drawing2.xml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8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66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E0CD-025A-0CF2-420E-7A28DC881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46" y="2365512"/>
            <a:ext cx="10493470" cy="1774037"/>
          </a:xfrm>
        </p:spPr>
        <p:txBody>
          <a:bodyPr>
            <a:normAutofit/>
          </a:bodyPr>
          <a:lstStyle/>
          <a:p>
            <a:r>
              <a:rPr lang="en-US" dirty="0"/>
              <a:t>Advocacy Context + EU Pharmaceutical Legislation 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5D05D-86AC-C295-B017-3A0E279A6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347" y="4355964"/>
            <a:ext cx="11037999" cy="1655762"/>
          </a:xfrm>
        </p:spPr>
        <p:txBody>
          <a:bodyPr>
            <a:normAutofit/>
          </a:bodyPr>
          <a:lstStyle/>
          <a:p>
            <a:r>
              <a:rPr lang="en-US" dirty="0"/>
              <a:t>14 May 2025</a:t>
            </a:r>
          </a:p>
          <a:p>
            <a:r>
              <a:rPr lang="en-US" b="1" dirty="0"/>
              <a:t>Open Academy - Webinar n°4</a:t>
            </a:r>
          </a:p>
          <a:p>
            <a:r>
              <a:rPr lang="en-FR" i="1" dirty="0"/>
              <a:t>Virginie Hivert</a:t>
            </a:r>
            <a:r>
              <a:rPr lang="en-GB" i="1" dirty="0"/>
              <a:t> &amp; Rosa Castro</a:t>
            </a:r>
            <a:r>
              <a:rPr lang="en-FR" i="1" dirty="0"/>
              <a:t>, EURORDIS-Rare Diseases Europe</a:t>
            </a:r>
            <a:endParaRPr lang="en-US" i="1" dirty="0"/>
          </a:p>
          <a:p>
            <a:endParaRPr lang="en-FR" i="1" dirty="0"/>
          </a:p>
        </p:txBody>
      </p:sp>
    </p:spTree>
    <p:extLst>
      <p:ext uri="{BB962C8B-B14F-4D97-AF65-F5344CB8AC3E}">
        <p14:creationId xmlns:p14="http://schemas.microsoft.com/office/powerpoint/2010/main" val="344948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F927-72DC-4F14-B121-75B11DD3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n. 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5E696-E8F5-43AD-9D94-42F5F47EC788}"/>
              </a:ext>
            </a:extLst>
          </p:cNvPr>
          <p:cNvSpPr txBox="1"/>
          <p:nvPr/>
        </p:nvSpPr>
        <p:spPr>
          <a:xfrm>
            <a:off x="3311611" y="6169706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https://ojrd.biomedcentral.com/articles/10.1186/s13023-024-03095-z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50AE0F-8FBB-43CD-9C80-BD6A42D88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151" y="1620268"/>
            <a:ext cx="6778357" cy="4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3F30-4BE5-4C42-BF9A-C781EC8D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n.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3FBC-D614-41B0-8163-D3341DB2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“By the end of </a:t>
            </a:r>
            <a:r>
              <a:rPr lang="en-US" sz="2400" b="1" i="1" dirty="0"/>
              <a:t>2017</a:t>
            </a:r>
            <a:r>
              <a:rPr lang="en-US" sz="2400" dirty="0"/>
              <a:t>, 142 orphan medicines had been </a:t>
            </a:r>
            <a:r>
              <a:rPr lang="en-US" sz="2400" dirty="0" err="1"/>
              <a:t>authorised</a:t>
            </a:r>
            <a:r>
              <a:rPr lang="en-US" sz="2400" dirty="0"/>
              <a:t>. These cover a wide range of conditions and indications, including many very rare diseases. Based on estimates of disease prevalence and the population size in the EU, </a:t>
            </a:r>
            <a:r>
              <a:rPr lang="en-US" sz="2400" b="1" i="1" dirty="0"/>
              <a:t>it is estimated that a maximum of 6.3 million people stand to benefit from these treatments</a:t>
            </a:r>
            <a:r>
              <a:rPr lang="en-US" sz="2400" dirty="0"/>
              <a:t>. In reality, though, orphan medicines target sub-sets of such patients, based on factors such as disease stage and severity, age, or presence of certain gene mutations. Therefore, </a:t>
            </a:r>
            <a:r>
              <a:rPr lang="en-US" sz="2400" b="1" i="1" dirty="0"/>
              <a:t>the actual treatment population of patients at any time is only a portion of this</a:t>
            </a:r>
            <a:r>
              <a:rPr lang="en-US" sz="2400" dirty="0"/>
              <a:t>.”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AFC3C-DE1E-40CA-BD46-A35766CCD5F7}"/>
              </a:ext>
            </a:extLst>
          </p:cNvPr>
          <p:cNvSpPr txBox="1"/>
          <p:nvPr/>
        </p:nvSpPr>
        <p:spPr>
          <a:xfrm>
            <a:off x="3424881" y="5846542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https://health.ec.europa.eu/system/files/2020-08/orphan-regulation_study_final-report_en_0.pdf</a:t>
            </a:r>
          </a:p>
        </p:txBody>
      </p:sp>
    </p:spTree>
    <p:extLst>
      <p:ext uri="{BB962C8B-B14F-4D97-AF65-F5344CB8AC3E}">
        <p14:creationId xmlns:p14="http://schemas.microsoft.com/office/powerpoint/2010/main" val="27330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5D2B6C8-EFBC-DEA2-3181-290EBA0F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8" y="5907501"/>
            <a:ext cx="4607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15D097-EF55-BA4B-927E-E7C7B891E9AF}" type="slidenum">
              <a:rPr lang="ru-UA" smtClean="0"/>
              <a:pPr>
                <a:spcAft>
                  <a:spcPts val="600"/>
                </a:spcAft>
              </a:pPr>
              <a:t>12</a:t>
            </a:fld>
            <a:endParaRPr lang="ru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39930-0BEE-B290-2DF2-987B54E5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677" y="252619"/>
            <a:ext cx="7578657" cy="655983"/>
          </a:xfrm>
        </p:spPr>
        <p:txBody>
          <a:bodyPr anchor="b">
            <a:normAutofit/>
          </a:bodyPr>
          <a:lstStyle/>
          <a:p>
            <a:r>
              <a:rPr lang="en-US"/>
              <a:t>What are we talking about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B7B06-97B2-9017-0769-F154871C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5550" y="1003852"/>
            <a:ext cx="4019550" cy="5684237"/>
          </a:xfrm>
          <a:prstGeom prst="rect">
            <a:avLst/>
          </a:prstGeom>
          <a:noFill/>
          <a:ln w="28575">
            <a:solidFill>
              <a:srgbClr val="4A803C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3A0D4-83A8-53A9-F43C-86FC197A0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040" y="2125707"/>
            <a:ext cx="5228411" cy="3560717"/>
          </a:xfrm>
          <a:ln w="28575">
            <a:solidFill>
              <a:srgbClr val="4A803C"/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sz="1800"/>
              <a:t> More than 50 different legislative and non-legislative actions are proposed</a:t>
            </a:r>
          </a:p>
          <a:p>
            <a:endParaRPr lang="en-GB" sz="1800"/>
          </a:p>
          <a:p>
            <a:pPr>
              <a:buFont typeface="Wingdings" pitchFamily="2" charset="2"/>
              <a:buChar char="§"/>
            </a:pPr>
            <a:r>
              <a:rPr lang="en-GB" sz="1800"/>
              <a:t>Review of:</a:t>
            </a:r>
          </a:p>
          <a:p>
            <a:endParaRPr lang="en-GB" sz="1800"/>
          </a:p>
          <a:p>
            <a:pPr marL="742950" lvl="1" indent="-285750">
              <a:buClr>
                <a:srgbClr val="4A803C"/>
              </a:buClr>
              <a:buFont typeface="Wingdings" panose="05000000000000000000" pitchFamily="2" charset="2"/>
              <a:buChar char="Ø"/>
            </a:pPr>
            <a:r>
              <a:rPr lang="en-GB" sz="1800"/>
              <a:t>The 2001 Pharmaceutical Directive (2001/83)</a:t>
            </a:r>
          </a:p>
          <a:p>
            <a:pPr lvl="1">
              <a:buClr>
                <a:srgbClr val="4A803C"/>
              </a:buClr>
            </a:pPr>
            <a:endParaRPr lang="en-GB" sz="1800"/>
          </a:p>
          <a:p>
            <a:pPr marL="742950" lvl="1" indent="-285750">
              <a:buClr>
                <a:srgbClr val="4A803C"/>
              </a:buClr>
              <a:buFont typeface="Wingdings" panose="05000000000000000000" pitchFamily="2" charset="2"/>
              <a:buChar char="Ø"/>
            </a:pPr>
            <a:r>
              <a:rPr lang="en-GB" sz="1800"/>
              <a:t>The 2004 EMA Regulation (746/2004)</a:t>
            </a:r>
          </a:p>
          <a:p>
            <a:pPr lvl="1">
              <a:buClr>
                <a:srgbClr val="4A803C"/>
              </a:buClr>
            </a:pPr>
            <a:endParaRPr lang="en-GB" sz="1800"/>
          </a:p>
          <a:p>
            <a:pPr marL="742950" lvl="1" indent="-285750">
              <a:buClr>
                <a:srgbClr val="4A803C"/>
              </a:buClr>
              <a:buFont typeface="Wingdings" panose="05000000000000000000" pitchFamily="2" charset="2"/>
              <a:buChar char="Ø"/>
            </a:pPr>
            <a:r>
              <a:rPr lang="en-GB" sz="1800"/>
              <a:t>The 2000 Orphan Drugs Regulation (141/2000)</a:t>
            </a:r>
          </a:p>
          <a:p>
            <a:pPr lvl="1">
              <a:buClr>
                <a:srgbClr val="4A803C"/>
              </a:buClr>
            </a:pPr>
            <a:endParaRPr lang="en-GB" sz="1800"/>
          </a:p>
          <a:p>
            <a:pPr marL="742950" lvl="1" indent="-285750">
              <a:buClr>
                <a:srgbClr val="4A803C"/>
              </a:buClr>
              <a:buFont typeface="Wingdings" panose="05000000000000000000" pitchFamily="2" charset="2"/>
              <a:buChar char="Ø"/>
            </a:pPr>
            <a:r>
              <a:rPr lang="en-GB" sz="1800"/>
              <a:t>The 2006 Paediatric Regulation (1901/2006)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0995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2E66AB-651C-4CF3-9BA9-D30352F2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26" y="136234"/>
            <a:ext cx="10515600" cy="1325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264F9E"/>
                </a:solidFill>
              </a:rPr>
              <a:t>TIMELINE OF THE EU GPL</a:t>
            </a:r>
            <a:br>
              <a:rPr lang="en-US" sz="3600" dirty="0">
                <a:solidFill>
                  <a:srgbClr val="264F9E"/>
                </a:solidFill>
              </a:rPr>
            </a:br>
            <a:r>
              <a:rPr lang="en-US" sz="1100" i="1" dirty="0">
                <a:solidFill>
                  <a:srgbClr val="264F9E"/>
                </a:solidFill>
              </a:rPr>
              <a:t>until 29 April 2024</a:t>
            </a:r>
            <a:endParaRPr lang="en-GB" sz="3600" i="1" dirty="0">
              <a:solidFill>
                <a:srgbClr val="264F9E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74B755-20CC-7734-39F5-C65FCC6DBA12}"/>
              </a:ext>
            </a:extLst>
          </p:cNvPr>
          <p:cNvCxnSpPr>
            <a:cxnSpLocks/>
          </p:cNvCxnSpPr>
          <p:nvPr/>
        </p:nvCxnSpPr>
        <p:spPr>
          <a:xfrm>
            <a:off x="596900" y="3614057"/>
            <a:ext cx="11341100" cy="7784"/>
          </a:xfrm>
          <a:prstGeom prst="straightConnector1">
            <a:avLst/>
          </a:prstGeom>
          <a:ln w="38100">
            <a:solidFill>
              <a:srgbClr val="D0397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Graphic 12" descr="Marker outline">
            <a:extLst>
              <a:ext uri="{FF2B5EF4-FFF2-40B4-BE49-F238E27FC236}">
                <a16:creationId xmlns:a16="http://schemas.microsoft.com/office/drawing/2014/main" id="{64AF3B80-BF50-AA3E-D88A-9A8F434E9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887" y="1685263"/>
            <a:ext cx="565956" cy="56595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B94243-F933-897F-AEF1-3DCC06C4A294}"/>
              </a:ext>
            </a:extLst>
          </p:cNvPr>
          <p:cNvCxnSpPr>
            <a:cxnSpLocks/>
          </p:cNvCxnSpPr>
          <p:nvPr/>
        </p:nvCxnSpPr>
        <p:spPr>
          <a:xfrm>
            <a:off x="717865" y="2154373"/>
            <a:ext cx="0" cy="145968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B2270E-B793-B4A0-C3EF-B0F9C34563C3}"/>
              </a:ext>
            </a:extLst>
          </p:cNvPr>
          <p:cNvSpPr txBox="1"/>
          <p:nvPr/>
        </p:nvSpPr>
        <p:spPr>
          <a:xfrm>
            <a:off x="828894" y="1997469"/>
            <a:ext cx="15713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November 2022 </a:t>
            </a:r>
            <a:r>
              <a:rPr lang="en-US" sz="1200" dirty="0">
                <a:solidFill>
                  <a:srgbClr val="264F9E"/>
                </a:solidFill>
                <a:latin typeface="Montserrat" pitchFamily="2" charset="0"/>
              </a:rPr>
              <a:t>–</a:t>
            </a:r>
            <a:r>
              <a:rPr lang="en-US" sz="1200" dirty="0"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rgbClr val="264F9E"/>
                </a:solidFill>
                <a:latin typeface="Montserrat" pitchFamily="2" charset="0"/>
              </a:rPr>
              <a:t>EURORDIS’s position on the revision of the OMP regulation.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D69317-8B71-F98C-9B3E-B3173DFAD75F}"/>
              </a:ext>
            </a:extLst>
          </p:cNvPr>
          <p:cNvCxnSpPr>
            <a:cxnSpLocks/>
          </p:cNvCxnSpPr>
          <p:nvPr/>
        </p:nvCxnSpPr>
        <p:spPr>
          <a:xfrm flipV="1">
            <a:off x="1340650" y="3617949"/>
            <a:ext cx="0" cy="170646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Marker outline">
            <a:extLst>
              <a:ext uri="{FF2B5EF4-FFF2-40B4-BE49-F238E27FC236}">
                <a16:creationId xmlns:a16="http://schemas.microsoft.com/office/drawing/2014/main" id="{B5FD91A5-98FB-D78E-0522-BF2C288C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44843" y="5214690"/>
            <a:ext cx="565956" cy="565956"/>
          </a:xfrm>
          <a:prstGeom prst="rect">
            <a:avLst/>
          </a:prstGeom>
        </p:spPr>
      </p:pic>
      <p:pic>
        <p:nvPicPr>
          <p:cNvPr id="30" name="Graphic 29" descr="Marker outline">
            <a:extLst>
              <a:ext uri="{FF2B5EF4-FFF2-40B4-BE49-F238E27FC236}">
                <a16:creationId xmlns:a16="http://schemas.microsoft.com/office/drawing/2014/main" id="{00F4D9F9-57DE-CCC8-2156-24EE60E55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8961" y="1652742"/>
            <a:ext cx="565956" cy="56595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994E7F-3820-B061-15BD-CE76A1A1BAD0}"/>
              </a:ext>
            </a:extLst>
          </p:cNvPr>
          <p:cNvCxnSpPr>
            <a:cxnSpLocks/>
          </p:cNvCxnSpPr>
          <p:nvPr/>
        </p:nvCxnSpPr>
        <p:spPr>
          <a:xfrm>
            <a:off x="2879626" y="2151412"/>
            <a:ext cx="0" cy="145968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5B10155-C1F7-B465-B3A5-79038C3D7AFF}"/>
              </a:ext>
            </a:extLst>
          </p:cNvPr>
          <p:cNvSpPr txBox="1"/>
          <p:nvPr/>
        </p:nvSpPr>
        <p:spPr>
          <a:xfrm>
            <a:off x="3058269" y="1968241"/>
            <a:ext cx="21186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04 - 05 October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 Draft report of MEP Weiss (EPP, Denmark) for the Directive and MEP </a:t>
            </a:r>
            <a:r>
              <a:rPr lang="en-US" sz="1200" dirty="0" err="1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Wölken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(S&amp;D, Germany) for the Regulation.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F7EA11-AD0D-2FB6-407E-909E1FD4B3EB}"/>
              </a:ext>
            </a:extLst>
          </p:cNvPr>
          <p:cNvCxnSpPr>
            <a:cxnSpLocks/>
          </p:cNvCxnSpPr>
          <p:nvPr/>
        </p:nvCxnSpPr>
        <p:spPr>
          <a:xfrm flipV="1">
            <a:off x="4181891" y="3614057"/>
            <a:ext cx="0" cy="170646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Marker outline">
            <a:extLst>
              <a:ext uri="{FF2B5EF4-FFF2-40B4-BE49-F238E27FC236}">
                <a16:creationId xmlns:a16="http://schemas.microsoft.com/office/drawing/2014/main" id="{10606D86-0169-CD15-8377-026F445D2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15224" y="5246178"/>
            <a:ext cx="565956" cy="56595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6F38D22-6F33-104F-3E32-792934B6EB38}"/>
              </a:ext>
            </a:extLst>
          </p:cNvPr>
          <p:cNvCxnSpPr>
            <a:cxnSpLocks/>
          </p:cNvCxnSpPr>
          <p:nvPr/>
        </p:nvCxnSpPr>
        <p:spPr>
          <a:xfrm>
            <a:off x="5585941" y="2185644"/>
            <a:ext cx="0" cy="145968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D7E11F-BFD3-46BC-CC5C-9D7BDF07EC30}"/>
              </a:ext>
            </a:extLst>
          </p:cNvPr>
          <p:cNvSpPr txBox="1"/>
          <p:nvPr/>
        </p:nvSpPr>
        <p:spPr>
          <a:xfrm>
            <a:off x="4275698" y="4230514"/>
            <a:ext cx="1639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24 October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 European Commission’s communication on drug shortages</a:t>
            </a:r>
          </a:p>
        </p:txBody>
      </p:sp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9580203B-024A-B451-D01C-C2784B1B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2121" y="1720796"/>
            <a:ext cx="565956" cy="5659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A38F6C-D380-9007-A68C-917046E9DF30}"/>
              </a:ext>
            </a:extLst>
          </p:cNvPr>
          <p:cNvCxnSpPr>
            <a:cxnSpLocks/>
          </p:cNvCxnSpPr>
          <p:nvPr/>
        </p:nvCxnSpPr>
        <p:spPr>
          <a:xfrm flipV="1">
            <a:off x="6495571" y="3645328"/>
            <a:ext cx="0" cy="170646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Marker outline">
            <a:extLst>
              <a:ext uri="{FF2B5EF4-FFF2-40B4-BE49-F238E27FC236}">
                <a16:creationId xmlns:a16="http://schemas.microsoft.com/office/drawing/2014/main" id="{EE73E4FE-374A-17D5-40DA-20AAC12F8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212593" y="5302871"/>
            <a:ext cx="565956" cy="56595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ADB04F-6FB6-893D-E751-A71A8FF75CB6}"/>
              </a:ext>
            </a:extLst>
          </p:cNvPr>
          <p:cNvCxnSpPr>
            <a:cxnSpLocks/>
          </p:cNvCxnSpPr>
          <p:nvPr/>
        </p:nvCxnSpPr>
        <p:spPr>
          <a:xfrm>
            <a:off x="7455492" y="2158265"/>
            <a:ext cx="0" cy="1459684"/>
          </a:xfrm>
          <a:prstGeom prst="straightConnector1">
            <a:avLst/>
          </a:prstGeom>
          <a:ln w="28575">
            <a:solidFill>
              <a:srgbClr val="D0397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83DB8E-6FB1-8390-4E89-80D60F88668E}"/>
              </a:ext>
            </a:extLst>
          </p:cNvPr>
          <p:cNvSpPr txBox="1"/>
          <p:nvPr/>
        </p:nvSpPr>
        <p:spPr>
          <a:xfrm>
            <a:off x="5715861" y="1880429"/>
            <a:ext cx="12741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13 -14  November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</a:t>
            </a:r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Deadline for tabling amendments at  the ENVI Committee</a:t>
            </a:r>
          </a:p>
        </p:txBody>
      </p:sp>
      <p:pic>
        <p:nvPicPr>
          <p:cNvPr id="18" name="Graphic 17" descr="Marker outline">
            <a:extLst>
              <a:ext uri="{FF2B5EF4-FFF2-40B4-BE49-F238E27FC236}">
                <a16:creationId xmlns:a16="http://schemas.microsoft.com/office/drawing/2014/main" id="{5F7793B3-CB56-4345-2887-86D24B4F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8902" y="1682419"/>
            <a:ext cx="568800" cy="5688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747C9E-88BE-DAAE-AFD5-8739FE6E2F17}"/>
              </a:ext>
            </a:extLst>
          </p:cNvPr>
          <p:cNvCxnSpPr>
            <a:cxnSpLocks/>
          </p:cNvCxnSpPr>
          <p:nvPr/>
        </p:nvCxnSpPr>
        <p:spPr>
          <a:xfrm flipV="1">
            <a:off x="8590519" y="3645328"/>
            <a:ext cx="0" cy="17064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Marker outline">
            <a:extLst>
              <a:ext uri="{FF2B5EF4-FFF2-40B4-BE49-F238E27FC236}">
                <a16:creationId xmlns:a16="http://schemas.microsoft.com/office/drawing/2014/main" id="{0963AAB2-DDD7-6FDC-4741-D2DAAAEDB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307541" y="5257034"/>
            <a:ext cx="565956" cy="565956"/>
          </a:xfrm>
          <a:prstGeom prst="rect">
            <a:avLst/>
          </a:prstGeom>
        </p:spPr>
      </p:pic>
      <p:sp>
        <p:nvSpPr>
          <p:cNvPr id="10" name="TextBox 23">
            <a:extLst>
              <a:ext uri="{FF2B5EF4-FFF2-40B4-BE49-F238E27FC236}">
                <a16:creationId xmlns:a16="http://schemas.microsoft.com/office/drawing/2014/main" id="{76D1F2BB-E3F2-DC35-9EAF-1FF681EBF4B6}"/>
              </a:ext>
            </a:extLst>
          </p:cNvPr>
          <p:cNvSpPr txBox="1"/>
          <p:nvPr/>
        </p:nvSpPr>
        <p:spPr>
          <a:xfrm>
            <a:off x="1441630" y="4230513"/>
            <a:ext cx="14301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26 April 2023</a:t>
            </a:r>
            <a:r>
              <a:rPr lang="en-US" sz="1200" dirty="0">
                <a:solidFill>
                  <a:srgbClr val="264F9E"/>
                </a:solidFill>
                <a:latin typeface="Montserrat" pitchFamily="2" charset="0"/>
              </a:rPr>
              <a:t>–</a:t>
            </a:r>
            <a:r>
              <a:rPr lang="en-US" sz="1200" dirty="0"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rgbClr val="264F9E"/>
                </a:solidFill>
                <a:latin typeface="Montserrat" pitchFamily="2" charset="0"/>
              </a:rPr>
              <a:t>European</a:t>
            </a:r>
            <a:r>
              <a:rPr lang="en-US" sz="1200" dirty="0"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rgbClr val="264F9E"/>
                </a:solidFill>
                <a:latin typeface="Montserrat" pitchFamily="2" charset="0"/>
              </a:rPr>
              <a:t>Commission’s proposal published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311911F0-A498-74CD-096C-400CE019A24A}"/>
              </a:ext>
            </a:extLst>
          </p:cNvPr>
          <p:cNvSpPr txBox="1"/>
          <p:nvPr/>
        </p:nvSpPr>
        <p:spPr>
          <a:xfrm>
            <a:off x="6609491" y="4038872"/>
            <a:ext cx="17076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19 March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</a:t>
            </a:r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</a:rPr>
              <a:t>Vote in the ENVI Committee on the compromise amendments – Successful vote and text to go to plenary session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76E6E4C7-4C6E-E027-9CB3-F0CA70CE9CED}"/>
              </a:ext>
            </a:extLst>
          </p:cNvPr>
          <p:cNvSpPr txBox="1"/>
          <p:nvPr/>
        </p:nvSpPr>
        <p:spPr>
          <a:xfrm>
            <a:off x="7599990" y="1997468"/>
            <a:ext cx="17316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10 April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</a:t>
            </a:r>
            <a:r>
              <a:rPr lang="en-US" sz="1200" b="1" dirty="0">
                <a:solidFill>
                  <a:srgbClr val="D0397D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rgbClr val="264F9E"/>
                </a:solidFill>
                <a:latin typeface="Montserrat" panose="00000500000000000000" pitchFamily="2" charset="0"/>
              </a:rPr>
              <a:t>Vote in Plenary session – successful and adoption of the final position of the EP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1AFF0760-3722-60B1-6E0E-976B4343094D}"/>
              </a:ext>
            </a:extLst>
          </p:cNvPr>
          <p:cNvSpPr txBox="1"/>
          <p:nvPr/>
        </p:nvSpPr>
        <p:spPr>
          <a:xfrm>
            <a:off x="8693237" y="3768805"/>
            <a:ext cx="14437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April – June 2024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Discussions in the Council on shortages and beginning of the Chapter focusing on incentives (BE Presidency followed up by Hungarian &amp; Polish Presidency)</a:t>
            </a:r>
          </a:p>
        </p:txBody>
      </p:sp>
      <p:cxnSp>
        <p:nvCxnSpPr>
          <p:cNvPr id="15" name="Straight Arrow Connector 15">
            <a:extLst>
              <a:ext uri="{FF2B5EF4-FFF2-40B4-BE49-F238E27FC236}">
                <a16:creationId xmlns:a16="http://schemas.microsoft.com/office/drawing/2014/main" id="{40D0060F-6049-98FF-FFBA-CCF208B141DA}"/>
              </a:ext>
            </a:extLst>
          </p:cNvPr>
          <p:cNvCxnSpPr>
            <a:cxnSpLocks/>
          </p:cNvCxnSpPr>
          <p:nvPr/>
        </p:nvCxnSpPr>
        <p:spPr>
          <a:xfrm>
            <a:off x="10021483" y="2185644"/>
            <a:ext cx="0" cy="145968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6">
            <a:extLst>
              <a:ext uri="{FF2B5EF4-FFF2-40B4-BE49-F238E27FC236}">
                <a16:creationId xmlns:a16="http://schemas.microsoft.com/office/drawing/2014/main" id="{8BB0DC9A-F3A1-B0C1-0668-053B2F7BD795}"/>
              </a:ext>
            </a:extLst>
          </p:cNvPr>
          <p:cNvSpPr txBox="1"/>
          <p:nvPr/>
        </p:nvSpPr>
        <p:spPr>
          <a:xfrm>
            <a:off x="10165981" y="1906921"/>
            <a:ext cx="1075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June 2025 – XX 2026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Trilogues</a:t>
            </a:r>
          </a:p>
        </p:txBody>
      </p:sp>
      <p:pic>
        <p:nvPicPr>
          <p:cNvPr id="26" name="Graphic 17" descr="Marker outline">
            <a:extLst>
              <a:ext uri="{FF2B5EF4-FFF2-40B4-BE49-F238E27FC236}">
                <a16:creationId xmlns:a16="http://schemas.microsoft.com/office/drawing/2014/main" id="{865BFCE9-832C-303A-89CD-D4B77768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083" y="1694463"/>
            <a:ext cx="568800" cy="568800"/>
          </a:xfrm>
          <a:prstGeom prst="rect">
            <a:avLst/>
          </a:prstGeom>
        </p:spPr>
      </p:pic>
      <p:cxnSp>
        <p:nvCxnSpPr>
          <p:cNvPr id="27" name="Straight Arrow Connector 18">
            <a:extLst>
              <a:ext uri="{FF2B5EF4-FFF2-40B4-BE49-F238E27FC236}">
                <a16:creationId xmlns:a16="http://schemas.microsoft.com/office/drawing/2014/main" id="{D07EE111-49C6-18E1-83EC-BAC1CDBA687B}"/>
              </a:ext>
            </a:extLst>
          </p:cNvPr>
          <p:cNvCxnSpPr>
            <a:cxnSpLocks/>
          </p:cNvCxnSpPr>
          <p:nvPr/>
        </p:nvCxnSpPr>
        <p:spPr>
          <a:xfrm flipV="1">
            <a:off x="10955577" y="3645328"/>
            <a:ext cx="0" cy="17064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20" descr="Marker outline">
            <a:extLst>
              <a:ext uri="{FF2B5EF4-FFF2-40B4-BE49-F238E27FC236}">
                <a16:creationId xmlns:a16="http://schemas.microsoft.com/office/drawing/2014/main" id="{56800C76-F9C9-CFCF-0B43-42D813A28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672599" y="5283165"/>
            <a:ext cx="565956" cy="565956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10D98197-89B9-3F4E-803B-15F89C2B87BA}"/>
              </a:ext>
            </a:extLst>
          </p:cNvPr>
          <p:cNvSpPr txBox="1"/>
          <p:nvPr/>
        </p:nvSpPr>
        <p:spPr>
          <a:xfrm>
            <a:off x="10955577" y="4012303"/>
            <a:ext cx="1144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2027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–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2028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Implementation of the EU GPL </a:t>
            </a:r>
          </a:p>
        </p:txBody>
      </p:sp>
      <p:cxnSp>
        <p:nvCxnSpPr>
          <p:cNvPr id="38" name="Straight Arrow Connector 5">
            <a:extLst>
              <a:ext uri="{FF2B5EF4-FFF2-40B4-BE49-F238E27FC236}">
                <a16:creationId xmlns:a16="http://schemas.microsoft.com/office/drawing/2014/main" id="{D122528A-9B36-65F9-1C4A-3AA6F7A60823}"/>
              </a:ext>
            </a:extLst>
          </p:cNvPr>
          <p:cNvCxnSpPr>
            <a:cxnSpLocks/>
          </p:cNvCxnSpPr>
          <p:nvPr/>
        </p:nvCxnSpPr>
        <p:spPr>
          <a:xfrm>
            <a:off x="8590519" y="3624802"/>
            <a:ext cx="3347481" cy="643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1EEEA4C6-ED46-D678-C873-65DC7CCB8B99}"/>
              </a:ext>
            </a:extLst>
          </p:cNvPr>
          <p:cNvSpPr/>
          <p:nvPr/>
        </p:nvSpPr>
        <p:spPr>
          <a:xfrm>
            <a:off x="912473" y="3999779"/>
            <a:ext cx="2085286" cy="1969799"/>
          </a:xfrm>
          <a:prstGeom prst="ellipse">
            <a:avLst/>
          </a:prstGeom>
          <a:noFill/>
          <a:ln w="57150">
            <a:solidFill>
              <a:srgbClr val="4A8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50C59AC-CB16-CA1E-8F44-F1D5B46D4E12}"/>
              </a:ext>
            </a:extLst>
          </p:cNvPr>
          <p:cNvSpPr/>
          <p:nvPr/>
        </p:nvSpPr>
        <p:spPr>
          <a:xfrm>
            <a:off x="7407982" y="1506208"/>
            <a:ext cx="2085286" cy="1969799"/>
          </a:xfrm>
          <a:prstGeom prst="ellipse">
            <a:avLst/>
          </a:prstGeom>
          <a:noFill/>
          <a:ln w="57150">
            <a:solidFill>
              <a:srgbClr val="4A8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8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69FB-DFB6-B656-94B3-AAE9A157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7"/>
            <a:ext cx="105156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1 - The Commission’s proposal</a:t>
            </a:r>
            <a:br>
              <a:rPr lang="en-US"/>
            </a:br>
            <a:r>
              <a:rPr lang="en-US" i="1"/>
              <a:t>26 April 2023</a:t>
            </a:r>
          </a:p>
        </p:txBody>
      </p:sp>
      <p:pic>
        <p:nvPicPr>
          <p:cNvPr id="1026" name="Picture 2" descr="Juncker or European added value. The positive legacy of the European  Commission (2014-2019)">
            <a:extLst>
              <a:ext uri="{FF2B5EF4-FFF2-40B4-BE49-F238E27FC236}">
                <a16:creationId xmlns:a16="http://schemas.microsoft.com/office/drawing/2014/main" id="{D5185AD0-EE89-50CB-6D40-01C6830E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34895" y="1825625"/>
            <a:ext cx="5684210" cy="378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1478AD-5239-42F7-2463-847CAA569D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7308" y="6232621"/>
            <a:ext cx="4607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rgbClr val="45AC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315D097-EF55-BA4B-927E-E7C7B891E9AF}" type="slidenum">
              <a:rPr lang="ru-UA" smtClean="0"/>
              <a:pPr>
                <a:spcAft>
                  <a:spcPts val="600"/>
                </a:spcAft>
              </a:pPr>
              <a:t>14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4715CB-71E7-00BE-51BE-B2AC850AEF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15</a:t>
            </a:fld>
            <a:endParaRPr lang="ru-UA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539161A-09F6-877E-467C-4EC5098B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438" y="347869"/>
            <a:ext cx="7578657" cy="655983"/>
          </a:xfrm>
        </p:spPr>
        <p:txBody>
          <a:bodyPr anchor="b">
            <a:normAutofit/>
          </a:bodyPr>
          <a:lstStyle/>
          <a:p>
            <a:r>
              <a:rPr lang="en-US" sz="2800" dirty="0"/>
              <a:t>In a nutshell – key changes introduced</a:t>
            </a:r>
            <a:endParaRPr lang="en-GB" sz="2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D2972F8-EB84-2A67-0CDE-104A34BF73C0}"/>
              </a:ext>
            </a:extLst>
          </p:cNvPr>
          <p:cNvSpPr txBox="1">
            <a:spLocks/>
          </p:cNvSpPr>
          <p:nvPr/>
        </p:nvSpPr>
        <p:spPr>
          <a:xfrm>
            <a:off x="760758" y="1737504"/>
            <a:ext cx="2973042" cy="487362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64F9E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64F9E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64F9E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4F9E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4F9E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in one regulation and one directive: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Laying down Union procedures for the authorisation and supervision of medicinal products for human use and establishing rules governing the European Medicines Agency (‘The Regulation’)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Union code relating to medicinal products for human use (‘the Directive’)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7" name="Text Placeholder 1">
            <a:extLst>
              <a:ext uri="{FF2B5EF4-FFF2-40B4-BE49-F238E27FC236}">
                <a16:creationId xmlns:a16="http://schemas.microsoft.com/office/drawing/2014/main" id="{C227EC28-31C6-1A0F-6B99-E1D00593E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303698"/>
              </p:ext>
            </p:extLst>
          </p:nvPr>
        </p:nvGraphicFramePr>
        <p:xfrm>
          <a:off x="5183188" y="1706952"/>
          <a:ext cx="5461621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Brace 1">
            <a:extLst>
              <a:ext uri="{FF2B5EF4-FFF2-40B4-BE49-F238E27FC236}">
                <a16:creationId xmlns:a16="http://schemas.microsoft.com/office/drawing/2014/main" id="{3088EA65-85E1-BD17-41B8-9A455F4E6DC7}"/>
              </a:ext>
            </a:extLst>
          </p:cNvPr>
          <p:cNvSpPr/>
          <p:nvPr/>
        </p:nvSpPr>
        <p:spPr>
          <a:xfrm>
            <a:off x="4010025" y="1706952"/>
            <a:ext cx="723900" cy="4803179"/>
          </a:xfrm>
          <a:prstGeom prst="rightBrace">
            <a:avLst/>
          </a:prstGeom>
          <a:ln w="28575">
            <a:solidFill>
              <a:srgbClr val="4A8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C732F5D1-D4C2-67F9-6D93-6BAF2733656B}"/>
              </a:ext>
            </a:extLst>
          </p:cNvPr>
          <p:cNvSpPr/>
          <p:nvPr/>
        </p:nvSpPr>
        <p:spPr>
          <a:xfrm>
            <a:off x="10747039" y="156828"/>
            <a:ext cx="1188720" cy="1188720"/>
          </a:xfrm>
          <a:prstGeom prst="ellipse">
            <a:avLst/>
          </a:prstGeom>
          <a:solidFill>
            <a:srgbClr val="4A803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que 11" descr="Loupe contour">
            <a:extLst>
              <a:ext uri="{FF2B5EF4-FFF2-40B4-BE49-F238E27FC236}">
                <a16:creationId xmlns:a16="http://schemas.microsoft.com/office/drawing/2014/main" id="{8369D6B6-8F4A-37D3-6177-EC0293870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6751" y="2939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D07CF5-1B14-6955-94F2-E50C8A36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308" y="6232621"/>
            <a:ext cx="4607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rgbClr val="45AC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15D097-EF55-BA4B-927E-E7C7B891E9AF}" type="slidenum">
              <a:rPr lang="ru-UA" smtClean="0"/>
              <a:pPr/>
              <a:t>16</a:t>
            </a:fld>
            <a:endParaRPr lang="ru-UA"/>
          </a:p>
        </p:txBody>
      </p:sp>
      <p:pic>
        <p:nvPicPr>
          <p:cNvPr id="6" name="Image 5" descr="Personnes qui lèvent la main">
            <a:extLst>
              <a:ext uri="{FF2B5EF4-FFF2-40B4-BE49-F238E27FC236}">
                <a16:creationId xmlns:a16="http://schemas.microsoft.com/office/drawing/2014/main" id="{893A326B-14B2-FC41-9310-10CF1F7583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0"/>
            <a:ext cx="7772400" cy="6858000"/>
          </a:xfrm>
          <a:prstGeom prst="rect">
            <a:avLst/>
          </a:prstGeom>
          <a:effectLst>
            <a:glow>
              <a:schemeClr val="accent1"/>
            </a:glow>
            <a:softEdge rad="507187"/>
          </a:effec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206DB807-C691-BF71-3F90-08BB276038F5}"/>
              </a:ext>
            </a:extLst>
          </p:cNvPr>
          <p:cNvSpPr txBox="1">
            <a:spLocks/>
          </p:cNvSpPr>
          <p:nvPr/>
        </p:nvSpPr>
        <p:spPr>
          <a:xfrm>
            <a:off x="492334" y="1565412"/>
            <a:ext cx="4579395" cy="447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Final EP Position – 10 April 2024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4489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D3FD59C-C08D-3AD9-49A5-3B3A025715A2}"/>
              </a:ext>
            </a:extLst>
          </p:cNvPr>
          <p:cNvSpPr/>
          <p:nvPr/>
        </p:nvSpPr>
        <p:spPr>
          <a:xfrm>
            <a:off x="214313" y="1504950"/>
            <a:ext cx="2200275" cy="2938463"/>
          </a:xfrm>
          <a:prstGeom prst="roundRect">
            <a:avLst/>
          </a:prstGeom>
          <a:gradFill flip="none" rotWithShape="1">
            <a:gsLst>
              <a:gs pos="0">
                <a:srgbClr val="287DA4">
                  <a:tint val="66000"/>
                  <a:satMod val="160000"/>
                </a:srgbClr>
              </a:gs>
              <a:gs pos="50000">
                <a:srgbClr val="287DA4">
                  <a:tint val="44500"/>
                  <a:satMod val="160000"/>
                </a:srgbClr>
              </a:gs>
              <a:gs pos="100000">
                <a:srgbClr val="287DA4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287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4B3B51-541A-6055-4AF8-C683CA93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308" y="6232621"/>
            <a:ext cx="46075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rgbClr val="45AC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15D097-EF55-BA4B-927E-E7C7B891E9AF}" type="slidenum">
              <a:rPr lang="ru-UA" smtClean="0"/>
              <a:pPr/>
              <a:t>17</a:t>
            </a:fld>
            <a:endParaRPr lang="ru-U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592AA19-A61E-7800-2379-239A1DB29EC3}"/>
              </a:ext>
            </a:extLst>
          </p:cNvPr>
          <p:cNvSpPr/>
          <p:nvPr/>
        </p:nvSpPr>
        <p:spPr>
          <a:xfrm>
            <a:off x="466724" y="2883692"/>
            <a:ext cx="2200275" cy="3348929"/>
          </a:xfrm>
          <a:prstGeom prst="roundRect">
            <a:avLst/>
          </a:prstGeom>
          <a:solidFill>
            <a:srgbClr val="287DA4"/>
          </a:solidFill>
          <a:ln>
            <a:solidFill>
              <a:srgbClr val="287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6139E95-7309-CC06-A12B-8EEF626A649B}"/>
              </a:ext>
            </a:extLst>
          </p:cNvPr>
          <p:cNvSpPr/>
          <p:nvPr/>
        </p:nvSpPr>
        <p:spPr>
          <a:xfrm>
            <a:off x="3157540" y="1504950"/>
            <a:ext cx="2200275" cy="2938463"/>
          </a:xfrm>
          <a:prstGeom prst="roundRect">
            <a:avLst/>
          </a:prstGeom>
          <a:gradFill flip="none" rotWithShape="1">
            <a:gsLst>
              <a:gs pos="0">
                <a:srgbClr val="4A803C">
                  <a:tint val="66000"/>
                  <a:satMod val="160000"/>
                </a:srgbClr>
              </a:gs>
              <a:gs pos="50000">
                <a:srgbClr val="4A803C">
                  <a:tint val="44500"/>
                  <a:satMod val="160000"/>
                </a:srgbClr>
              </a:gs>
              <a:gs pos="100000">
                <a:srgbClr val="4A803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4A8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763F53E-4E19-0A29-09A3-302057A52210}"/>
              </a:ext>
            </a:extLst>
          </p:cNvPr>
          <p:cNvSpPr/>
          <p:nvPr/>
        </p:nvSpPr>
        <p:spPr>
          <a:xfrm>
            <a:off x="6172201" y="1504950"/>
            <a:ext cx="2200275" cy="2938463"/>
          </a:xfrm>
          <a:prstGeom prst="roundRect">
            <a:avLst/>
          </a:prstGeom>
          <a:gradFill flip="none" rotWithShape="1">
            <a:gsLst>
              <a:gs pos="0">
                <a:srgbClr val="287DA4">
                  <a:tint val="66000"/>
                  <a:satMod val="160000"/>
                </a:srgbClr>
              </a:gs>
              <a:gs pos="50000">
                <a:srgbClr val="287DA4">
                  <a:tint val="44500"/>
                  <a:satMod val="160000"/>
                </a:srgbClr>
              </a:gs>
              <a:gs pos="100000">
                <a:srgbClr val="287DA4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287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742158E-5C54-E5F9-27A7-ADC39A121B8B}"/>
              </a:ext>
            </a:extLst>
          </p:cNvPr>
          <p:cNvSpPr/>
          <p:nvPr/>
        </p:nvSpPr>
        <p:spPr>
          <a:xfrm>
            <a:off x="9286876" y="1504950"/>
            <a:ext cx="2200275" cy="2938463"/>
          </a:xfrm>
          <a:prstGeom prst="roundRect">
            <a:avLst/>
          </a:prstGeom>
          <a:gradFill flip="none" rotWithShape="1">
            <a:gsLst>
              <a:gs pos="0">
                <a:srgbClr val="4A803C">
                  <a:tint val="66000"/>
                  <a:satMod val="160000"/>
                </a:srgbClr>
              </a:gs>
              <a:gs pos="50000">
                <a:srgbClr val="4A803C">
                  <a:tint val="44500"/>
                  <a:satMod val="160000"/>
                </a:srgbClr>
              </a:gs>
              <a:gs pos="100000">
                <a:srgbClr val="4A803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4A80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BE07A32-B7C1-5746-5AF3-31465F88AB3D}"/>
              </a:ext>
            </a:extLst>
          </p:cNvPr>
          <p:cNvSpPr/>
          <p:nvPr/>
        </p:nvSpPr>
        <p:spPr>
          <a:xfrm>
            <a:off x="3552824" y="2883692"/>
            <a:ext cx="2200275" cy="3348929"/>
          </a:xfrm>
          <a:prstGeom prst="roundRect">
            <a:avLst/>
          </a:prstGeom>
          <a:solidFill>
            <a:srgbClr val="4A8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D940CE8-B0CC-B83B-7741-1711FDC50F05}"/>
              </a:ext>
            </a:extLst>
          </p:cNvPr>
          <p:cNvSpPr/>
          <p:nvPr/>
        </p:nvSpPr>
        <p:spPr>
          <a:xfrm>
            <a:off x="6667499" y="2884135"/>
            <a:ext cx="2200275" cy="3348929"/>
          </a:xfrm>
          <a:prstGeom prst="roundRect">
            <a:avLst/>
          </a:prstGeom>
          <a:solidFill>
            <a:srgbClr val="287D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2EF6610-C692-937B-3928-C266EB76AE90}"/>
              </a:ext>
            </a:extLst>
          </p:cNvPr>
          <p:cNvSpPr/>
          <p:nvPr/>
        </p:nvSpPr>
        <p:spPr>
          <a:xfrm>
            <a:off x="9753599" y="2884135"/>
            <a:ext cx="2200275" cy="3348929"/>
          </a:xfrm>
          <a:prstGeom prst="roundRect">
            <a:avLst/>
          </a:prstGeom>
          <a:solidFill>
            <a:srgbClr val="4A8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C2A327-817A-FB48-19D0-67C94211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545" y="347807"/>
            <a:ext cx="6259110" cy="60912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Final EP position</a:t>
            </a:r>
            <a:br>
              <a:rPr lang="fr-FR" dirty="0"/>
            </a:br>
            <a:r>
              <a:rPr lang="fr-FR" sz="2200" dirty="0" err="1"/>
              <a:t>Some</a:t>
            </a:r>
            <a:r>
              <a:rPr lang="fr-FR" sz="2200" dirty="0"/>
              <a:t> </a:t>
            </a:r>
            <a:r>
              <a:rPr lang="fr-FR" sz="2200" dirty="0" err="1"/>
              <a:t>considerations</a:t>
            </a:r>
            <a:endParaRPr lang="fr-FR" dirty="0"/>
          </a:p>
        </p:txBody>
      </p:sp>
      <p:pic>
        <p:nvPicPr>
          <p:cNvPr id="16" name="Graphique 15" descr="Sablier 60% contour">
            <a:extLst>
              <a:ext uri="{FF2B5EF4-FFF2-40B4-BE49-F238E27FC236}">
                <a16:creationId xmlns:a16="http://schemas.microsoft.com/office/drawing/2014/main" id="{91C4A417-4B94-F664-8B91-966ECFBC5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099" y="1614487"/>
            <a:ext cx="1100137" cy="1100137"/>
          </a:xfrm>
          <a:prstGeom prst="rect">
            <a:avLst/>
          </a:prstGeom>
        </p:spPr>
      </p:pic>
      <p:sp>
        <p:nvSpPr>
          <p:cNvPr id="18" name="TextBox 62">
            <a:extLst>
              <a:ext uri="{FF2B5EF4-FFF2-40B4-BE49-F238E27FC236}">
                <a16:creationId xmlns:a16="http://schemas.microsoft.com/office/drawing/2014/main" id="{FD54C9CB-A439-2979-34F1-494D9E8E6EAA}"/>
              </a:ext>
            </a:extLst>
          </p:cNvPr>
          <p:cNvSpPr txBox="1"/>
          <p:nvPr/>
        </p:nvSpPr>
        <p:spPr>
          <a:xfrm>
            <a:off x="572478" y="3596818"/>
            <a:ext cx="19887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Tight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deadlines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and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lack of time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for discussion (more than 3000 amendments).</a:t>
            </a:r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A72C7FBB-AAD6-F266-364F-42E96B940D98}"/>
              </a:ext>
            </a:extLst>
          </p:cNvPr>
          <p:cNvSpPr/>
          <p:nvPr/>
        </p:nvSpPr>
        <p:spPr>
          <a:xfrm>
            <a:off x="2817018" y="4840223"/>
            <a:ext cx="614362" cy="528638"/>
          </a:xfrm>
          <a:prstGeom prst="rightArrow">
            <a:avLst/>
          </a:prstGeom>
          <a:solidFill>
            <a:srgbClr val="F83A67"/>
          </a:solidFill>
          <a:ln>
            <a:solidFill>
              <a:srgbClr val="F83A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5C48328A-3C08-376D-D60E-464B2A123389}"/>
              </a:ext>
            </a:extLst>
          </p:cNvPr>
          <p:cNvSpPr/>
          <p:nvPr/>
        </p:nvSpPr>
        <p:spPr>
          <a:xfrm>
            <a:off x="5888830" y="4840223"/>
            <a:ext cx="614362" cy="528638"/>
          </a:xfrm>
          <a:prstGeom prst="rightArrow">
            <a:avLst/>
          </a:prstGeom>
          <a:solidFill>
            <a:srgbClr val="F83A67"/>
          </a:solidFill>
          <a:ln>
            <a:solidFill>
              <a:srgbClr val="F83A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DC19759B-FEE3-F69A-3F3C-E5A6AA9A9FA4}"/>
              </a:ext>
            </a:extLst>
          </p:cNvPr>
          <p:cNvSpPr/>
          <p:nvPr/>
        </p:nvSpPr>
        <p:spPr>
          <a:xfrm>
            <a:off x="9003505" y="4840223"/>
            <a:ext cx="614362" cy="528638"/>
          </a:xfrm>
          <a:prstGeom prst="rightArrow">
            <a:avLst/>
          </a:prstGeom>
          <a:solidFill>
            <a:srgbClr val="F83A67"/>
          </a:solidFill>
          <a:ln>
            <a:solidFill>
              <a:srgbClr val="F83A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553A73-1EA1-BC5C-C578-7854C8DF8BC5}"/>
              </a:ext>
            </a:extLst>
          </p:cNvPr>
          <p:cNvSpPr txBox="1"/>
          <p:nvPr/>
        </p:nvSpPr>
        <p:spPr>
          <a:xfrm>
            <a:off x="3631186" y="3429000"/>
            <a:ext cx="20933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 err="1"/>
              <a:t>Negociations</a:t>
            </a:r>
            <a:r>
              <a:rPr lang="fr-FR" dirty="0"/>
              <a:t>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</a:t>
            </a:r>
            <a:r>
              <a:rPr lang="fr-FR" b="0" dirty="0" err="1"/>
              <a:t>between</a:t>
            </a:r>
            <a:r>
              <a:rPr lang="fr-FR" b="0" dirty="0"/>
              <a:t> the </a:t>
            </a:r>
            <a:r>
              <a:rPr lang="fr-FR" b="0" dirty="0" err="1"/>
              <a:t>different</a:t>
            </a:r>
            <a:r>
              <a:rPr lang="fr-FR" b="0" dirty="0"/>
              <a:t> </a:t>
            </a:r>
            <a:r>
              <a:rPr lang="fr-FR" b="0" dirty="0" err="1"/>
              <a:t>political</a:t>
            </a:r>
            <a:r>
              <a:rPr lang="fr-FR" b="0" dirty="0"/>
              <a:t> groups and the rapporteurs.</a:t>
            </a:r>
          </a:p>
        </p:txBody>
      </p:sp>
      <p:pic>
        <p:nvPicPr>
          <p:cNvPr id="24" name="Graphique 23" descr="Éclair avec un remplissage uni">
            <a:extLst>
              <a:ext uri="{FF2B5EF4-FFF2-40B4-BE49-F238E27FC236}">
                <a16:creationId xmlns:a16="http://schemas.microsoft.com/office/drawing/2014/main" id="{EA0B21CD-8776-CE38-48CF-9A3610BF4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3454" y="1677889"/>
            <a:ext cx="1151446" cy="115144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FDB9987-73A0-7EAE-F409-59891EF553AC}"/>
              </a:ext>
            </a:extLst>
          </p:cNvPr>
          <p:cNvSpPr txBox="1"/>
          <p:nvPr/>
        </p:nvSpPr>
        <p:spPr>
          <a:xfrm>
            <a:off x="6848474" y="3520218"/>
            <a:ext cx="1943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Negotiations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Montserrat" panose="00000500000000000000" pitchFamily="2" charset="0"/>
              </a:rPr>
              <a:t>concluded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Montserrat" panose="00000500000000000000" pitchFamily="2" charset="0"/>
              </a:rPr>
              <a:t>at the </a:t>
            </a:r>
            <a:r>
              <a:rPr lang="fr-FR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very</a:t>
            </a:r>
            <a:r>
              <a:rPr lang="fr-FR" b="1" dirty="0">
                <a:solidFill>
                  <a:schemeClr val="bg1"/>
                </a:solidFill>
                <a:latin typeface="Montserrat" panose="00000500000000000000" pitchFamily="2" charset="0"/>
              </a:rPr>
              <a:t> last minute </a:t>
            </a:r>
          </a:p>
        </p:txBody>
      </p:sp>
      <p:pic>
        <p:nvPicPr>
          <p:cNvPr id="27" name="Graphique 26" descr="Poignée de main avec un remplissage uni">
            <a:extLst>
              <a:ext uri="{FF2B5EF4-FFF2-40B4-BE49-F238E27FC236}">
                <a16:creationId xmlns:a16="http://schemas.microsoft.com/office/drawing/2014/main" id="{722A92AD-9859-F2B6-1762-29BA08A6A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7032" y="1627343"/>
            <a:ext cx="1252537" cy="125253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FDA53B8-5A43-6479-DF37-32C565D47251}"/>
              </a:ext>
            </a:extLst>
          </p:cNvPr>
          <p:cNvSpPr txBox="1"/>
          <p:nvPr/>
        </p:nvSpPr>
        <p:spPr>
          <a:xfrm>
            <a:off x="9665602" y="3132063"/>
            <a:ext cx="22882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Priority for compromises due to future issues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far rights political groups likely to gain power / less interested in European cooperation, etc.)</a:t>
            </a:r>
            <a:b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endParaRPr lang="fr-FR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2" name="Graphique 31" descr="Jumelles avec un remplissage uni">
            <a:extLst>
              <a:ext uri="{FF2B5EF4-FFF2-40B4-BE49-F238E27FC236}">
                <a16:creationId xmlns:a16="http://schemas.microsoft.com/office/drawing/2014/main" id="{FF6D68BD-5103-66B9-54A2-F71C38607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44099" y="1695725"/>
            <a:ext cx="914400" cy="914400"/>
          </a:xfrm>
          <a:prstGeom prst="rect">
            <a:avLst/>
          </a:prstGeom>
        </p:spPr>
      </p:pic>
      <p:sp>
        <p:nvSpPr>
          <p:cNvPr id="2" name="Oval 25">
            <a:extLst>
              <a:ext uri="{FF2B5EF4-FFF2-40B4-BE49-F238E27FC236}">
                <a16:creationId xmlns:a16="http://schemas.microsoft.com/office/drawing/2014/main" id="{09A15289-EDF2-4D3E-2ED9-9E5B50C9BA1C}"/>
              </a:ext>
            </a:extLst>
          </p:cNvPr>
          <p:cNvSpPr/>
          <p:nvPr/>
        </p:nvSpPr>
        <p:spPr>
          <a:xfrm>
            <a:off x="10747039" y="156828"/>
            <a:ext cx="1188720" cy="1188720"/>
          </a:xfrm>
          <a:prstGeom prst="ellipse">
            <a:avLst/>
          </a:prstGeom>
          <a:solidFill>
            <a:srgbClr val="4472C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que 12" descr="Marteau d'officiel contour">
            <a:extLst>
              <a:ext uri="{FF2B5EF4-FFF2-40B4-BE49-F238E27FC236}">
                <a16:creationId xmlns:a16="http://schemas.microsoft.com/office/drawing/2014/main" id="{B0B0CE14-4BBC-E1AA-F995-15DB4B1C6E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3899" y="309617"/>
            <a:ext cx="829683" cy="8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3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54">
            <a:extLst>
              <a:ext uri="{FF2B5EF4-FFF2-40B4-BE49-F238E27FC236}">
                <a16:creationId xmlns:a16="http://schemas.microsoft.com/office/drawing/2014/main" id="{59B1E287-180E-F5AD-C8B2-E485F447E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22310"/>
              </p:ext>
            </p:extLst>
          </p:nvPr>
        </p:nvGraphicFramePr>
        <p:xfrm>
          <a:off x="256241" y="-1005"/>
          <a:ext cx="11372137" cy="674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Espace réservé du contenu 5" descr="Mégaphone1 contour">
            <a:extLst>
              <a:ext uri="{FF2B5EF4-FFF2-40B4-BE49-F238E27FC236}">
                <a16:creationId xmlns:a16="http://schemas.microsoft.com/office/drawing/2014/main" id="{C64646B5-BC88-E532-AE0A-A7B3F353A0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5" name="TextBox 56">
            <a:extLst>
              <a:ext uri="{FF2B5EF4-FFF2-40B4-BE49-F238E27FC236}">
                <a16:creationId xmlns:a16="http://schemas.microsoft.com/office/drawing/2014/main" id="{0325F278-A547-FE4A-8AB4-8B23E8B11A47}"/>
              </a:ext>
            </a:extLst>
          </p:cNvPr>
          <p:cNvSpPr txBox="1"/>
          <p:nvPr/>
        </p:nvSpPr>
        <p:spPr>
          <a:xfrm>
            <a:off x="534983" y="2695230"/>
            <a:ext cx="1922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The right modulation of incentives for market exclusivity</a:t>
            </a:r>
            <a:endParaRPr lang="en-US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693D7796-739B-97C5-C05B-C2690EF2C6ED}"/>
              </a:ext>
            </a:extLst>
          </p:cNvPr>
          <p:cNvSpPr txBox="1"/>
          <p:nvPr/>
        </p:nvSpPr>
        <p:spPr>
          <a:xfrm>
            <a:off x="2809543" y="2449009"/>
            <a:ext cx="1985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Introducing (voluntary) </a:t>
            </a:r>
            <a:r>
              <a:rPr lang="en-US" sz="1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centralised</a:t>
            </a:r>
            <a:r>
              <a:rPr lang="en-US" sz="1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procurement for centrally authorized </a:t>
            </a:r>
          </a:p>
        </p:txBody>
      </p:sp>
      <p:sp>
        <p:nvSpPr>
          <p:cNvPr id="10" name="TextBox 58">
            <a:extLst>
              <a:ext uri="{FF2B5EF4-FFF2-40B4-BE49-F238E27FC236}">
                <a16:creationId xmlns:a16="http://schemas.microsoft.com/office/drawing/2014/main" id="{8E0B8246-63F6-86E7-B6A4-04928BA0E854}"/>
              </a:ext>
            </a:extLst>
          </p:cNvPr>
          <p:cNvSpPr txBox="1"/>
          <p:nvPr/>
        </p:nvSpPr>
        <p:spPr>
          <a:xfrm>
            <a:off x="5162106" y="2449009"/>
            <a:ext cx="1706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Ensuring the codification of PRIME scheme and supporting improved access to OMPs </a:t>
            </a: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7ED17639-438B-4884-0ABD-046B3C98941F}"/>
              </a:ext>
            </a:extLst>
          </p:cNvPr>
          <p:cNvSpPr txBox="1"/>
          <p:nvPr/>
        </p:nvSpPr>
        <p:spPr>
          <a:xfrm>
            <a:off x="7361933" y="2572119"/>
            <a:ext cx="15864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Allowing the right format for early dialogues </a:t>
            </a: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F8DE6090-DD69-8861-BE85-432F5F9A77E6}"/>
              </a:ext>
            </a:extLst>
          </p:cNvPr>
          <p:cNvSpPr txBox="1"/>
          <p:nvPr/>
        </p:nvSpPr>
        <p:spPr>
          <a:xfrm>
            <a:off x="9342867" y="2572119"/>
            <a:ext cx="18909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Adoption of a ‘European Framework for Rare Diseases’</a:t>
            </a:r>
          </a:p>
        </p:txBody>
      </p:sp>
      <p:sp>
        <p:nvSpPr>
          <p:cNvPr id="13" name="TextBox 61">
            <a:extLst>
              <a:ext uri="{FF2B5EF4-FFF2-40B4-BE49-F238E27FC236}">
                <a16:creationId xmlns:a16="http://schemas.microsoft.com/office/drawing/2014/main" id="{62AF124F-305E-67E6-78FC-4ED90613EFED}"/>
              </a:ext>
            </a:extLst>
          </p:cNvPr>
          <p:cNvSpPr txBox="1"/>
          <p:nvPr/>
        </p:nvSpPr>
        <p:spPr>
          <a:xfrm>
            <a:off x="286088" y="4948035"/>
            <a:ext cx="2022940" cy="1938992"/>
          </a:xfrm>
          <a:prstGeom prst="rect">
            <a:avLst/>
          </a:prstGeom>
          <a:noFill/>
          <a:ln>
            <a:solidFill>
              <a:srgbClr val="287DA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Introduction of a modulated system</a:t>
            </a:r>
            <a:r>
              <a:rPr lang="en-US" sz="12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to provide tailored levels of incentives depending on different factors to best address the unmet needs of people living with a rare disease.</a:t>
            </a:r>
          </a:p>
          <a:p>
            <a:pPr algn="ctr"/>
            <a:endParaRPr lang="en-US" sz="12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algn="ctr"/>
            <a:endParaRPr lang="en-US" sz="12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4" name="TextBox 62">
            <a:extLst>
              <a:ext uri="{FF2B5EF4-FFF2-40B4-BE49-F238E27FC236}">
                <a16:creationId xmlns:a16="http://schemas.microsoft.com/office/drawing/2014/main" id="{6D7E4942-CF60-6DFD-0FED-9A0F1299ABE6}"/>
              </a:ext>
            </a:extLst>
          </p:cNvPr>
          <p:cNvSpPr txBox="1"/>
          <p:nvPr/>
        </p:nvSpPr>
        <p:spPr>
          <a:xfrm>
            <a:off x="2457787" y="4948035"/>
            <a:ext cx="2252331" cy="1754326"/>
          </a:xfrm>
          <a:prstGeom prst="rect">
            <a:avLst/>
          </a:prstGeom>
          <a:noFill/>
          <a:ln>
            <a:solidFill>
              <a:srgbClr val="F83A6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To enhance negotiation capabilities, striving for equitable prices through collective bargaining</a:t>
            </a:r>
            <a:r>
              <a:rPr lang="en-US" sz="12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, </a:t>
            </a:r>
            <a:r>
              <a:rPr lang="en-US" sz="1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thereby fortifying healthcare systems</a:t>
            </a:r>
            <a:r>
              <a:rPr lang="en-US" sz="12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, especially for smaller member states and for treatment of the lowest prevalence diseases.</a:t>
            </a:r>
          </a:p>
        </p:txBody>
      </p:sp>
      <p:sp>
        <p:nvSpPr>
          <p:cNvPr id="15" name="TextBox 64">
            <a:extLst>
              <a:ext uri="{FF2B5EF4-FFF2-40B4-BE49-F238E27FC236}">
                <a16:creationId xmlns:a16="http://schemas.microsoft.com/office/drawing/2014/main" id="{BFEC2D31-4882-DF55-C8B2-AACBB07B6D23}"/>
              </a:ext>
            </a:extLst>
          </p:cNvPr>
          <p:cNvSpPr txBox="1"/>
          <p:nvPr/>
        </p:nvSpPr>
        <p:spPr>
          <a:xfrm>
            <a:off x="4858877" y="4959176"/>
            <a:ext cx="2252331" cy="1754326"/>
          </a:xfrm>
          <a:prstGeom prst="rect">
            <a:avLst/>
          </a:prstGeom>
          <a:noFill/>
          <a:ln>
            <a:solidFill>
              <a:srgbClr val="4472C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Accelerated approval and enhanced regulatory support </a:t>
            </a:r>
            <a:r>
              <a:rPr lang="en-US" sz="1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are essential to bring innovation to patients as early as possible</a:t>
            </a:r>
            <a:r>
              <a:rPr lang="en-US" sz="12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, when a medicine is transformative, or potentially curative, in areas of unmet needs.</a:t>
            </a:r>
          </a:p>
          <a:p>
            <a:pPr algn="ctr"/>
            <a:endParaRPr lang="en-US" sz="12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TextBox 67">
            <a:extLst>
              <a:ext uri="{FF2B5EF4-FFF2-40B4-BE49-F238E27FC236}">
                <a16:creationId xmlns:a16="http://schemas.microsoft.com/office/drawing/2014/main" id="{25E6D7C2-A973-8EB1-DA98-CAA97FA3A437}"/>
              </a:ext>
            </a:extLst>
          </p:cNvPr>
          <p:cNvSpPr txBox="1"/>
          <p:nvPr/>
        </p:nvSpPr>
        <p:spPr>
          <a:xfrm>
            <a:off x="7258044" y="4959176"/>
            <a:ext cx="2252331" cy="1754326"/>
          </a:xfrm>
          <a:prstGeom prst="rect">
            <a:avLst/>
          </a:prstGeom>
          <a:noFill/>
          <a:ln>
            <a:solidFill>
              <a:srgbClr val="4A803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Early dialogue between stakeholders </a:t>
            </a:r>
            <a:r>
              <a:rPr lang="en-US" sz="12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is </a:t>
            </a:r>
          </a:p>
          <a:p>
            <a:pPr algn="ctr"/>
            <a:r>
              <a:rPr lang="en-US" sz="12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crucial for the effective development </a:t>
            </a:r>
          </a:p>
          <a:p>
            <a:pPr algn="ctr"/>
            <a:r>
              <a:rPr lang="en-US" sz="12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and success of rare orphan drugs.</a:t>
            </a:r>
          </a:p>
          <a:p>
            <a:pPr algn="ctr"/>
            <a:endParaRPr lang="en-US" sz="1200" ker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algn="ctr"/>
            <a:endParaRPr lang="en-US" sz="1200" ker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algn="ctr"/>
            <a:endParaRPr lang="en-US" sz="1200" ker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7" name="TextBox 69">
            <a:extLst>
              <a:ext uri="{FF2B5EF4-FFF2-40B4-BE49-F238E27FC236}">
                <a16:creationId xmlns:a16="http://schemas.microsoft.com/office/drawing/2014/main" id="{ED3C097B-6E00-8FA0-6EBB-21E28D956903}"/>
              </a:ext>
            </a:extLst>
          </p:cNvPr>
          <p:cNvSpPr txBox="1"/>
          <p:nvPr/>
        </p:nvSpPr>
        <p:spPr>
          <a:xfrm>
            <a:off x="9670744" y="4959176"/>
            <a:ext cx="2043100" cy="1754326"/>
          </a:xfrm>
          <a:prstGeom prst="rect">
            <a:avLst/>
          </a:prstGeom>
          <a:noFill/>
          <a:ln>
            <a:solidFill>
              <a:srgbClr val="4472C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To ensure that critical pieces of legislation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work effectively together in the building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of the European Health Union. Also called ‘EU Action Plan on Rare Diseases’.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70">
            <a:extLst>
              <a:ext uri="{FF2B5EF4-FFF2-40B4-BE49-F238E27FC236}">
                <a16:creationId xmlns:a16="http://schemas.microsoft.com/office/drawing/2014/main" id="{100869B2-9626-FDAB-0001-8B1498FA9387}"/>
              </a:ext>
            </a:extLst>
          </p:cNvPr>
          <p:cNvCxnSpPr>
            <a:cxnSpLocks/>
          </p:cNvCxnSpPr>
          <p:nvPr/>
        </p:nvCxnSpPr>
        <p:spPr>
          <a:xfrm>
            <a:off x="1556759" y="4678102"/>
            <a:ext cx="0" cy="269933"/>
          </a:xfrm>
          <a:prstGeom prst="straightConnector1">
            <a:avLst/>
          </a:prstGeom>
          <a:noFill/>
          <a:ln w="57150" cap="flat" cmpd="sng" algn="ctr">
            <a:solidFill>
              <a:srgbClr val="287DA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9" name="Graphic 72" descr="Badge 1 with solid fill">
            <a:extLst>
              <a:ext uri="{FF2B5EF4-FFF2-40B4-BE49-F238E27FC236}">
                <a16:creationId xmlns:a16="http://schemas.microsoft.com/office/drawing/2014/main" id="{DA410381-35CC-24C5-D114-A137F68628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2426" y="1430974"/>
            <a:ext cx="822960" cy="822960"/>
          </a:xfrm>
          <a:prstGeom prst="rect">
            <a:avLst/>
          </a:prstGeom>
        </p:spPr>
      </p:pic>
      <p:pic>
        <p:nvPicPr>
          <p:cNvPr id="20" name="Graphic 73" descr="Badge with solid fill">
            <a:extLst>
              <a:ext uri="{FF2B5EF4-FFF2-40B4-BE49-F238E27FC236}">
                <a16:creationId xmlns:a16="http://schemas.microsoft.com/office/drawing/2014/main" id="{E9EFFA05-0D30-3BA1-770E-6107059602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8113" y="1433617"/>
            <a:ext cx="822960" cy="822960"/>
          </a:xfrm>
          <a:prstGeom prst="rect">
            <a:avLst/>
          </a:prstGeom>
        </p:spPr>
      </p:pic>
      <p:pic>
        <p:nvPicPr>
          <p:cNvPr id="21" name="Graphic 74" descr="Badge 3 with solid fill">
            <a:extLst>
              <a:ext uri="{FF2B5EF4-FFF2-40B4-BE49-F238E27FC236}">
                <a16:creationId xmlns:a16="http://schemas.microsoft.com/office/drawing/2014/main" id="{C0012EAD-C139-BB91-5B23-86392ADC50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54819" y="1430974"/>
            <a:ext cx="822960" cy="822960"/>
          </a:xfrm>
          <a:prstGeom prst="rect">
            <a:avLst/>
          </a:prstGeom>
        </p:spPr>
      </p:pic>
      <p:pic>
        <p:nvPicPr>
          <p:cNvPr id="22" name="Graphic 75" descr="Badge 4 with solid fill">
            <a:extLst>
              <a:ext uri="{FF2B5EF4-FFF2-40B4-BE49-F238E27FC236}">
                <a16:creationId xmlns:a16="http://schemas.microsoft.com/office/drawing/2014/main" id="{306AECD0-428A-27EA-165A-AB6C6A7747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33496" y="1430974"/>
            <a:ext cx="822960" cy="822960"/>
          </a:xfrm>
          <a:prstGeom prst="rect">
            <a:avLst/>
          </a:prstGeom>
        </p:spPr>
      </p:pic>
      <p:pic>
        <p:nvPicPr>
          <p:cNvPr id="23" name="Graphic 76" descr="Badge 5 with solid fill">
            <a:extLst>
              <a:ext uri="{FF2B5EF4-FFF2-40B4-BE49-F238E27FC236}">
                <a16:creationId xmlns:a16="http://schemas.microsoft.com/office/drawing/2014/main" id="{506F5373-48C7-1325-A5B7-E8FB45E0BC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83912" y="1437398"/>
            <a:ext cx="822960" cy="822960"/>
          </a:xfrm>
          <a:prstGeom prst="rect">
            <a:avLst/>
          </a:prstGeom>
        </p:spPr>
      </p:pic>
      <p:cxnSp>
        <p:nvCxnSpPr>
          <p:cNvPr id="24" name="Straight Arrow Connector 85">
            <a:extLst>
              <a:ext uri="{FF2B5EF4-FFF2-40B4-BE49-F238E27FC236}">
                <a16:creationId xmlns:a16="http://schemas.microsoft.com/office/drawing/2014/main" id="{2B5FC02C-0076-FED9-8BED-7FF96A9A5050}"/>
              </a:ext>
            </a:extLst>
          </p:cNvPr>
          <p:cNvCxnSpPr>
            <a:cxnSpLocks/>
          </p:cNvCxnSpPr>
          <p:nvPr/>
        </p:nvCxnSpPr>
        <p:spPr>
          <a:xfrm>
            <a:off x="3842759" y="4678102"/>
            <a:ext cx="0" cy="269933"/>
          </a:xfrm>
          <a:prstGeom prst="straightConnector1">
            <a:avLst/>
          </a:prstGeom>
          <a:noFill/>
          <a:ln w="57150" cap="flat" cmpd="sng" algn="ctr">
            <a:solidFill>
              <a:srgbClr val="F83A6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86">
            <a:extLst>
              <a:ext uri="{FF2B5EF4-FFF2-40B4-BE49-F238E27FC236}">
                <a16:creationId xmlns:a16="http://schemas.microsoft.com/office/drawing/2014/main" id="{E9C8B128-3FC8-7E51-9395-FC5B8421241E}"/>
              </a:ext>
            </a:extLst>
          </p:cNvPr>
          <p:cNvCxnSpPr>
            <a:cxnSpLocks/>
          </p:cNvCxnSpPr>
          <p:nvPr/>
        </p:nvCxnSpPr>
        <p:spPr>
          <a:xfrm>
            <a:off x="6023984" y="4678102"/>
            <a:ext cx="0" cy="269933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87">
            <a:extLst>
              <a:ext uri="{FF2B5EF4-FFF2-40B4-BE49-F238E27FC236}">
                <a16:creationId xmlns:a16="http://schemas.microsoft.com/office/drawing/2014/main" id="{39D44B5B-610D-0F2E-F20F-C749F80E90FE}"/>
              </a:ext>
            </a:extLst>
          </p:cNvPr>
          <p:cNvCxnSpPr>
            <a:cxnSpLocks/>
          </p:cNvCxnSpPr>
          <p:nvPr/>
        </p:nvCxnSpPr>
        <p:spPr>
          <a:xfrm>
            <a:off x="8195684" y="4678102"/>
            <a:ext cx="0" cy="269933"/>
          </a:xfrm>
          <a:prstGeom prst="straightConnector1">
            <a:avLst/>
          </a:prstGeom>
          <a:noFill/>
          <a:ln w="57150" cap="flat" cmpd="sng" algn="ctr">
            <a:solidFill>
              <a:srgbClr val="4A803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88">
            <a:extLst>
              <a:ext uri="{FF2B5EF4-FFF2-40B4-BE49-F238E27FC236}">
                <a16:creationId xmlns:a16="http://schemas.microsoft.com/office/drawing/2014/main" id="{4946DB5A-CE1B-9C90-F0D1-154437D1F1C7}"/>
              </a:ext>
            </a:extLst>
          </p:cNvPr>
          <p:cNvCxnSpPr>
            <a:cxnSpLocks/>
          </p:cNvCxnSpPr>
          <p:nvPr/>
        </p:nvCxnSpPr>
        <p:spPr>
          <a:xfrm>
            <a:off x="10434059" y="4678102"/>
            <a:ext cx="0" cy="269933"/>
          </a:xfrm>
          <a:prstGeom prst="straightConnector1">
            <a:avLst/>
          </a:prstGeom>
          <a:noFill/>
          <a:ln w="57150" cap="flat" cmpd="sng" algn="ctr">
            <a:solidFill>
              <a:srgbClr val="287DA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Title 2">
            <a:extLst>
              <a:ext uri="{FF2B5EF4-FFF2-40B4-BE49-F238E27FC236}">
                <a16:creationId xmlns:a16="http://schemas.microsoft.com/office/drawing/2014/main" id="{66CF65C8-F601-DD8C-F40B-5D80F91A6705}"/>
              </a:ext>
            </a:extLst>
          </p:cNvPr>
          <p:cNvSpPr txBox="1">
            <a:spLocks/>
          </p:cNvSpPr>
          <p:nvPr/>
        </p:nvSpPr>
        <p:spPr>
          <a:xfrm>
            <a:off x="3015360" y="218471"/>
            <a:ext cx="6017248" cy="803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Key elements included thanks to our advocacy 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2" name="Oval 25">
            <a:extLst>
              <a:ext uri="{FF2B5EF4-FFF2-40B4-BE49-F238E27FC236}">
                <a16:creationId xmlns:a16="http://schemas.microsoft.com/office/drawing/2014/main" id="{179FB7F4-74FC-A91C-3B95-8F044FDEF75D}"/>
              </a:ext>
            </a:extLst>
          </p:cNvPr>
          <p:cNvSpPr/>
          <p:nvPr/>
        </p:nvSpPr>
        <p:spPr>
          <a:xfrm>
            <a:off x="10747039" y="144498"/>
            <a:ext cx="1188720" cy="1188720"/>
          </a:xfrm>
          <a:prstGeom prst="ellipse">
            <a:avLst/>
          </a:prstGeom>
          <a:solidFill>
            <a:srgbClr val="F83A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 descr="Applaudissements contour">
            <a:extLst>
              <a:ext uri="{FF2B5EF4-FFF2-40B4-BE49-F238E27FC236}">
                <a16:creationId xmlns:a16="http://schemas.microsoft.com/office/drawing/2014/main" id="{4414BBDE-697D-A81B-9DA6-9B8E7B34155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62864" y="2184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Marteau d'officiel contour">
            <a:extLst>
              <a:ext uri="{FF2B5EF4-FFF2-40B4-BE49-F238E27FC236}">
                <a16:creationId xmlns:a16="http://schemas.microsoft.com/office/drawing/2014/main" id="{945441D1-7B14-AF0C-D40E-77C6B82A6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FD7639EB-AAA0-3F91-5976-C693785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716" y="254643"/>
            <a:ext cx="8410417" cy="694415"/>
          </a:xfrm>
        </p:spPr>
        <p:txBody>
          <a:bodyPr/>
          <a:lstStyle/>
          <a:p>
            <a:r>
              <a:rPr lang="fr-FR" b="1" dirty="0">
                <a:latin typeface="Montserrat" pitchFamily="2" charset="77"/>
              </a:rPr>
              <a:t>Following </a:t>
            </a:r>
            <a:r>
              <a:rPr lang="fr-FR" b="1" dirty="0" err="1">
                <a:latin typeface="Montserrat" pitchFamily="2" charset="77"/>
              </a:rPr>
              <a:t>Steps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6341C33-1521-4C0F-1BB1-2BE3586601E6}"/>
              </a:ext>
            </a:extLst>
          </p:cNvPr>
          <p:cNvSpPr/>
          <p:nvPr/>
        </p:nvSpPr>
        <p:spPr>
          <a:xfrm>
            <a:off x="882922" y="1735949"/>
            <a:ext cx="3415981" cy="4743414"/>
          </a:xfrm>
          <a:prstGeom prst="roundRect">
            <a:avLst/>
          </a:prstGeom>
          <a:solidFill>
            <a:srgbClr val="4A803C">
              <a:alpha val="49804"/>
            </a:srgbClr>
          </a:solidFill>
          <a:ln w="28575" cap="flat" cmpd="sng" algn="ctr">
            <a:solidFill>
              <a:srgbClr val="4A803C"/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0" vert="horz" wrap="square" lIns="148975" tIns="82550" rIns="148975" bIns="82550" numCol="1" spcCol="1270" anchor="ctr" anchorCtr="0">
            <a:noAutofit/>
          </a:bodyPr>
          <a:lstStyle/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7C634DB-FFE8-6A99-0A7A-008BE2378A58}"/>
              </a:ext>
            </a:extLst>
          </p:cNvPr>
          <p:cNvSpPr/>
          <p:nvPr/>
        </p:nvSpPr>
        <p:spPr>
          <a:xfrm>
            <a:off x="7348813" y="1601436"/>
            <a:ext cx="3415981" cy="4743414"/>
          </a:xfrm>
          <a:prstGeom prst="roundRect">
            <a:avLst/>
          </a:prstGeom>
          <a:solidFill>
            <a:srgbClr val="4472C4">
              <a:alpha val="49804"/>
            </a:srgbClr>
          </a:solidFill>
          <a:ln w="28575" cap="flat" cmpd="sng" algn="ctr">
            <a:solidFill>
              <a:srgbClr val="287DA4"/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0" vert="horz" wrap="square" lIns="148975" tIns="82550" rIns="148975" bIns="82550" numCol="1" spcCol="1270" anchor="ctr" anchorCtr="0">
            <a:noAutofit/>
          </a:bodyPr>
          <a:lstStyle/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478526-9571-0ED7-E18E-89E0DAC2799E}"/>
              </a:ext>
            </a:extLst>
          </p:cNvPr>
          <p:cNvSpPr txBox="1"/>
          <p:nvPr/>
        </p:nvSpPr>
        <p:spPr>
          <a:xfrm>
            <a:off x="1033684" y="2376589"/>
            <a:ext cx="3145721" cy="4247317"/>
          </a:xfrm>
          <a:prstGeom prst="rect">
            <a:avLst/>
          </a:prstGeom>
          <a:noFill/>
          <a:ln w="10221" cap="flat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May –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September</a:t>
            </a:r>
            <a:endParaRPr lang="fr-FR" b="1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algn="ctr"/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EU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election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periods</a:t>
            </a:r>
            <a:endParaRPr lang="fr-FR" b="1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endParaRPr lang="fr-FR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Cambria" panose="02040503050406030204" pitchFamily="18" charset="0"/>
              </a:rPr>
              <a:t>The Council </a:t>
            </a:r>
            <a:r>
              <a:rPr lang="fr-FR" i="1" dirty="0">
                <a:latin typeface="Cambria" panose="02040503050406030204" pitchFamily="18" charset="0"/>
              </a:rPr>
              <a:t>has </a:t>
            </a:r>
            <a:r>
              <a:rPr lang="fr-FR" i="1" dirty="0" err="1">
                <a:latin typeface="Cambria" panose="02040503050406030204" pitchFamily="18" charset="0"/>
              </a:rPr>
              <a:t>then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started</a:t>
            </a:r>
            <a:r>
              <a:rPr lang="fr-FR" i="1" dirty="0">
                <a:latin typeface="Cambria" panose="02040503050406030204" pitchFamily="18" charset="0"/>
              </a:rPr>
              <a:t> to </a:t>
            </a:r>
            <a:r>
              <a:rPr lang="fr-FR" i="1" dirty="0" err="1">
                <a:latin typeface="Cambria" panose="02040503050406030204" pitchFamily="18" charset="0"/>
              </a:rPr>
              <a:t>work</a:t>
            </a:r>
            <a:r>
              <a:rPr lang="fr-FR" i="1" dirty="0">
                <a:latin typeface="Cambria" panose="02040503050406030204" pitchFamily="18" charset="0"/>
              </a:rPr>
              <a:t> on the dossier and </a:t>
            </a:r>
            <a:r>
              <a:rPr lang="fr-FR" i="1" dirty="0" err="1">
                <a:latin typeface="Cambria" panose="02040503050406030204" pitchFamily="18" charset="0"/>
              </a:rPr>
              <a:t>establish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its</a:t>
            </a:r>
            <a:r>
              <a:rPr lang="fr-FR" i="1" dirty="0">
                <a:latin typeface="Cambria" panose="02040503050406030204" pitchFamily="18" charset="0"/>
              </a:rPr>
              <a:t> 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Cambria" panose="02040503050406030204" pitchFamily="18" charset="0"/>
              </a:rPr>
              <a:t>The EP </a:t>
            </a:r>
            <a:r>
              <a:rPr lang="fr-FR" i="1" dirty="0" err="1">
                <a:latin typeface="Cambria" panose="02040503050406030204" pitchFamily="18" charset="0"/>
              </a:rPr>
              <a:t>is</a:t>
            </a:r>
            <a:r>
              <a:rPr lang="fr-FR" i="1" dirty="0">
                <a:latin typeface="Cambria" panose="02040503050406030204" pitchFamily="18" charset="0"/>
              </a:rPr>
              <a:t> no longer </a:t>
            </a:r>
            <a:r>
              <a:rPr lang="fr-FR" i="1" dirty="0" err="1">
                <a:latin typeface="Cambria" panose="02040503050406030204" pitchFamily="18" charset="0"/>
              </a:rPr>
              <a:t>working</a:t>
            </a:r>
            <a:r>
              <a:rPr lang="fr-FR" i="1" dirty="0">
                <a:latin typeface="Cambria" panose="02040503050406030204" pitchFamily="18" charset="0"/>
              </a:rPr>
              <a:t> on </a:t>
            </a:r>
            <a:r>
              <a:rPr lang="fr-FR" i="1" dirty="0" err="1">
                <a:latin typeface="Cambria" panose="02040503050406030204" pitchFamily="18" charset="0"/>
              </a:rPr>
              <a:t>any</a:t>
            </a:r>
            <a:r>
              <a:rPr lang="fr-FR" i="1" dirty="0">
                <a:latin typeface="Cambria" panose="02040503050406030204" pitchFamily="18" charset="0"/>
              </a:rPr>
              <a:t> dossiers. As far as the </a:t>
            </a:r>
            <a:r>
              <a:rPr lang="fr-FR" i="1" dirty="0" err="1">
                <a:latin typeface="Cambria" panose="02040503050406030204" pitchFamily="18" charset="0"/>
              </a:rPr>
              <a:t>pharmaceutical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legislation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is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concerned</a:t>
            </a:r>
            <a:r>
              <a:rPr lang="fr-FR" i="1" dirty="0">
                <a:latin typeface="Cambria" panose="02040503050406030204" pitchFamily="18" charset="0"/>
              </a:rPr>
              <a:t>, the new </a:t>
            </a:r>
            <a:r>
              <a:rPr lang="fr-FR" i="1" dirty="0" err="1">
                <a:latin typeface="Cambria" panose="02040503050406030204" pitchFamily="18" charset="0"/>
              </a:rPr>
              <a:t>Parliament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took</a:t>
            </a:r>
            <a:r>
              <a:rPr lang="fr-FR" i="1" dirty="0">
                <a:latin typeface="Cambria" panose="02040503050406030204" pitchFamily="18" charset="0"/>
              </a:rPr>
              <a:t> over </a:t>
            </a:r>
            <a:r>
              <a:rPr lang="fr-FR" i="1" dirty="0" err="1">
                <a:latin typeface="Cambria" panose="02040503050406030204" pitchFamily="18" charset="0"/>
              </a:rPr>
              <a:t>after</a:t>
            </a:r>
            <a:r>
              <a:rPr lang="fr-FR" i="1" dirty="0">
                <a:latin typeface="Cambria" panose="02040503050406030204" pitchFamily="18" charset="0"/>
              </a:rPr>
              <a:t> the </a:t>
            </a:r>
            <a:r>
              <a:rPr lang="fr-FR" i="1" dirty="0" err="1">
                <a:latin typeface="Cambria" panose="02040503050406030204" pitchFamily="18" charset="0"/>
              </a:rPr>
              <a:t>European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elections</a:t>
            </a:r>
            <a:r>
              <a:rPr lang="fr-FR" i="1" dirty="0">
                <a:latin typeface="Cambria" panose="02040503050406030204" pitchFamily="18" charset="0"/>
              </a:rPr>
              <a:t> on June 6-9.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B3BA66F-B57B-0A41-07DA-EFA80E67D371}"/>
              </a:ext>
            </a:extLst>
          </p:cNvPr>
          <p:cNvSpPr/>
          <p:nvPr/>
        </p:nvSpPr>
        <p:spPr>
          <a:xfrm>
            <a:off x="2181380" y="1322249"/>
            <a:ext cx="914400" cy="917294"/>
          </a:xfrm>
          <a:prstGeom prst="ellipse">
            <a:avLst/>
          </a:prstGeom>
          <a:solidFill>
            <a:srgbClr val="4A80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812721F-B824-FDED-58A9-ACB5A02E445E}"/>
              </a:ext>
            </a:extLst>
          </p:cNvPr>
          <p:cNvSpPr/>
          <p:nvPr/>
        </p:nvSpPr>
        <p:spPr>
          <a:xfrm>
            <a:off x="8707369" y="1229303"/>
            <a:ext cx="914400" cy="917294"/>
          </a:xfrm>
          <a:prstGeom prst="ellipse">
            <a:avLst/>
          </a:prstGeom>
          <a:solidFill>
            <a:srgbClr val="287D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B6AA499-CB47-B59D-079A-175ABED30295}"/>
              </a:ext>
            </a:extLst>
          </p:cNvPr>
          <p:cNvSpPr txBox="1"/>
          <p:nvPr/>
        </p:nvSpPr>
        <p:spPr>
          <a:xfrm>
            <a:off x="7591708" y="2287631"/>
            <a:ext cx="3145721" cy="1200329"/>
          </a:xfrm>
          <a:prstGeom prst="rect">
            <a:avLst/>
          </a:prstGeom>
          <a:noFill/>
          <a:ln w="10221" cap="flat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September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2024 / 2027 </a:t>
            </a:r>
          </a:p>
          <a:p>
            <a:pPr algn="ctr"/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Ongoing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negotiations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and adoption</a:t>
            </a:r>
          </a:p>
          <a:p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092FB12-F501-AE39-7E4F-DAFAC04BB2D5}"/>
              </a:ext>
            </a:extLst>
          </p:cNvPr>
          <p:cNvSpPr txBox="1"/>
          <p:nvPr/>
        </p:nvSpPr>
        <p:spPr>
          <a:xfrm>
            <a:off x="7407275" y="3340042"/>
            <a:ext cx="3357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>
                <a:latin typeface="Cambria" panose="02040503050406030204" pitchFamily="18" charset="0"/>
              </a:rPr>
              <a:t>Negotiations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between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co-legislators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resume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with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b="1" i="1" dirty="0">
                <a:latin typeface="Cambria" panose="02040503050406030204" pitchFamily="18" charset="0"/>
              </a:rPr>
              <a:t>a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newly</a:t>
            </a:r>
            <a:r>
              <a:rPr lang="fr-FR" b="1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elected</a:t>
            </a:r>
            <a:r>
              <a:rPr lang="fr-FR" b="1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European</a:t>
            </a:r>
            <a:r>
              <a:rPr lang="fr-FR" b="1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Parliament</a:t>
            </a:r>
            <a:r>
              <a:rPr lang="fr-FR" b="1" i="1" dirty="0">
                <a:latin typeface="Cambria" panose="02040503050406030204" pitchFamily="18" charset="0"/>
              </a:rPr>
              <a:t>. </a:t>
            </a:r>
          </a:p>
          <a:p>
            <a:endParaRPr lang="fr-FR" b="1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>
                <a:latin typeface="Cambria" panose="02040503050406030204" pitchFamily="18" charset="0"/>
              </a:rPr>
              <a:t>Unlikely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that</a:t>
            </a:r>
            <a:r>
              <a:rPr lang="fr-FR" i="1" dirty="0">
                <a:latin typeface="Cambria" panose="02040503050406030204" pitchFamily="18" charset="0"/>
              </a:rPr>
              <a:t> the </a:t>
            </a:r>
            <a:r>
              <a:rPr lang="fr-FR" i="1" dirty="0" err="1">
                <a:latin typeface="Cambria" panose="02040503050406030204" pitchFamily="18" charset="0"/>
              </a:rPr>
              <a:t>proposed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legislation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will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be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adopted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before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b="1" i="1" dirty="0">
                <a:latin typeface="Cambria" panose="02040503050406030204" pitchFamily="18" charset="0"/>
              </a:rPr>
              <a:t>2025 or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>
                <a:latin typeface="Cambria" panose="02040503050406030204" pitchFamily="18" charset="0"/>
              </a:rPr>
              <a:t>Becoming</a:t>
            </a:r>
            <a:r>
              <a:rPr lang="fr-FR" i="1" dirty="0">
                <a:latin typeface="Cambria" panose="02040503050406030204" pitchFamily="18" charset="0"/>
              </a:rPr>
              <a:t> applicable </a:t>
            </a:r>
            <a:r>
              <a:rPr lang="fr-FR" i="1" dirty="0" err="1">
                <a:latin typeface="Cambria" panose="02040503050406030204" pitchFamily="18" charset="0"/>
              </a:rPr>
              <a:t>possibly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after</a:t>
            </a:r>
            <a:r>
              <a:rPr lang="fr-FR" i="1" dirty="0">
                <a:latin typeface="Cambria" panose="02040503050406030204" pitchFamily="18" charset="0"/>
              </a:rPr>
              <a:t> 2027. 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ambria" panose="02040503050406030204" pitchFamily="18" charset="0"/>
            </a:endParaRPr>
          </a:p>
        </p:txBody>
      </p:sp>
      <p:pic>
        <p:nvPicPr>
          <p:cNvPr id="29" name="Graphique 28" descr="Pique contour">
            <a:extLst>
              <a:ext uri="{FF2B5EF4-FFF2-40B4-BE49-F238E27FC236}">
                <a16:creationId xmlns:a16="http://schemas.microsoft.com/office/drawing/2014/main" id="{98BE16A8-BE87-BB1C-2F5B-25EE839B6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2758" y="1410415"/>
            <a:ext cx="690001" cy="690001"/>
          </a:xfrm>
          <a:prstGeom prst="rect">
            <a:avLst/>
          </a:prstGeom>
        </p:spPr>
      </p:pic>
      <p:pic>
        <p:nvPicPr>
          <p:cNvPr id="32" name="Graphique 31" descr="Liste de contrôle contour">
            <a:extLst>
              <a:ext uri="{FF2B5EF4-FFF2-40B4-BE49-F238E27FC236}">
                <a16:creationId xmlns:a16="http://schemas.microsoft.com/office/drawing/2014/main" id="{065321F2-FF1A-98C9-83A3-991E2B4C5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5290" y="1361798"/>
            <a:ext cx="631662" cy="631662"/>
          </a:xfrm>
          <a:prstGeom prst="rect">
            <a:avLst/>
          </a:prstGeom>
        </p:spPr>
      </p:pic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7196C2D8-195A-4EA2-7FA7-6391169C5CB7}"/>
              </a:ext>
            </a:extLst>
          </p:cNvPr>
          <p:cNvSpPr/>
          <p:nvPr/>
        </p:nvSpPr>
        <p:spPr>
          <a:xfrm>
            <a:off x="4757935" y="3583172"/>
            <a:ext cx="2190307" cy="1222744"/>
          </a:xfrm>
          <a:prstGeom prst="rightArrow">
            <a:avLst/>
          </a:prstGeom>
          <a:solidFill>
            <a:srgbClr val="F83A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val 25">
            <a:extLst>
              <a:ext uri="{FF2B5EF4-FFF2-40B4-BE49-F238E27FC236}">
                <a16:creationId xmlns:a16="http://schemas.microsoft.com/office/drawing/2014/main" id="{7DF82DD5-75E5-B3A0-352C-23C988394883}"/>
              </a:ext>
            </a:extLst>
          </p:cNvPr>
          <p:cNvSpPr/>
          <p:nvPr/>
        </p:nvSpPr>
        <p:spPr>
          <a:xfrm>
            <a:off x="10737429" y="147028"/>
            <a:ext cx="1188720" cy="1188720"/>
          </a:xfrm>
          <a:prstGeom prst="ellipse">
            <a:avLst/>
          </a:prstGeom>
          <a:solidFill>
            <a:srgbClr val="287D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27" descr="Daily calendar outline">
            <a:extLst>
              <a:ext uri="{FF2B5EF4-FFF2-40B4-BE49-F238E27FC236}">
                <a16:creationId xmlns:a16="http://schemas.microsoft.com/office/drawing/2014/main" id="{AE0661C9-E950-305D-650B-6F6F292B6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51729" y="264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0BC05-7C30-3560-2E47-D92FE892DF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2</a:t>
            </a:fld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075DB-F184-00A4-2439-626B2E887F72}"/>
              </a:ext>
            </a:extLst>
          </p:cNvPr>
          <p:cNvSpPr txBox="1"/>
          <p:nvPr/>
        </p:nvSpPr>
        <p:spPr>
          <a:xfrm>
            <a:off x="256853" y="2054830"/>
            <a:ext cx="3719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" panose="00000500000000000000" pitchFamily="2" charset="0"/>
              </a:rPr>
              <a:t>Let's start with a quiz about the EU !!! </a:t>
            </a:r>
          </a:p>
        </p:txBody>
      </p:sp>
      <p:pic>
        <p:nvPicPr>
          <p:cNvPr id="1026" name="Picture 2" descr="European Union - Definition, Flag, History">
            <a:extLst>
              <a:ext uri="{FF2B5EF4-FFF2-40B4-BE49-F238E27FC236}">
                <a16:creationId xmlns:a16="http://schemas.microsoft.com/office/drawing/2014/main" id="{AAE21558-CFCF-D391-0F60-2F2D0B179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9534" y="1"/>
            <a:ext cx="79924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9E0DE-A3F8-0149-C161-3A7C6230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707" y="1482484"/>
            <a:ext cx="3596853" cy="36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7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9B3BC5D-3595-0977-9317-D958F86FE60F}"/>
              </a:ext>
            </a:extLst>
          </p:cNvPr>
          <p:cNvSpPr/>
          <p:nvPr/>
        </p:nvSpPr>
        <p:spPr>
          <a:xfrm>
            <a:off x="4112726" y="3620522"/>
            <a:ext cx="1600200" cy="571500"/>
          </a:xfrm>
          <a:prstGeom prst="rightArrow">
            <a:avLst/>
          </a:prstGeom>
          <a:solidFill>
            <a:srgbClr val="4A803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10" descr="Marteau d'officiel contour">
            <a:extLst>
              <a:ext uri="{FF2B5EF4-FFF2-40B4-BE49-F238E27FC236}">
                <a16:creationId xmlns:a16="http://schemas.microsoft.com/office/drawing/2014/main" id="{945441D1-7B14-AF0C-D40E-77C6B82A6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FD7639EB-AAA0-3F91-5976-C693785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91" y="369556"/>
            <a:ext cx="8410417" cy="694415"/>
          </a:xfrm>
        </p:spPr>
        <p:txBody>
          <a:bodyPr>
            <a:normAutofit/>
          </a:bodyPr>
          <a:lstStyle/>
          <a:p>
            <a:r>
              <a:rPr lang="fr-FR" b="1" dirty="0" err="1">
                <a:latin typeface="Montserrat" pitchFamily="2" charset="77"/>
              </a:rPr>
              <a:t>EURORDIS’s</a:t>
            </a:r>
            <a:r>
              <a:rPr lang="fr-FR" b="1" dirty="0">
                <a:latin typeface="Montserrat" pitchFamily="2" charset="77"/>
              </a:rPr>
              <a:t> actions and </a:t>
            </a:r>
            <a:r>
              <a:rPr lang="fr-FR" b="1" dirty="0" err="1">
                <a:latin typeface="Montserrat" pitchFamily="2" charset="77"/>
              </a:rPr>
              <a:t>tasks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5F929-656A-323D-88D3-157E19F55E49}"/>
              </a:ext>
            </a:extLst>
          </p:cNvPr>
          <p:cNvSpPr/>
          <p:nvPr/>
        </p:nvSpPr>
        <p:spPr>
          <a:xfrm>
            <a:off x="6096000" y="1373905"/>
            <a:ext cx="4772025" cy="5226920"/>
          </a:xfrm>
          <a:prstGeom prst="rect">
            <a:avLst/>
          </a:prstGeom>
          <a:solidFill>
            <a:srgbClr val="4A803C"/>
          </a:solidFill>
          <a:ln w="28575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Follow</a:t>
            </a:r>
            <a:r>
              <a:rPr lang="en-US" dirty="0"/>
              <a:t> developments in the Council on this file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/>
              <a:t>Organise</a:t>
            </a:r>
            <a:r>
              <a:rPr lang="en-US" dirty="0"/>
              <a:t> meetings with Health Attachés in Brussels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Gather</a:t>
            </a:r>
            <a:r>
              <a:rPr lang="en-US" dirty="0"/>
              <a:t> information from NAs (debate in national parliaments, press articles, meetings of Nas with ministries of health, </a:t>
            </a:r>
            <a:r>
              <a:rPr lang="en-US" dirty="0" err="1"/>
              <a:t>etc</a:t>
            </a:r>
            <a:r>
              <a:rPr lang="en-US" dirty="0"/>
              <a:t> )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Continue</a:t>
            </a:r>
            <a:r>
              <a:rPr lang="en-US" dirty="0"/>
              <a:t> to share EURORDIS’s position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Monitor</a:t>
            </a:r>
            <a:r>
              <a:rPr lang="en-US" dirty="0"/>
              <a:t> potential (new) MEPs who can support our position in the newly elected EP </a:t>
            </a:r>
          </a:p>
        </p:txBody>
      </p:sp>
      <p:sp>
        <p:nvSpPr>
          <p:cNvPr id="8" name="Rectangle : coins arrondis 16">
            <a:extLst>
              <a:ext uri="{FF2B5EF4-FFF2-40B4-BE49-F238E27FC236}">
                <a16:creationId xmlns:a16="http://schemas.microsoft.com/office/drawing/2014/main" id="{0A470975-7CCF-14D6-F612-E43717CA78ED}"/>
              </a:ext>
            </a:extLst>
          </p:cNvPr>
          <p:cNvSpPr/>
          <p:nvPr/>
        </p:nvSpPr>
        <p:spPr>
          <a:xfrm>
            <a:off x="495055" y="1787605"/>
            <a:ext cx="3415981" cy="4743414"/>
          </a:xfrm>
          <a:prstGeom prst="roundRect">
            <a:avLst/>
          </a:prstGeom>
          <a:solidFill>
            <a:srgbClr val="4A803C">
              <a:alpha val="49804"/>
            </a:srgbClr>
          </a:solidFill>
          <a:ln w="28575" cap="flat" cmpd="sng" algn="ctr">
            <a:solidFill>
              <a:srgbClr val="4A803C"/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0" vert="horz" wrap="square" lIns="148975" tIns="82550" rIns="148975" bIns="82550" numCol="1" spcCol="1270" anchor="ctr" anchorCtr="0">
            <a:noAutofit/>
          </a:bodyPr>
          <a:lstStyle/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1BBD11CC-A6E2-1863-FD9A-B24EA7A955A2}"/>
              </a:ext>
            </a:extLst>
          </p:cNvPr>
          <p:cNvSpPr txBox="1"/>
          <p:nvPr/>
        </p:nvSpPr>
        <p:spPr>
          <a:xfrm>
            <a:off x="645817" y="2428245"/>
            <a:ext cx="3145721" cy="4247317"/>
          </a:xfrm>
          <a:prstGeom prst="rect">
            <a:avLst/>
          </a:prstGeom>
          <a:noFill/>
          <a:ln w="10221" cap="flat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May –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September</a:t>
            </a:r>
            <a:endParaRPr lang="fr-FR" b="1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algn="ctr"/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EU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election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periods</a:t>
            </a:r>
            <a:endParaRPr lang="fr-FR" b="1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endParaRPr lang="fr-FR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Cambria" panose="02040503050406030204" pitchFamily="18" charset="0"/>
              </a:rPr>
              <a:t>The Council </a:t>
            </a:r>
            <a:r>
              <a:rPr lang="fr-FR" i="1" dirty="0">
                <a:latin typeface="Cambria" panose="02040503050406030204" pitchFamily="18" charset="0"/>
              </a:rPr>
              <a:t>has </a:t>
            </a:r>
            <a:r>
              <a:rPr lang="fr-FR" i="1" dirty="0" err="1">
                <a:latin typeface="Cambria" panose="02040503050406030204" pitchFamily="18" charset="0"/>
              </a:rPr>
              <a:t>then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started</a:t>
            </a:r>
            <a:r>
              <a:rPr lang="fr-FR" i="1" dirty="0">
                <a:latin typeface="Cambria" panose="02040503050406030204" pitchFamily="18" charset="0"/>
              </a:rPr>
              <a:t> to </a:t>
            </a:r>
            <a:r>
              <a:rPr lang="fr-FR" i="1" dirty="0" err="1">
                <a:latin typeface="Cambria" panose="02040503050406030204" pitchFamily="18" charset="0"/>
              </a:rPr>
              <a:t>work</a:t>
            </a:r>
            <a:r>
              <a:rPr lang="fr-FR" i="1" dirty="0">
                <a:latin typeface="Cambria" panose="02040503050406030204" pitchFamily="18" charset="0"/>
              </a:rPr>
              <a:t> on the dossier and </a:t>
            </a:r>
            <a:r>
              <a:rPr lang="fr-FR" i="1" dirty="0" err="1">
                <a:latin typeface="Cambria" panose="02040503050406030204" pitchFamily="18" charset="0"/>
              </a:rPr>
              <a:t>establish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its</a:t>
            </a:r>
            <a:r>
              <a:rPr lang="fr-FR" i="1" dirty="0">
                <a:latin typeface="Cambria" panose="02040503050406030204" pitchFamily="18" charset="0"/>
              </a:rPr>
              <a:t> 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>
                <a:latin typeface="Cambria" panose="02040503050406030204" pitchFamily="18" charset="0"/>
              </a:rPr>
              <a:t>The EP </a:t>
            </a:r>
            <a:r>
              <a:rPr lang="fr-FR" i="1" dirty="0" err="1">
                <a:latin typeface="Cambria" panose="02040503050406030204" pitchFamily="18" charset="0"/>
              </a:rPr>
              <a:t>is</a:t>
            </a:r>
            <a:r>
              <a:rPr lang="fr-FR" i="1" dirty="0">
                <a:latin typeface="Cambria" panose="02040503050406030204" pitchFamily="18" charset="0"/>
              </a:rPr>
              <a:t> no longer </a:t>
            </a:r>
            <a:r>
              <a:rPr lang="fr-FR" i="1" dirty="0" err="1">
                <a:latin typeface="Cambria" panose="02040503050406030204" pitchFamily="18" charset="0"/>
              </a:rPr>
              <a:t>working</a:t>
            </a:r>
            <a:r>
              <a:rPr lang="fr-FR" i="1" dirty="0">
                <a:latin typeface="Cambria" panose="02040503050406030204" pitchFamily="18" charset="0"/>
              </a:rPr>
              <a:t> on </a:t>
            </a:r>
            <a:r>
              <a:rPr lang="fr-FR" i="1" dirty="0" err="1">
                <a:latin typeface="Cambria" panose="02040503050406030204" pitchFamily="18" charset="0"/>
              </a:rPr>
              <a:t>any</a:t>
            </a:r>
            <a:r>
              <a:rPr lang="fr-FR" i="1" dirty="0">
                <a:latin typeface="Cambria" panose="02040503050406030204" pitchFamily="18" charset="0"/>
              </a:rPr>
              <a:t> dossiers. As far as the </a:t>
            </a:r>
            <a:r>
              <a:rPr lang="fr-FR" i="1" dirty="0" err="1">
                <a:latin typeface="Cambria" panose="02040503050406030204" pitchFamily="18" charset="0"/>
              </a:rPr>
              <a:t>pharmaceutical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legislation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is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concerned</a:t>
            </a:r>
            <a:r>
              <a:rPr lang="fr-FR" i="1" dirty="0">
                <a:latin typeface="Cambria" panose="02040503050406030204" pitchFamily="18" charset="0"/>
              </a:rPr>
              <a:t>, the new </a:t>
            </a:r>
            <a:r>
              <a:rPr lang="fr-FR" i="1" dirty="0" err="1">
                <a:latin typeface="Cambria" panose="02040503050406030204" pitchFamily="18" charset="0"/>
              </a:rPr>
              <a:t>Parliament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took</a:t>
            </a:r>
            <a:r>
              <a:rPr lang="fr-FR" i="1" dirty="0">
                <a:latin typeface="Cambria" panose="02040503050406030204" pitchFamily="18" charset="0"/>
              </a:rPr>
              <a:t> over </a:t>
            </a:r>
            <a:r>
              <a:rPr lang="fr-FR" i="1" dirty="0" err="1">
                <a:latin typeface="Cambria" panose="02040503050406030204" pitchFamily="18" charset="0"/>
              </a:rPr>
              <a:t>after</a:t>
            </a:r>
            <a:r>
              <a:rPr lang="fr-FR" i="1" dirty="0">
                <a:latin typeface="Cambria" panose="02040503050406030204" pitchFamily="18" charset="0"/>
              </a:rPr>
              <a:t> the </a:t>
            </a:r>
            <a:r>
              <a:rPr lang="fr-FR" i="1" dirty="0" err="1">
                <a:latin typeface="Cambria" panose="02040503050406030204" pitchFamily="18" charset="0"/>
              </a:rPr>
              <a:t>European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elections</a:t>
            </a:r>
            <a:r>
              <a:rPr lang="fr-FR" i="1" dirty="0">
                <a:latin typeface="Cambria" panose="02040503050406030204" pitchFamily="18" charset="0"/>
              </a:rPr>
              <a:t> on June 6-9.</a:t>
            </a:r>
          </a:p>
        </p:txBody>
      </p:sp>
      <p:sp>
        <p:nvSpPr>
          <p:cNvPr id="12" name="Ellipse 19">
            <a:extLst>
              <a:ext uri="{FF2B5EF4-FFF2-40B4-BE49-F238E27FC236}">
                <a16:creationId xmlns:a16="http://schemas.microsoft.com/office/drawing/2014/main" id="{8D8550C6-5DAA-5EA9-4A2C-E4E3AB2B97FD}"/>
              </a:ext>
            </a:extLst>
          </p:cNvPr>
          <p:cNvSpPr/>
          <p:nvPr/>
        </p:nvSpPr>
        <p:spPr>
          <a:xfrm>
            <a:off x="1793513" y="1373905"/>
            <a:ext cx="914400" cy="917294"/>
          </a:xfrm>
          <a:prstGeom prst="ellipse">
            <a:avLst/>
          </a:prstGeom>
          <a:solidFill>
            <a:srgbClr val="4A80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28" descr="Pique contour">
            <a:extLst>
              <a:ext uri="{FF2B5EF4-FFF2-40B4-BE49-F238E27FC236}">
                <a16:creationId xmlns:a16="http://schemas.microsoft.com/office/drawing/2014/main" id="{5D33752E-53F7-2DFB-C6C9-C0F82E3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891" y="1462071"/>
            <a:ext cx="690001" cy="690001"/>
          </a:xfrm>
          <a:prstGeom prst="rect">
            <a:avLst/>
          </a:prstGeom>
        </p:spPr>
      </p:pic>
      <p:sp>
        <p:nvSpPr>
          <p:cNvPr id="5" name="Oval 25">
            <a:extLst>
              <a:ext uri="{FF2B5EF4-FFF2-40B4-BE49-F238E27FC236}">
                <a16:creationId xmlns:a16="http://schemas.microsoft.com/office/drawing/2014/main" id="{4513115B-B295-8551-7D54-2DD007F7975F}"/>
              </a:ext>
            </a:extLst>
          </p:cNvPr>
          <p:cNvSpPr/>
          <p:nvPr/>
        </p:nvSpPr>
        <p:spPr>
          <a:xfrm>
            <a:off x="10737429" y="147028"/>
            <a:ext cx="1188720" cy="1188720"/>
          </a:xfrm>
          <a:prstGeom prst="ellipse">
            <a:avLst/>
          </a:prstGeom>
          <a:solidFill>
            <a:srgbClr val="287D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27" descr="Daily calendar outline">
            <a:extLst>
              <a:ext uri="{FF2B5EF4-FFF2-40B4-BE49-F238E27FC236}">
                <a16:creationId xmlns:a16="http://schemas.microsoft.com/office/drawing/2014/main" id="{BBDDC242-7C4A-95BA-E60E-D43699A90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1729" y="264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9B3BC5D-3595-0977-9317-D958F86FE60F}"/>
              </a:ext>
            </a:extLst>
          </p:cNvPr>
          <p:cNvSpPr/>
          <p:nvPr/>
        </p:nvSpPr>
        <p:spPr>
          <a:xfrm>
            <a:off x="4112726" y="3620522"/>
            <a:ext cx="1600200" cy="571500"/>
          </a:xfrm>
          <a:prstGeom prst="rightArrow">
            <a:avLst/>
          </a:prstGeom>
          <a:solidFill>
            <a:srgbClr val="287D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10" descr="Marteau d'officiel contour">
            <a:extLst>
              <a:ext uri="{FF2B5EF4-FFF2-40B4-BE49-F238E27FC236}">
                <a16:creationId xmlns:a16="http://schemas.microsoft.com/office/drawing/2014/main" id="{945441D1-7B14-AF0C-D40E-77C6B82A6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FD7639EB-AAA0-3F91-5976-C693785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91" y="369556"/>
            <a:ext cx="8410417" cy="694415"/>
          </a:xfrm>
        </p:spPr>
        <p:txBody>
          <a:bodyPr>
            <a:normAutofit fontScale="90000"/>
          </a:bodyPr>
          <a:lstStyle/>
          <a:p>
            <a:r>
              <a:rPr lang="fr-FR" b="1">
                <a:latin typeface="Montserrat" pitchFamily="2" charset="77"/>
              </a:rPr>
              <a:t>Next </a:t>
            </a:r>
            <a:r>
              <a:rPr lang="fr-FR" b="1" err="1">
                <a:latin typeface="Montserrat" pitchFamily="2" charset="77"/>
              </a:rPr>
              <a:t>Steps</a:t>
            </a:r>
            <a:r>
              <a:rPr lang="fr-FR" b="1">
                <a:latin typeface="Montserrat" pitchFamily="2" charset="77"/>
              </a:rPr>
              <a:t> </a:t>
            </a:r>
            <a:br>
              <a:rPr lang="fr-FR" b="1">
                <a:latin typeface="Montserrat" pitchFamily="2" charset="77"/>
              </a:rPr>
            </a:br>
            <a:r>
              <a:rPr lang="fr-FR" b="1" err="1">
                <a:latin typeface="Montserrat" pitchFamily="2" charset="77"/>
              </a:rPr>
              <a:t>EURORDIS’s</a:t>
            </a:r>
            <a:r>
              <a:rPr lang="fr-FR" b="1">
                <a:latin typeface="Montserrat" pitchFamily="2" charset="77"/>
              </a:rPr>
              <a:t> actions and </a:t>
            </a:r>
            <a:r>
              <a:rPr lang="fr-FR" b="1" err="1">
                <a:latin typeface="Montserrat" pitchFamily="2" charset="77"/>
              </a:rPr>
              <a:t>tasks</a:t>
            </a:r>
            <a:endParaRPr lang="fr-FR" b="1">
              <a:latin typeface="Montserrat" pitchFamily="2" charset="77"/>
            </a:endParaRPr>
          </a:p>
        </p:txBody>
      </p:sp>
      <p:pic>
        <p:nvPicPr>
          <p:cNvPr id="14" name="Graphique 28" descr="Pique contour">
            <a:extLst>
              <a:ext uri="{FF2B5EF4-FFF2-40B4-BE49-F238E27FC236}">
                <a16:creationId xmlns:a16="http://schemas.microsoft.com/office/drawing/2014/main" id="{5D33752E-53F7-2DFB-C6C9-C0F82E3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891" y="1462071"/>
            <a:ext cx="690001" cy="690001"/>
          </a:xfrm>
          <a:prstGeom prst="rect">
            <a:avLst/>
          </a:prstGeom>
        </p:spPr>
      </p:pic>
      <p:sp>
        <p:nvSpPr>
          <p:cNvPr id="2" name="Rectangle : coins arrondis 17">
            <a:extLst>
              <a:ext uri="{FF2B5EF4-FFF2-40B4-BE49-F238E27FC236}">
                <a16:creationId xmlns:a16="http://schemas.microsoft.com/office/drawing/2014/main" id="{C15178DB-E4DD-173D-2C9A-CA5E45DE4F88}"/>
              </a:ext>
            </a:extLst>
          </p:cNvPr>
          <p:cNvSpPr/>
          <p:nvPr/>
        </p:nvSpPr>
        <p:spPr>
          <a:xfrm>
            <a:off x="317177" y="1732525"/>
            <a:ext cx="3415981" cy="4743414"/>
          </a:xfrm>
          <a:prstGeom prst="roundRect">
            <a:avLst/>
          </a:prstGeom>
          <a:solidFill>
            <a:srgbClr val="4472C4">
              <a:alpha val="49804"/>
            </a:srgbClr>
          </a:solidFill>
          <a:ln w="28575" cap="flat" cmpd="sng" algn="ctr">
            <a:solidFill>
              <a:srgbClr val="287DA4"/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0" vert="horz" wrap="square" lIns="148975" tIns="82550" rIns="148975" bIns="82550" numCol="1" spcCol="1270" anchor="ctr" anchorCtr="0">
            <a:noAutofit/>
          </a:bodyPr>
          <a:lstStyle/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fr-FR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" name="Ellipse 22">
            <a:extLst>
              <a:ext uri="{FF2B5EF4-FFF2-40B4-BE49-F238E27FC236}">
                <a16:creationId xmlns:a16="http://schemas.microsoft.com/office/drawing/2014/main" id="{C8DB9779-F7E6-A382-4C0D-FCEB1FB9560F}"/>
              </a:ext>
            </a:extLst>
          </p:cNvPr>
          <p:cNvSpPr/>
          <p:nvPr/>
        </p:nvSpPr>
        <p:spPr>
          <a:xfrm>
            <a:off x="1675733" y="1360392"/>
            <a:ext cx="914400" cy="917294"/>
          </a:xfrm>
          <a:prstGeom prst="ellipse">
            <a:avLst/>
          </a:prstGeom>
          <a:solidFill>
            <a:srgbClr val="287D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24">
            <a:extLst>
              <a:ext uri="{FF2B5EF4-FFF2-40B4-BE49-F238E27FC236}">
                <a16:creationId xmlns:a16="http://schemas.microsoft.com/office/drawing/2014/main" id="{9B3FBA1F-6301-AB0D-38B5-64C606A3B414}"/>
              </a:ext>
            </a:extLst>
          </p:cNvPr>
          <p:cNvSpPr txBox="1"/>
          <p:nvPr/>
        </p:nvSpPr>
        <p:spPr>
          <a:xfrm>
            <a:off x="560072" y="2418720"/>
            <a:ext cx="3145721" cy="1200329"/>
          </a:xfrm>
          <a:prstGeom prst="rect">
            <a:avLst/>
          </a:prstGeom>
          <a:noFill/>
          <a:ln w="10221" cap="flat">
            <a:noFill/>
            <a:prstDash val="solid"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June 2024 / 2027 </a:t>
            </a:r>
          </a:p>
          <a:p>
            <a:pPr algn="ctr"/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Ongoing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fr-FR" b="1" dirty="0" err="1">
                <a:highlight>
                  <a:srgbClr val="FFFF00"/>
                </a:highlight>
                <a:latin typeface="Cambria" panose="02040503050406030204" pitchFamily="18" charset="0"/>
              </a:rPr>
              <a:t>negociations</a:t>
            </a:r>
            <a:r>
              <a:rPr lang="fr-FR" b="1" dirty="0">
                <a:highlight>
                  <a:srgbClr val="FFFF00"/>
                </a:highlight>
                <a:latin typeface="Cambria" panose="02040503050406030204" pitchFamily="18" charset="0"/>
              </a:rPr>
              <a:t> and adoption</a:t>
            </a:r>
          </a:p>
          <a:p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9" name="ZoneTexte 26">
            <a:extLst>
              <a:ext uri="{FF2B5EF4-FFF2-40B4-BE49-F238E27FC236}">
                <a16:creationId xmlns:a16="http://schemas.microsoft.com/office/drawing/2014/main" id="{20971403-CC5E-7943-C1FC-F2C97120FB31}"/>
              </a:ext>
            </a:extLst>
          </p:cNvPr>
          <p:cNvSpPr txBox="1"/>
          <p:nvPr/>
        </p:nvSpPr>
        <p:spPr>
          <a:xfrm>
            <a:off x="375639" y="3471131"/>
            <a:ext cx="3357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>
                <a:latin typeface="Cambria" panose="02040503050406030204" pitchFamily="18" charset="0"/>
              </a:rPr>
              <a:t>Negotiations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between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co-legislators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resume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with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b="1" i="1" dirty="0">
                <a:latin typeface="Cambria" panose="02040503050406030204" pitchFamily="18" charset="0"/>
              </a:rPr>
              <a:t>a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newly</a:t>
            </a:r>
            <a:r>
              <a:rPr lang="fr-FR" b="1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elected</a:t>
            </a:r>
            <a:r>
              <a:rPr lang="fr-FR" b="1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European</a:t>
            </a:r>
            <a:r>
              <a:rPr lang="fr-FR" b="1" i="1" dirty="0">
                <a:latin typeface="Cambria" panose="02040503050406030204" pitchFamily="18" charset="0"/>
              </a:rPr>
              <a:t> </a:t>
            </a:r>
            <a:r>
              <a:rPr lang="fr-FR" b="1" i="1" dirty="0" err="1">
                <a:latin typeface="Cambria" panose="02040503050406030204" pitchFamily="18" charset="0"/>
              </a:rPr>
              <a:t>Parliament</a:t>
            </a:r>
            <a:r>
              <a:rPr lang="fr-FR" b="1" i="1" dirty="0">
                <a:latin typeface="Cambria" panose="02040503050406030204" pitchFamily="18" charset="0"/>
              </a:rPr>
              <a:t>. </a:t>
            </a:r>
          </a:p>
          <a:p>
            <a:endParaRPr lang="fr-FR" b="1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>
                <a:latin typeface="Cambria" panose="02040503050406030204" pitchFamily="18" charset="0"/>
              </a:rPr>
              <a:t>Unlikely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that</a:t>
            </a:r>
            <a:r>
              <a:rPr lang="fr-FR" i="1" dirty="0">
                <a:latin typeface="Cambria" panose="02040503050406030204" pitchFamily="18" charset="0"/>
              </a:rPr>
              <a:t> the </a:t>
            </a:r>
            <a:r>
              <a:rPr lang="fr-FR" i="1" dirty="0" err="1">
                <a:latin typeface="Cambria" panose="02040503050406030204" pitchFamily="18" charset="0"/>
              </a:rPr>
              <a:t>proposed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legislation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will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be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adopted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before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b="1" i="1" dirty="0">
                <a:latin typeface="Cambria" panose="02040503050406030204" pitchFamily="18" charset="0"/>
              </a:rPr>
              <a:t>2025 or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>
                <a:latin typeface="Cambria" panose="02040503050406030204" pitchFamily="18" charset="0"/>
              </a:rPr>
              <a:t>Becoming</a:t>
            </a:r>
            <a:r>
              <a:rPr lang="fr-FR" i="1" dirty="0">
                <a:latin typeface="Cambria" panose="02040503050406030204" pitchFamily="18" charset="0"/>
              </a:rPr>
              <a:t> applicable </a:t>
            </a:r>
            <a:r>
              <a:rPr lang="fr-FR" i="1" dirty="0" err="1">
                <a:latin typeface="Cambria" panose="02040503050406030204" pitchFamily="18" charset="0"/>
              </a:rPr>
              <a:t>possibly</a:t>
            </a:r>
            <a:r>
              <a:rPr lang="fr-FR" i="1" dirty="0">
                <a:latin typeface="Cambria" panose="02040503050406030204" pitchFamily="18" charset="0"/>
              </a:rPr>
              <a:t> </a:t>
            </a:r>
            <a:r>
              <a:rPr lang="fr-FR" i="1" dirty="0" err="1">
                <a:latin typeface="Cambria" panose="02040503050406030204" pitchFamily="18" charset="0"/>
              </a:rPr>
              <a:t>after</a:t>
            </a:r>
            <a:r>
              <a:rPr lang="fr-FR" i="1" dirty="0">
                <a:latin typeface="Cambria" panose="02040503050406030204" pitchFamily="18" charset="0"/>
              </a:rPr>
              <a:t> 2027. 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latin typeface="Cambria" panose="02040503050406030204" pitchFamily="18" charset="0"/>
            </a:endParaRPr>
          </a:p>
        </p:txBody>
      </p:sp>
      <p:pic>
        <p:nvPicPr>
          <p:cNvPr id="13" name="Graphique 31" descr="Liste de contrôle contour">
            <a:extLst>
              <a:ext uri="{FF2B5EF4-FFF2-40B4-BE49-F238E27FC236}">
                <a16:creationId xmlns:a16="http://schemas.microsoft.com/office/drawing/2014/main" id="{4721E0B5-8FA3-1E36-3CF8-9D16F65BC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3654" y="1492887"/>
            <a:ext cx="631662" cy="6316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500786-B680-D097-BEAF-FAD32522689E}"/>
              </a:ext>
            </a:extLst>
          </p:cNvPr>
          <p:cNvSpPr/>
          <p:nvPr/>
        </p:nvSpPr>
        <p:spPr>
          <a:xfrm>
            <a:off x="6096000" y="1930441"/>
            <a:ext cx="4772025" cy="3951663"/>
          </a:xfrm>
          <a:prstGeom prst="rect">
            <a:avLst/>
          </a:prstGeom>
          <a:solidFill>
            <a:srgbClr val="287DA4"/>
          </a:solidFill>
          <a:ln w="28575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Follow-up</a:t>
            </a:r>
            <a:r>
              <a:rPr lang="en-US" dirty="0"/>
              <a:t> with the Council and the EP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Monitoring</a:t>
            </a:r>
            <a:r>
              <a:rPr lang="en-US" dirty="0"/>
              <a:t> the negotiations (trilogues)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Continue</a:t>
            </a:r>
            <a:r>
              <a:rPr lang="en-US" dirty="0"/>
              <a:t> to communicate EURORDIS’s positions / amendments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Report back </a:t>
            </a:r>
            <a:r>
              <a:rPr lang="en-US" dirty="0"/>
              <a:t>to our members </a:t>
            </a:r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F089616C-E394-5A91-7027-F0399D84767A}"/>
              </a:ext>
            </a:extLst>
          </p:cNvPr>
          <p:cNvSpPr/>
          <p:nvPr/>
        </p:nvSpPr>
        <p:spPr>
          <a:xfrm>
            <a:off x="10737429" y="147028"/>
            <a:ext cx="1188720" cy="1188720"/>
          </a:xfrm>
          <a:prstGeom prst="ellipse">
            <a:avLst/>
          </a:prstGeom>
          <a:solidFill>
            <a:srgbClr val="287D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27" descr="Daily calendar outline">
            <a:extLst>
              <a:ext uri="{FF2B5EF4-FFF2-40B4-BE49-F238E27FC236}">
                <a16:creationId xmlns:a16="http://schemas.microsoft.com/office/drawing/2014/main" id="{A215EAC6-F35C-4973-CDBB-A7AF5FD93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51729" y="264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26EB-1A08-CEDF-1ACD-9F7A4BE8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Joint Statement with EPF – European Patients Forum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174451-2FD8-6BBF-0706-8D427522EB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21420" y="1452245"/>
            <a:ext cx="7349159" cy="45963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1095A-517D-8EE0-3DCD-9CCDCF655D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22</a:t>
            </a:fld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F6898-BFCF-D485-FA43-82C252F10456}"/>
              </a:ext>
            </a:extLst>
          </p:cNvPr>
          <p:cNvSpPr txBox="1"/>
          <p:nvPr/>
        </p:nvSpPr>
        <p:spPr>
          <a:xfrm>
            <a:off x="3494723" y="6165762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https://www.eurordis.org/epf-eurordis-joint-statement-patient-involvement/</a:t>
            </a:r>
          </a:p>
        </p:txBody>
      </p:sp>
    </p:spTree>
    <p:extLst>
      <p:ext uri="{BB962C8B-B14F-4D97-AF65-F5344CB8AC3E}">
        <p14:creationId xmlns:p14="http://schemas.microsoft.com/office/powerpoint/2010/main" val="217622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E5EEE6-72ED-57E2-147D-B94B3C87EA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23</a:t>
            </a:fld>
            <a:endParaRPr lang="ru-UA" dirty="0"/>
          </a:p>
        </p:txBody>
      </p:sp>
      <p:pic>
        <p:nvPicPr>
          <p:cNvPr id="5" name="Image 4" descr="Symbole point d’interrogation">
            <a:extLst>
              <a:ext uri="{FF2B5EF4-FFF2-40B4-BE49-F238E27FC236}">
                <a16:creationId xmlns:a16="http://schemas.microsoft.com/office/drawing/2014/main" id="{EBE44AAF-69C4-99B4-5DBE-52B08D618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60254"/>
            <a:ext cx="7772400" cy="6858000"/>
          </a:xfrm>
          <a:prstGeom prst="rect">
            <a:avLst/>
          </a:prstGeom>
          <a:effectLst>
            <a:softEdge rad="719285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F65C641-9D36-B234-416A-DD38CC70E728}"/>
              </a:ext>
            </a:extLst>
          </p:cNvPr>
          <p:cNvSpPr txBox="1"/>
          <p:nvPr/>
        </p:nvSpPr>
        <p:spPr>
          <a:xfrm>
            <a:off x="185057" y="2460204"/>
            <a:ext cx="46155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rPr>
              <a:t>Any</a:t>
            </a:r>
            <a:r>
              <a:rPr lang="fr-FR" sz="6000" b="1" dirty="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rPr>
              <a:t> questions </a:t>
            </a:r>
          </a:p>
          <a:p>
            <a:pPr algn="ctr"/>
            <a:r>
              <a:rPr lang="fr-FR" sz="6000" b="1" dirty="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396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Marteau d'officiel contour">
            <a:extLst>
              <a:ext uri="{FF2B5EF4-FFF2-40B4-BE49-F238E27FC236}">
                <a16:creationId xmlns:a16="http://schemas.microsoft.com/office/drawing/2014/main" id="{945441D1-7B14-AF0C-D40E-77C6B82A6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FD7639EB-AAA0-3F91-5976-C693785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91" y="369556"/>
            <a:ext cx="8410417" cy="694415"/>
          </a:xfrm>
        </p:spPr>
        <p:txBody>
          <a:bodyPr>
            <a:normAutofit/>
          </a:bodyPr>
          <a:lstStyle/>
          <a:p>
            <a:r>
              <a:rPr lang="fr-FR" b="1" dirty="0">
                <a:latin typeface="Montserrat" pitchFamily="2" charset="77"/>
              </a:rPr>
              <a:t>Pre-training check-in &amp; </a:t>
            </a:r>
            <a:r>
              <a:rPr lang="fr-FR" b="1" dirty="0" err="1">
                <a:latin typeface="Montserrat" pitchFamily="2" charset="77"/>
              </a:rPr>
              <a:t>next</a:t>
            </a:r>
            <a:r>
              <a:rPr lang="fr-FR" b="1" dirty="0">
                <a:latin typeface="Montserrat" pitchFamily="2" charset="77"/>
              </a:rPr>
              <a:t> </a:t>
            </a:r>
            <a:r>
              <a:rPr lang="fr-FR" b="1" dirty="0" err="1">
                <a:latin typeface="Montserrat" pitchFamily="2" charset="77"/>
              </a:rPr>
              <a:t>steps</a:t>
            </a:r>
            <a:endParaRPr lang="fr-FR" b="1" dirty="0">
              <a:latin typeface="Montserrat" pitchFamily="2" charset="77"/>
            </a:endParaRPr>
          </a:p>
        </p:txBody>
      </p:sp>
      <p:pic>
        <p:nvPicPr>
          <p:cNvPr id="14" name="Graphique 28" descr="Pique contour">
            <a:extLst>
              <a:ext uri="{FF2B5EF4-FFF2-40B4-BE49-F238E27FC236}">
                <a16:creationId xmlns:a16="http://schemas.microsoft.com/office/drawing/2014/main" id="{5D33752E-53F7-2DFB-C6C9-C0F82E3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891" y="1462071"/>
            <a:ext cx="690001" cy="690001"/>
          </a:xfrm>
          <a:prstGeom prst="rect">
            <a:avLst/>
          </a:prstGeom>
        </p:spPr>
      </p:pic>
      <p:sp>
        <p:nvSpPr>
          <p:cNvPr id="2" name="Titre 4">
            <a:extLst>
              <a:ext uri="{FF2B5EF4-FFF2-40B4-BE49-F238E27FC236}">
                <a16:creationId xmlns:a16="http://schemas.microsoft.com/office/drawing/2014/main" id="{41B071AD-CC47-56D1-35B0-DCC72738D293}"/>
              </a:ext>
            </a:extLst>
          </p:cNvPr>
          <p:cNvSpPr txBox="1">
            <a:spLocks/>
          </p:cNvSpPr>
          <p:nvPr/>
        </p:nvSpPr>
        <p:spPr>
          <a:xfrm>
            <a:off x="1890791" y="1590254"/>
            <a:ext cx="8410417" cy="69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fr-FR" b="0" dirty="0">
                <a:solidFill>
                  <a:schemeClr val="tx1"/>
                </a:solidFill>
                <a:latin typeface="+mn-lt"/>
              </a:rPr>
              <a:t>Go to Menti!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61896-7100-B09B-ED12-68E8F377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786" y="2810952"/>
            <a:ext cx="3048425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Marteau d'officiel contour">
            <a:extLst>
              <a:ext uri="{FF2B5EF4-FFF2-40B4-BE49-F238E27FC236}">
                <a16:creationId xmlns:a16="http://schemas.microsoft.com/office/drawing/2014/main" id="{945441D1-7B14-AF0C-D40E-77C6B82A6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FD7639EB-AAA0-3F91-5976-C693785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91" y="369556"/>
            <a:ext cx="8410417" cy="694415"/>
          </a:xfrm>
        </p:spPr>
        <p:txBody>
          <a:bodyPr>
            <a:normAutofit/>
          </a:bodyPr>
          <a:lstStyle/>
          <a:p>
            <a:r>
              <a:rPr lang="fr-FR" b="1" dirty="0">
                <a:latin typeface="Montserrat" pitchFamily="2" charset="77"/>
              </a:rPr>
              <a:t>Pre-training check-in &amp; </a:t>
            </a:r>
            <a:r>
              <a:rPr lang="fr-FR" b="1" dirty="0" err="1">
                <a:latin typeface="Montserrat" pitchFamily="2" charset="77"/>
              </a:rPr>
              <a:t>next</a:t>
            </a:r>
            <a:r>
              <a:rPr lang="fr-FR" b="1" dirty="0">
                <a:latin typeface="Montserrat" pitchFamily="2" charset="77"/>
              </a:rPr>
              <a:t> </a:t>
            </a:r>
            <a:r>
              <a:rPr lang="fr-FR" b="1" dirty="0" err="1">
                <a:latin typeface="Montserrat" pitchFamily="2" charset="77"/>
              </a:rPr>
              <a:t>steps</a:t>
            </a:r>
            <a:endParaRPr lang="fr-FR" b="1" dirty="0">
              <a:latin typeface="Montserrat" pitchFamily="2" charset="77"/>
            </a:endParaRPr>
          </a:p>
        </p:txBody>
      </p:sp>
      <p:pic>
        <p:nvPicPr>
          <p:cNvPr id="14" name="Graphique 28" descr="Pique contour">
            <a:extLst>
              <a:ext uri="{FF2B5EF4-FFF2-40B4-BE49-F238E27FC236}">
                <a16:creationId xmlns:a16="http://schemas.microsoft.com/office/drawing/2014/main" id="{5D33752E-53F7-2DFB-C6C9-C0F82E3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891" y="1462071"/>
            <a:ext cx="690001" cy="690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D499F5-49AA-1EC9-1957-4B12B28B8C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31" y="4050763"/>
            <a:ext cx="5282299" cy="2018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8C104E-1AB9-512B-7CC2-E90E2861E6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3954408"/>
            <a:ext cx="5581008" cy="2810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8FD7F7-CD41-A8EF-3482-B994ED014C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031" y="1660065"/>
            <a:ext cx="8164286" cy="2294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04F6F9-D259-8C42-C578-FC8F2F8C7D09}"/>
              </a:ext>
            </a:extLst>
          </p:cNvPr>
          <p:cNvSpPr txBox="1"/>
          <p:nvPr/>
        </p:nvSpPr>
        <p:spPr>
          <a:xfrm>
            <a:off x="2225675" y="18070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https://openacademy.eurordis.org/mrd25/</a:t>
            </a:r>
          </a:p>
        </p:txBody>
      </p:sp>
    </p:spTree>
    <p:extLst>
      <p:ext uri="{BB962C8B-B14F-4D97-AF65-F5344CB8AC3E}">
        <p14:creationId xmlns:p14="http://schemas.microsoft.com/office/powerpoint/2010/main" val="293236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Marteau d'officiel contour">
            <a:extLst>
              <a:ext uri="{FF2B5EF4-FFF2-40B4-BE49-F238E27FC236}">
                <a16:creationId xmlns:a16="http://schemas.microsoft.com/office/drawing/2014/main" id="{945441D1-7B14-AF0C-D40E-77C6B82A60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75" y="8798719"/>
            <a:ext cx="914400" cy="914400"/>
          </a:xfr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FD7639EB-AAA0-3F91-5976-C6937850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91" y="369556"/>
            <a:ext cx="8410417" cy="694415"/>
          </a:xfrm>
        </p:spPr>
        <p:txBody>
          <a:bodyPr>
            <a:normAutofit/>
          </a:bodyPr>
          <a:lstStyle/>
          <a:p>
            <a:r>
              <a:rPr lang="fr-FR" b="1" dirty="0">
                <a:latin typeface="Montserrat" pitchFamily="2" charset="77"/>
              </a:rPr>
              <a:t>Pre-training check-in &amp; </a:t>
            </a:r>
            <a:r>
              <a:rPr lang="fr-FR" b="1" dirty="0" err="1">
                <a:latin typeface="Montserrat" pitchFamily="2" charset="77"/>
              </a:rPr>
              <a:t>next</a:t>
            </a:r>
            <a:r>
              <a:rPr lang="fr-FR" b="1" dirty="0">
                <a:latin typeface="Montserrat" pitchFamily="2" charset="77"/>
              </a:rPr>
              <a:t> </a:t>
            </a:r>
            <a:r>
              <a:rPr lang="fr-FR" b="1" dirty="0" err="1">
                <a:latin typeface="Montserrat" pitchFamily="2" charset="77"/>
              </a:rPr>
              <a:t>steps</a:t>
            </a:r>
            <a:endParaRPr lang="fr-FR" b="1" dirty="0">
              <a:latin typeface="Montserrat" pitchFamily="2" charset="77"/>
            </a:endParaRPr>
          </a:p>
        </p:txBody>
      </p:sp>
      <p:pic>
        <p:nvPicPr>
          <p:cNvPr id="14" name="Graphique 28" descr="Pique contour">
            <a:extLst>
              <a:ext uri="{FF2B5EF4-FFF2-40B4-BE49-F238E27FC236}">
                <a16:creationId xmlns:a16="http://schemas.microsoft.com/office/drawing/2014/main" id="{5D33752E-53F7-2DFB-C6C9-C0F82E3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891" y="1462071"/>
            <a:ext cx="690001" cy="690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10A36-AF3D-904B-CB6B-284E829EC25E}"/>
              </a:ext>
            </a:extLst>
          </p:cNvPr>
          <p:cNvSpPr txBox="1"/>
          <p:nvPr/>
        </p:nvSpPr>
        <p:spPr>
          <a:xfrm>
            <a:off x="3048000" y="4671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CE7CC1-2E02-B42B-7563-82FE26C92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7769E-EAF0-4DA7-B388-83532AD89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890" y="1980998"/>
            <a:ext cx="6954220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2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A460-A365-32DA-BBED-44D50E4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00" y="366226"/>
            <a:ext cx="8410417" cy="694415"/>
          </a:xfrm>
        </p:spPr>
        <p:txBody>
          <a:bodyPr/>
          <a:lstStyle/>
          <a:p>
            <a:r>
              <a:rPr lang="en-US" dirty="0"/>
              <a:t>EU Institutions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E23C-7730-6A5F-02E8-7002243D8A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3</a:t>
            </a:fld>
            <a:endParaRPr lang="ru-UA" dirty="0"/>
          </a:p>
        </p:txBody>
      </p:sp>
      <p:pic>
        <p:nvPicPr>
          <p:cNvPr id="2050" name="Picture 2" descr="European Commission - Wikipedia">
            <a:extLst>
              <a:ext uri="{FF2B5EF4-FFF2-40B4-BE49-F238E27FC236}">
                <a16:creationId xmlns:a16="http://schemas.microsoft.com/office/drawing/2014/main" id="{F2AB797B-7D12-63B3-8D7D-1151AF5E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3" y="1542373"/>
            <a:ext cx="2009365" cy="13916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60C6C8E-976B-B8B1-0346-6F9D0553BC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52781" y="1660804"/>
            <a:ext cx="9496174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The European Commission is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executive branch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of the European Union responsible for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proposing legislations, implementing decisions, and upholding EU treaties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C543BD-524F-9263-6742-33C2C5974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987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European Union - Definition, Flag, History">
            <a:extLst>
              <a:ext uri="{FF2B5EF4-FFF2-40B4-BE49-F238E27FC236}">
                <a16:creationId xmlns:a16="http://schemas.microsoft.com/office/drawing/2014/main" id="{444CE78B-088B-92EE-E203-EDBAD9645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3071" y="-29772"/>
            <a:ext cx="1738929" cy="14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PTA Network - European Parliament">
            <a:extLst>
              <a:ext uri="{FF2B5EF4-FFF2-40B4-BE49-F238E27FC236}">
                <a16:creationId xmlns:a16="http://schemas.microsoft.com/office/drawing/2014/main" id="{905EB272-33DD-29E1-EBD9-16BE9031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3" y="3217147"/>
            <a:ext cx="2009365" cy="15947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027BDBF-96D9-BDCD-B838-89DE39615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781" y="3258204"/>
            <a:ext cx="9496174" cy="14773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Montserrat" panose="00000500000000000000" pitchFamily="2" charset="0"/>
              </a:rPr>
              <a:t>The European Parliament is </a:t>
            </a:r>
            <a:r>
              <a:rPr lang="en-US" altLang="en-US" b="1" dirty="0">
                <a:latin typeface="Montserrat" panose="00000500000000000000" pitchFamily="2" charset="0"/>
              </a:rPr>
              <a:t>the directly elected legislative body </a:t>
            </a:r>
            <a:r>
              <a:rPr lang="en-US" altLang="en-US" dirty="0">
                <a:latin typeface="Montserrat" panose="00000500000000000000" pitchFamily="2" charset="0"/>
              </a:rPr>
              <a:t>of the European Union, </a:t>
            </a:r>
            <a:r>
              <a:rPr lang="en-US" altLang="en-US" dirty="0">
                <a:highlight>
                  <a:srgbClr val="FFFF00"/>
                </a:highlight>
                <a:latin typeface="Montserrat" panose="00000500000000000000" pitchFamily="2" charset="0"/>
              </a:rPr>
              <a:t>representing the interests of EU citizens and participating in the legislative process alongside the Council of the European Union (co-legislator)</a:t>
            </a:r>
            <a:r>
              <a:rPr lang="en-US" altLang="en-US" dirty="0">
                <a:latin typeface="Montserrat" panose="00000500000000000000" pitchFamily="2" charset="0"/>
              </a:rPr>
              <a:t>. Since the EU elections last year (June 2024), the Parliament is composed of 720 MEPs.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2EC7CA4-0FAF-DE4E-DACD-7D97F110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9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12" descr="Council of the European Union ...">
            <a:extLst>
              <a:ext uri="{FF2B5EF4-FFF2-40B4-BE49-F238E27FC236}">
                <a16:creationId xmlns:a16="http://schemas.microsoft.com/office/drawing/2014/main" id="{A0C1D42C-E5FC-FE89-D4E2-CFF9E998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4" y="5094984"/>
            <a:ext cx="2009364" cy="15053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699477-ACD3-43B9-E1CD-C501B5D95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781" y="5279640"/>
            <a:ext cx="9255019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Montserrat" panose="00000500000000000000" pitchFamily="2" charset="0"/>
              </a:rPr>
              <a:t>The Council of the EU is </a:t>
            </a:r>
            <a:r>
              <a:rPr lang="en-US" altLang="en-US" b="1" dirty="0">
                <a:latin typeface="Montserrat" panose="00000500000000000000" pitchFamily="2" charset="0"/>
              </a:rPr>
              <a:t>the institution representing the 27 member states </a:t>
            </a:r>
            <a:r>
              <a:rPr lang="en-US" altLang="en-US" dirty="0">
                <a:highlight>
                  <a:srgbClr val="FFFF00"/>
                </a:highlight>
                <a:latin typeface="Montserrat" panose="00000500000000000000" pitchFamily="2" charset="0"/>
              </a:rPr>
              <a:t>and participating in the legislative process alongside the EU Parliament (co-legislator</a:t>
            </a:r>
            <a:r>
              <a:rPr lang="en-US" altLang="en-US" dirty="0">
                <a:latin typeface="Montserrat" panose="00000500000000000000" pitchFamily="2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Montserra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B606AD-2BC1-1FDC-C886-96D276DF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447" y="5879805"/>
            <a:ext cx="4165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6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C962AE5-F476-19E0-C0A3-0E99AB72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Knowing about the EU legislation journey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58E0-2265-B643-B598-1BAE698348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4</a:t>
            </a:fld>
            <a:endParaRPr lang="ru-UA" dirty="0"/>
          </a:p>
        </p:txBody>
      </p:sp>
      <p:pic>
        <p:nvPicPr>
          <p:cNvPr id="13" name="The_EU_decision-making_process_(HD_1080_-_WEB_(H264_4000))">
            <a:hlinkClick r:id="" action="ppaction://media"/>
            <a:extLst>
              <a:ext uri="{FF2B5EF4-FFF2-40B4-BE49-F238E27FC236}">
                <a16:creationId xmlns:a16="http://schemas.microsoft.com/office/drawing/2014/main" id="{051F2556-A57F-0075-874E-B6698ABD64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6A138-61FB-70D3-7DC3-9864E7AF5F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07800" y="5965398"/>
            <a:ext cx="460375" cy="365125"/>
          </a:xfrm>
        </p:spPr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5</a:t>
            </a:fld>
            <a:endParaRPr lang="ru-UA" dirty="0"/>
          </a:p>
        </p:txBody>
      </p:sp>
      <p:pic>
        <p:nvPicPr>
          <p:cNvPr id="4098" name="Picture 2" descr="Institutional Context | EU Artificial Intelligence Act">
            <a:extLst>
              <a:ext uri="{FF2B5EF4-FFF2-40B4-BE49-F238E27FC236}">
                <a16:creationId xmlns:a16="http://schemas.microsoft.com/office/drawing/2014/main" id="{2B947171-A541-839B-07FD-1384FD21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78" y="1756878"/>
            <a:ext cx="11260476" cy="38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638813-7914-A9D7-F233-66DB6DF1B212}"/>
              </a:ext>
            </a:extLst>
          </p:cNvPr>
          <p:cNvSpPr/>
          <p:nvPr/>
        </p:nvSpPr>
        <p:spPr>
          <a:xfrm>
            <a:off x="4253499" y="2969228"/>
            <a:ext cx="708917" cy="96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5879D-B90D-244D-9368-43580E79566C}"/>
              </a:ext>
            </a:extLst>
          </p:cNvPr>
          <p:cNvSpPr/>
          <p:nvPr/>
        </p:nvSpPr>
        <p:spPr>
          <a:xfrm rot="16028649">
            <a:off x="4184723" y="3609094"/>
            <a:ext cx="708917" cy="138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6831D-16D7-7ED2-2F21-559DFA4C8CEA}"/>
              </a:ext>
            </a:extLst>
          </p:cNvPr>
          <p:cNvSpPr/>
          <p:nvPr/>
        </p:nvSpPr>
        <p:spPr>
          <a:xfrm rot="16200000">
            <a:off x="10309885" y="3764237"/>
            <a:ext cx="708917" cy="149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BA63B-8683-5870-8ADD-808FA9286E65}"/>
              </a:ext>
            </a:extLst>
          </p:cNvPr>
          <p:cNvSpPr/>
          <p:nvPr/>
        </p:nvSpPr>
        <p:spPr>
          <a:xfrm>
            <a:off x="9967309" y="4143652"/>
            <a:ext cx="1181528" cy="67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Final EU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94EC6A-0FED-8990-BAC4-03C9C45B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279" y="369072"/>
            <a:ext cx="8410417" cy="694415"/>
          </a:xfrm>
        </p:spPr>
        <p:txBody>
          <a:bodyPr>
            <a:normAutofit/>
          </a:bodyPr>
          <a:lstStyle/>
          <a:p>
            <a:r>
              <a:rPr lang="en-US" dirty="0"/>
              <a:t>The EU Legislation Journey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7942-10A2-275B-B5B8-B41F6CE5D751}"/>
              </a:ext>
            </a:extLst>
          </p:cNvPr>
          <p:cNvSpPr txBox="1"/>
          <p:nvPr/>
        </p:nvSpPr>
        <p:spPr>
          <a:xfrm>
            <a:off x="133562" y="5915024"/>
            <a:ext cx="11373492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The special legislative procedure means that the Council is the only legislator, instead of being co-legislator on equal footing (co-decision) with the European Parliament (e.g. serious breach of fundamental rights, accession of new EU members, international agreements.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E0F6A-4595-69FE-8B1A-D06233C36118}"/>
              </a:ext>
            </a:extLst>
          </p:cNvPr>
          <p:cNvSpPr/>
          <p:nvPr/>
        </p:nvSpPr>
        <p:spPr>
          <a:xfrm>
            <a:off x="2564779" y="1126290"/>
            <a:ext cx="7993294" cy="96577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these stages are important for our advocacy work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the aim is to ensure that our voice is heard by the EU institutions at every stage of the EU legislative process and to convince the two co-legislators to supports OUR amendments. </a:t>
            </a:r>
          </a:p>
        </p:txBody>
      </p:sp>
    </p:spTree>
    <p:extLst>
      <p:ext uri="{BB962C8B-B14F-4D97-AF65-F5344CB8AC3E}">
        <p14:creationId xmlns:p14="http://schemas.microsoft.com/office/powerpoint/2010/main" val="337004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7563-7E29-26EC-C636-8F1211F6B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6</a:t>
            </a:fld>
            <a:endParaRPr lang="ru-UA" dirty="0"/>
          </a:p>
        </p:txBody>
      </p:sp>
      <p:pic>
        <p:nvPicPr>
          <p:cNvPr id="6" name="Picture 5" descr="Pipette adding DNA sample to a petri dish">
            <a:extLst>
              <a:ext uri="{FF2B5EF4-FFF2-40B4-BE49-F238E27FC236}">
                <a16:creationId xmlns:a16="http://schemas.microsoft.com/office/drawing/2014/main" id="{35BBF9B0-839C-9267-B49D-CC6B1B5EDA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522" y="0"/>
            <a:ext cx="7780961" cy="6857999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65B85E-BA54-91F3-5B4B-D6C964FD7378}"/>
              </a:ext>
            </a:extLst>
          </p:cNvPr>
          <p:cNvSpPr txBox="1"/>
          <p:nvPr/>
        </p:nvSpPr>
        <p:spPr>
          <a:xfrm>
            <a:off x="0" y="2367171"/>
            <a:ext cx="4911047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rPr>
              <a:t>The EU </a:t>
            </a:r>
          </a:p>
          <a:p>
            <a:pPr algn="ctr"/>
            <a:r>
              <a:rPr lang="en-US" sz="4400" b="1" dirty="0">
                <a:solidFill>
                  <a:srgbClr val="264F9E"/>
                </a:solidFill>
                <a:latin typeface="Montserrat" pitchFamily="2" charset="0"/>
                <a:ea typeface="+mj-ea"/>
                <a:cs typeface="+mj-cs"/>
              </a:rPr>
              <a:t>Pharmaceutical Legislation</a:t>
            </a:r>
          </a:p>
        </p:txBody>
      </p:sp>
    </p:spTree>
    <p:extLst>
      <p:ext uri="{BB962C8B-B14F-4D97-AF65-F5344CB8AC3E}">
        <p14:creationId xmlns:p14="http://schemas.microsoft.com/office/powerpoint/2010/main" val="47645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B8656-A589-43A6-848D-0A08A002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 …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2F029-F3A1-440E-8603-1B7906E9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0339"/>
            <a:ext cx="5268097" cy="3780000"/>
          </a:xfrm>
        </p:spPr>
        <p:txBody>
          <a:bodyPr>
            <a:normAutofit fontScale="55000" lnSpcReduction="20000"/>
          </a:bodyPr>
          <a:lstStyle/>
          <a:p>
            <a:pPr marL="0" indent="-457200" algn="just">
              <a:buFont typeface="+mj-lt"/>
              <a:buAutoNum type="arabicPeriod"/>
            </a:pPr>
            <a:r>
              <a:rPr lang="en-US" sz="4400" dirty="0">
                <a:ea typeface="+mj-ea"/>
                <a:cs typeface="+mj-cs"/>
              </a:rPr>
              <a:t>How many therapies have we got approved in Europe since 2000? </a:t>
            </a:r>
          </a:p>
          <a:p>
            <a:pPr marL="0" indent="-457200" algn="just">
              <a:buFont typeface="+mj-lt"/>
              <a:buAutoNum type="arabicPeriod"/>
            </a:pPr>
            <a:r>
              <a:rPr lang="en-US" sz="4400" dirty="0">
                <a:ea typeface="+mj-ea"/>
                <a:cs typeface="+mj-cs"/>
              </a:rPr>
              <a:t>How many diseases / conditions have been targeted? </a:t>
            </a:r>
          </a:p>
          <a:p>
            <a:pPr marL="0" indent="-457200" algn="just">
              <a:buFont typeface="+mj-lt"/>
              <a:buAutoNum type="arabicPeriod"/>
            </a:pPr>
            <a:r>
              <a:rPr lang="en-US" sz="4400" dirty="0">
                <a:ea typeface="+mj-ea"/>
                <a:cs typeface="+mj-cs"/>
              </a:rPr>
              <a:t>How many patients have potentially benefitted from OMPs </a:t>
            </a:r>
            <a:r>
              <a:rPr lang="en-US" sz="4400" dirty="0" err="1">
                <a:ea typeface="+mj-ea"/>
                <a:cs typeface="+mj-cs"/>
              </a:rPr>
              <a:t>authorised</a:t>
            </a:r>
            <a:r>
              <a:rPr lang="en-US" sz="4400" dirty="0">
                <a:ea typeface="+mj-ea"/>
                <a:cs typeface="+mj-cs"/>
              </a:rPr>
              <a:t> in Europe?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Buy Quiz Show - Microsoft Store">
            <a:extLst>
              <a:ext uri="{FF2B5EF4-FFF2-40B4-BE49-F238E27FC236}">
                <a16:creationId xmlns:a16="http://schemas.microsoft.com/office/drawing/2014/main" id="{4D7FE7EE-9135-4176-9606-754A9676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501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6968E6DD-4433-2099-7745-5662A1565745}"/>
              </a:ext>
            </a:extLst>
          </p:cNvPr>
          <p:cNvSpPr/>
          <p:nvPr/>
        </p:nvSpPr>
        <p:spPr>
          <a:xfrm>
            <a:off x="792892" y="1751983"/>
            <a:ext cx="852616" cy="607667"/>
          </a:xfrm>
          <a:prstGeom prst="rightArrow">
            <a:avLst/>
          </a:prstGeom>
          <a:solidFill>
            <a:srgbClr val="F83A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63717DC9-70AB-A63A-CEC5-D7A28DA1FBD6}"/>
              </a:ext>
            </a:extLst>
          </p:cNvPr>
          <p:cNvSpPr/>
          <p:nvPr/>
        </p:nvSpPr>
        <p:spPr>
          <a:xfrm>
            <a:off x="792892" y="2821333"/>
            <a:ext cx="852616" cy="607667"/>
          </a:xfrm>
          <a:prstGeom prst="rightArrow">
            <a:avLst/>
          </a:prstGeom>
          <a:solidFill>
            <a:srgbClr val="4A80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0C8021D1-AD86-650B-00DF-91564F62BB23}"/>
              </a:ext>
            </a:extLst>
          </p:cNvPr>
          <p:cNvSpPr/>
          <p:nvPr/>
        </p:nvSpPr>
        <p:spPr>
          <a:xfrm>
            <a:off x="792892" y="3735733"/>
            <a:ext cx="852616" cy="607667"/>
          </a:xfrm>
          <a:prstGeom prst="rightArrow">
            <a:avLst/>
          </a:prstGeom>
          <a:solidFill>
            <a:srgbClr val="287D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0BC05-7C30-3560-2E47-D92FE892DF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502C2F8-175E-5346-86F8-C8B9B8B0C184}" type="slidenum">
              <a:rPr lang="ru-UA" smtClean="0"/>
              <a:pPr>
                <a:defRPr/>
              </a:pPr>
              <a:t>8</a:t>
            </a:fld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075DB-F184-00A4-2439-626B2E887F72}"/>
              </a:ext>
            </a:extLst>
          </p:cNvPr>
          <p:cNvSpPr txBox="1"/>
          <p:nvPr/>
        </p:nvSpPr>
        <p:spPr>
          <a:xfrm>
            <a:off x="256853" y="2054830"/>
            <a:ext cx="3719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Montserrat" panose="00000500000000000000" pitchFamily="2" charset="0"/>
              </a:rPr>
              <a:t>Let’s open </a:t>
            </a:r>
            <a:r>
              <a:rPr lang="en-US" sz="4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mentimeter</a:t>
            </a:r>
            <a:r>
              <a:rPr lang="en-US" sz="4400" b="1" dirty="0">
                <a:solidFill>
                  <a:srgbClr val="0070C0"/>
                </a:solidFill>
                <a:latin typeface="Montserrat" panose="00000500000000000000" pitchFamily="2" charset="0"/>
              </a:rPr>
              <a:t> again </a:t>
            </a:r>
          </a:p>
        </p:txBody>
      </p:sp>
      <p:pic>
        <p:nvPicPr>
          <p:cNvPr id="1026" name="Picture 2" descr="European Union - Definition, Flag, History">
            <a:extLst>
              <a:ext uri="{FF2B5EF4-FFF2-40B4-BE49-F238E27FC236}">
                <a16:creationId xmlns:a16="http://schemas.microsoft.com/office/drawing/2014/main" id="{AAE21558-CFCF-D391-0F60-2F2D0B179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9534" y="1"/>
            <a:ext cx="79924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BCF964-669B-16C7-01ED-7603D3795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267" y="1384045"/>
            <a:ext cx="3596853" cy="36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6119-ED4A-4457-9EE6-921FA664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n. 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4B7A0-1136-AAF3-DD06-EB50E154D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39" y="1383069"/>
            <a:ext cx="6864051" cy="44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URORDIS theme (no lines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5F73BA55-D745-4743-98C9-B6564F2A17B9}" vid="{6A98CE3D-79EF-A944-976E-975C8214C064}"/>
    </a:ext>
  </a:extLst>
</a:theme>
</file>

<file path=ppt/theme/theme2.xml><?xml version="1.0" encoding="utf-8"?>
<a:theme xmlns:a="http://schemas.openxmlformats.org/drawingml/2006/main" name="1_EURORDIS theme (no lines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5BDB852-11DF-3247-9CCF-44BCB2462FCD}" vid="{2C06B40A-D4B4-7942-ABC3-3B1BD3A70EE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1444</Words>
  <Application>Microsoft Office PowerPoint</Application>
  <PresentationFormat>Widescreen</PresentationFormat>
  <Paragraphs>265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Arial</vt:lpstr>
      <vt:lpstr>Calibri</vt:lpstr>
      <vt:lpstr>Cambria</vt:lpstr>
      <vt:lpstr>Corbel</vt:lpstr>
      <vt:lpstr>Montserrat</vt:lpstr>
      <vt:lpstr>Söhne</vt:lpstr>
      <vt:lpstr>Wingdings</vt:lpstr>
      <vt:lpstr>1_EURORDIS theme (no lines)</vt:lpstr>
      <vt:lpstr>1_EURORDIS theme (no lines)</vt:lpstr>
      <vt:lpstr>Advocacy Context + EU Pharmaceutical Legislation </vt:lpstr>
      <vt:lpstr>PowerPoint Presentation</vt:lpstr>
      <vt:lpstr>EU Institutions</vt:lpstr>
      <vt:lpstr>Knowing about the EU legislation journey </vt:lpstr>
      <vt:lpstr>The EU Legislation Journey </vt:lpstr>
      <vt:lpstr>PowerPoint Presentation</vt:lpstr>
      <vt:lpstr>Let’s get started …</vt:lpstr>
      <vt:lpstr>PowerPoint Presentation</vt:lpstr>
      <vt:lpstr>Question n. 1</vt:lpstr>
      <vt:lpstr>Question n. 2</vt:lpstr>
      <vt:lpstr>Question n. 3</vt:lpstr>
      <vt:lpstr>What are we talking about</vt:lpstr>
      <vt:lpstr>TIMELINE OF THE EU GPL until 29 April 2024</vt:lpstr>
      <vt:lpstr>1 - The Commission’s proposal 26 April 2023</vt:lpstr>
      <vt:lpstr>In a nutshell – key changes introduced</vt:lpstr>
      <vt:lpstr>PowerPoint Presentation</vt:lpstr>
      <vt:lpstr>Final EP position Some considerations</vt:lpstr>
      <vt:lpstr>PowerPoint Presentation</vt:lpstr>
      <vt:lpstr>Following Steps</vt:lpstr>
      <vt:lpstr>EURORDIS’s actions and tasks</vt:lpstr>
      <vt:lpstr>Next Steps  EURORDIS’s actions and tasks</vt:lpstr>
      <vt:lpstr>Joint Statement with EPF – European Patients Forum</vt:lpstr>
      <vt:lpstr>PowerPoint Presentation</vt:lpstr>
      <vt:lpstr>Pre-training check-in &amp; next steps</vt:lpstr>
      <vt:lpstr>Pre-training check-in &amp; next steps</vt:lpstr>
      <vt:lpstr>Pre-training check-in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Solène Jouan</dc:creator>
  <cp:lastModifiedBy>Virginie Hivert</cp:lastModifiedBy>
  <cp:revision>14</cp:revision>
  <dcterms:created xsi:type="dcterms:W3CDTF">2024-04-23T13:03:48Z</dcterms:created>
  <dcterms:modified xsi:type="dcterms:W3CDTF">2025-05-14T09:31:15Z</dcterms:modified>
</cp:coreProperties>
</file>