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9" r:id="rId9"/>
    <p:sldId id="270" r:id="rId10"/>
    <p:sldId id="271" r:id="rId11"/>
    <p:sldId id="276" r:id="rId12"/>
    <p:sldId id="275" r:id="rId13"/>
    <p:sldId id="272" r:id="rId14"/>
    <p:sldId id="273" r:id="rId15"/>
    <p:sldId id="274" r:id="rId16"/>
    <p:sldId id="262" r:id="rId17"/>
  </p:sldIdLst>
  <p:sldSz cx="12192000" cy="6858000"/>
  <p:notesSz cx="6858000" cy="9144000"/>
  <p:defaultTextStyle>
    <a:defPPr>
      <a:defRPr lang="en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9DB"/>
    <a:srgbClr val="264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343656-E4F0-BE03-7D98-D8CB61B087ED}" v="2" dt="2024-07-09T10:49:58.685"/>
    <p1510:client id="{E03D7F20-EB69-9495-72DA-D519B3707D42}" v="348" dt="2024-07-09T11:04:48.1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E87C9E-08AB-5E26-4E33-E555981258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A7A924-C7F7-82B6-F6DE-C45A2E7F5BC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5B5185D-2CFC-7243-8C26-9AD3DE315E37}" type="datetimeFigureOut">
              <a:rPr lang="en-FR"/>
              <a:pPr>
                <a:defRPr/>
              </a:pPr>
              <a:t>07/11/2024</a:t>
            </a:fld>
            <a:endParaRPr lang="en-F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BF24975-C91A-D80B-033D-F7FA5AE90E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F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724F988-7D4A-3AC8-9357-BF4ED90FCB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F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9530B-EE9B-D6E8-919C-0E2A58685F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201B4-DE3C-0FA9-657B-8A505740FF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D32A655-44B7-DD4D-98D8-1963525F3867}" type="slidenum">
              <a:rPr lang="en-FR"/>
              <a:pPr>
                <a:defRPr/>
              </a:pPr>
              <a:t>‹#›</a:t>
            </a:fld>
            <a:endParaRPr lang="en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bel" panose="02000506030000020004" pitchFamily="2" charset="0"/>
              </a:rPr>
              <a:t>HVFC is a consultancy that works with impact-driven organizations to help them diversify funding, increase impact, and build capacity.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32A655-44B7-DD4D-98D8-1963525F3867}" type="slidenum">
              <a:rPr lang="en-FR" smtClean="0"/>
              <a:pPr>
                <a:defRPr/>
              </a:pPr>
              <a:t>10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445197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rdis.org/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rdis.org/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rdis.org/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rdis.org/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rdis.org/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no li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1E9EBD14-19B7-A4F6-3822-68D016917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045" y="0"/>
            <a:ext cx="1218708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2346" y="2365512"/>
            <a:ext cx="6870023" cy="1774037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2347" y="4355964"/>
            <a:ext cx="6870023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392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6B988A41-341C-483B-EBF0-C9BE15D7D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882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BEA17D6-3A2A-E289-D4F7-D0F984E60A02}"/>
              </a:ext>
            </a:extLst>
          </p:cNvPr>
          <p:cNvSpPr txBox="1">
            <a:spLocks/>
          </p:cNvSpPr>
          <p:nvPr/>
        </p:nvSpPr>
        <p:spPr>
          <a:xfrm>
            <a:off x="592138" y="2365375"/>
            <a:ext cx="6870700" cy="17748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UA">
              <a:solidFill>
                <a:srgbClr val="4A803C"/>
              </a:solidFill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2347" y="4355964"/>
            <a:ext cx="6870023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64F9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U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92346" y="2246243"/>
            <a:ext cx="6870023" cy="2001514"/>
          </a:xfrm>
        </p:spPr>
        <p:txBody>
          <a:bodyPr anchor="b">
            <a:noAutofit/>
          </a:bodyPr>
          <a:lstStyle>
            <a:lvl1pPr>
              <a:defRPr sz="5400">
                <a:solidFill>
                  <a:srgbClr val="264F9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12972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no li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3923670B-D56A-2ACB-588C-AB81B4F1C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588" y="57"/>
            <a:ext cx="12184063" cy="685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10">
            <a:hlinkClick r:id="rId3"/>
            <a:extLst>
              <a:ext uri="{FF2B5EF4-FFF2-40B4-BE49-F238E27FC236}">
                <a16:creationId xmlns:a16="http://schemas.microsoft.com/office/drawing/2014/main" id="{7A07DEB4-E36A-9526-BC88-251F67D18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79981" y="5150645"/>
            <a:ext cx="1152525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9279" y="369072"/>
            <a:ext cx="8410417" cy="69441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64F9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U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069279" y="1749977"/>
            <a:ext cx="8410417" cy="415386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22FCAB-ABF6-931E-B372-07B94E22E8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607800" y="6232525"/>
            <a:ext cx="460375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srgbClr val="264F9E"/>
                </a:solidFill>
                <a:latin typeface="+mn-lt"/>
              </a:defRPr>
            </a:lvl1pPr>
          </a:lstStyle>
          <a:p>
            <a:pPr>
              <a:defRPr/>
            </a:pPr>
            <a:fld id="{6502C2F8-175E-5346-86F8-C8B9B8B0C184}" type="slidenum">
              <a:rPr lang="ru-UA" smtClean="0"/>
              <a:pPr>
                <a:defRPr/>
              </a:pPr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687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ject with caption (no li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C1C208AF-6962-1ECC-7DAB-AC851F02E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045" y="0"/>
            <a:ext cx="1218708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6152" y="347869"/>
            <a:ext cx="7578657" cy="655983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264F9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1706952"/>
            <a:ext cx="5461621" cy="4873625"/>
          </a:xfrm>
        </p:spPr>
        <p:txBody>
          <a:bodyPr/>
          <a:lstStyle>
            <a:lvl1pPr>
              <a:defRPr sz="3200">
                <a:solidFill>
                  <a:srgbClr val="264F9E"/>
                </a:solidFill>
              </a:defRPr>
            </a:lvl1pPr>
            <a:lvl2pPr>
              <a:defRPr sz="2800">
                <a:solidFill>
                  <a:srgbClr val="264F9E"/>
                </a:solidFill>
              </a:defRPr>
            </a:lvl2pPr>
            <a:lvl3pPr>
              <a:defRPr sz="2400">
                <a:solidFill>
                  <a:srgbClr val="264F9E"/>
                </a:solidFill>
              </a:defRPr>
            </a:lvl3pPr>
            <a:lvl4pPr>
              <a:defRPr sz="2000">
                <a:solidFill>
                  <a:srgbClr val="264F9E"/>
                </a:solidFill>
              </a:defRPr>
            </a:lvl4pPr>
            <a:lvl5pPr>
              <a:defRPr sz="2000">
                <a:solidFill>
                  <a:srgbClr val="264F9E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8983" y="3011557"/>
            <a:ext cx="2973042" cy="3576958"/>
          </a:xfrm>
        </p:spPr>
        <p:txBody>
          <a:bodyPr/>
          <a:lstStyle>
            <a:lvl1pPr marL="0" indent="0">
              <a:buNone/>
              <a:defRPr sz="1600">
                <a:solidFill>
                  <a:srgbClr val="264F9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Image 10">
            <a:hlinkClick r:id="rId3"/>
            <a:extLst>
              <a:ext uri="{FF2B5EF4-FFF2-40B4-BE49-F238E27FC236}">
                <a16:creationId xmlns:a16="http://schemas.microsoft.com/office/drawing/2014/main" id="{325DA66D-994C-7A89-A01D-B7E3769E8E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79981" y="5150645"/>
            <a:ext cx="1152525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D7751755-86B7-2B81-651D-4DD4E95DC42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607800" y="6232525"/>
            <a:ext cx="460375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6502C2F8-175E-5346-86F8-C8B9B8B0C184}" type="slidenum">
              <a:rPr lang="ru-UA" smtClean="0"/>
              <a:pPr>
                <a:defRPr/>
              </a:pPr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4432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 (no li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504B16F-28CD-D262-90AF-D187C92B4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045" y="0"/>
            <a:ext cx="1218708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0839" y="3963760"/>
            <a:ext cx="8525491" cy="765402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64F9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70839" y="1825625"/>
            <a:ext cx="4489174" cy="184286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264F9E"/>
                </a:solidFill>
              </a:defRPr>
            </a:lvl1pPr>
            <a:lvl2pPr marL="457200" indent="0">
              <a:buNone/>
              <a:defRPr>
                <a:solidFill>
                  <a:srgbClr val="264F9E"/>
                </a:solidFill>
              </a:defRPr>
            </a:lvl2pPr>
            <a:lvl3pPr marL="914400" indent="0">
              <a:buNone/>
              <a:defRPr>
                <a:solidFill>
                  <a:srgbClr val="264F9E"/>
                </a:solidFill>
              </a:defRPr>
            </a:lvl3pPr>
            <a:lvl4pPr marL="1371600" indent="0">
              <a:buNone/>
              <a:defRPr>
                <a:solidFill>
                  <a:srgbClr val="264F9E"/>
                </a:solidFill>
              </a:defRPr>
            </a:lvl4pPr>
            <a:lvl5pPr marL="1828800" indent="0">
              <a:buNone/>
              <a:defRPr>
                <a:solidFill>
                  <a:srgbClr val="264F9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Объект 2"/>
          <p:cNvSpPr>
            <a:spLocks noGrp="1"/>
          </p:cNvSpPr>
          <p:nvPr>
            <p:ph sz="half" idx="13"/>
          </p:nvPr>
        </p:nvSpPr>
        <p:spPr>
          <a:xfrm>
            <a:off x="6520070" y="1825625"/>
            <a:ext cx="3876260" cy="184286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264F9E"/>
                </a:solidFill>
              </a:defRPr>
            </a:lvl1pPr>
            <a:lvl2pPr marL="457200" indent="0">
              <a:buNone/>
              <a:defRPr>
                <a:solidFill>
                  <a:srgbClr val="264F9E"/>
                </a:solidFill>
              </a:defRPr>
            </a:lvl2pPr>
            <a:lvl3pPr marL="914400" indent="0">
              <a:buNone/>
              <a:defRPr>
                <a:solidFill>
                  <a:srgbClr val="264F9E"/>
                </a:solidFill>
              </a:defRPr>
            </a:lvl3pPr>
            <a:lvl4pPr marL="1371600" indent="0">
              <a:buNone/>
              <a:defRPr>
                <a:solidFill>
                  <a:srgbClr val="264F9E"/>
                </a:solidFill>
              </a:defRPr>
            </a:lvl4pPr>
            <a:lvl5pPr marL="1828800" indent="0">
              <a:buNone/>
              <a:defRPr>
                <a:solidFill>
                  <a:srgbClr val="264F9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Image 10">
            <a:hlinkClick r:id="rId3"/>
            <a:extLst>
              <a:ext uri="{FF2B5EF4-FFF2-40B4-BE49-F238E27FC236}">
                <a16:creationId xmlns:a16="http://schemas.microsoft.com/office/drawing/2014/main" id="{5F9B0E37-BAF2-426A-6262-709EFE5CFF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79981" y="5150645"/>
            <a:ext cx="1152525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21C1D0D4-9CB4-787B-F94C-2AD4D95EDF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607800" y="6232525"/>
            <a:ext cx="460375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6502C2F8-175E-5346-86F8-C8B9B8B0C184}" type="slidenum">
              <a:rPr lang="ru-UA" smtClean="0"/>
              <a:pPr>
                <a:defRPr/>
              </a:pPr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493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bject_2 (no li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8D0FCF-AA72-28B2-851D-32A13A2CD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045" y="0"/>
            <a:ext cx="1218708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AA8B591-8D15-C510-5BF6-45335FECAD7E}"/>
              </a:ext>
            </a:extLst>
          </p:cNvPr>
          <p:cNvSpPr txBox="1">
            <a:spLocks/>
          </p:cNvSpPr>
          <p:nvPr/>
        </p:nvSpPr>
        <p:spPr>
          <a:xfrm>
            <a:off x="3068638" y="368300"/>
            <a:ext cx="8539162" cy="6953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264F9E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2620" y="3061252"/>
            <a:ext cx="4077180" cy="3211374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64F9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50638" y="1811867"/>
            <a:ext cx="3745692" cy="4460759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264F9E"/>
                </a:solidFill>
              </a:defRPr>
            </a:lvl1pPr>
            <a:lvl2pPr marL="457200" indent="0">
              <a:buNone/>
              <a:defRPr>
                <a:solidFill>
                  <a:srgbClr val="264F9E"/>
                </a:solidFill>
              </a:defRPr>
            </a:lvl2pPr>
            <a:lvl3pPr marL="914400" indent="0">
              <a:buNone/>
              <a:defRPr>
                <a:solidFill>
                  <a:srgbClr val="264F9E"/>
                </a:solidFill>
              </a:defRPr>
            </a:lvl3pPr>
            <a:lvl4pPr marL="1371600" indent="0">
              <a:buNone/>
              <a:defRPr>
                <a:solidFill>
                  <a:srgbClr val="264F9E"/>
                </a:solidFill>
              </a:defRPr>
            </a:lvl4pPr>
            <a:lvl5pPr marL="1828800" indent="0">
              <a:buNone/>
              <a:defRPr>
                <a:solidFill>
                  <a:srgbClr val="264F9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Image 10">
            <a:hlinkClick r:id="rId3"/>
            <a:extLst>
              <a:ext uri="{FF2B5EF4-FFF2-40B4-BE49-F238E27FC236}">
                <a16:creationId xmlns:a16="http://schemas.microsoft.com/office/drawing/2014/main" id="{8CF65F30-981F-EC91-E37F-8023B62C58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79981" y="5150645"/>
            <a:ext cx="1152525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6B0B833C-429C-2EC5-2B14-74B9C445BF4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607800" y="6232525"/>
            <a:ext cx="460375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6502C2F8-175E-5346-86F8-C8B9B8B0C184}" type="slidenum">
              <a:rPr lang="ru-UA" smtClean="0"/>
              <a:pPr>
                <a:defRPr/>
              </a:pPr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468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aption and object (no li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D0C13012-A506-77BC-99E3-E43F789F3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045" y="0"/>
            <a:ext cx="1218708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219" y="408827"/>
            <a:ext cx="3788720" cy="1091981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64F9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UA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/>
          </p:nvPr>
        </p:nvSpPr>
        <p:spPr>
          <a:xfrm>
            <a:off x="795339" y="1889124"/>
            <a:ext cx="5300662" cy="45600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Image 10">
            <a:hlinkClick r:id="rId3"/>
            <a:extLst>
              <a:ext uri="{FF2B5EF4-FFF2-40B4-BE49-F238E27FC236}">
                <a16:creationId xmlns:a16="http://schemas.microsoft.com/office/drawing/2014/main" id="{D03520FF-9071-5D4F-6249-42C5D84047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79981" y="5150645"/>
            <a:ext cx="1152525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6C5137C-9271-2FAF-E5B4-C49E939C1D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07800" y="6232525"/>
            <a:ext cx="460375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6502C2F8-175E-5346-86F8-C8B9B8B0C184}" type="slidenum">
              <a:rPr lang="ru-UA" smtClean="0"/>
              <a:pPr>
                <a:defRPr/>
              </a:pPr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9571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B26D1897-A3AF-2042-AD04-4F80C096C5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FR" altLang="en-FR"/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8ED7520A-0D57-0F54-39FE-993431F143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FR" altLang="en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264F9E"/>
          </a:solidFill>
          <a:latin typeface="Montserrat" pitchFamily="2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264F9E"/>
          </a:solidFill>
          <a:latin typeface="Montserrat" pitchFamily="2" charset="77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264F9E"/>
          </a:solidFill>
          <a:latin typeface="Montserrat" pitchFamily="2" charset="77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264F9E"/>
          </a:solidFill>
          <a:latin typeface="Montserrat" pitchFamily="2" charset="77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264F9E"/>
          </a:solidFill>
          <a:latin typeface="Montserrat" pitchFamily="2" charset="77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264F9E"/>
          </a:solidFill>
          <a:latin typeface="Montserrat" pitchFamily="2" charset="7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264F9E"/>
          </a:solidFill>
          <a:latin typeface="Montserrat" pitchFamily="2" charset="7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264F9E"/>
          </a:solidFill>
          <a:latin typeface="Montserrat" pitchFamily="2" charset="7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264F9E"/>
          </a:solidFill>
          <a:latin typeface="Montserrat" pitchFamily="2" charset="77"/>
        </a:defRPr>
      </a:lvl9pPr>
    </p:titleStyle>
    <p:bodyStyle>
      <a:lvl1pPr marL="228600" indent="-228600" algn="l" rtl="0" eaLnBrk="1" fontAlgn="base" hangingPunct="1"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264F9E"/>
          </a:solidFill>
          <a:latin typeface="Montserrat" pitchFamily="2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264F9E"/>
          </a:solidFill>
          <a:latin typeface="Montserrat" pitchFamily="2" charset="0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264F9E"/>
          </a:solidFill>
          <a:latin typeface="Montserrat" pitchFamily="2" charset="0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4F9E"/>
          </a:solidFill>
          <a:latin typeface="Montserrat" pitchFamily="2" charset="0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4F9E"/>
          </a:solidFill>
          <a:latin typeface="Montserra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FA069C4-8687-90DF-C9E4-B98A4C590F03}"/>
              </a:ext>
            </a:extLst>
          </p:cNvPr>
          <p:cNvGrpSpPr/>
          <p:nvPr/>
        </p:nvGrpSpPr>
        <p:grpSpPr>
          <a:xfrm>
            <a:off x="3265162" y="1843564"/>
            <a:ext cx="7516095" cy="4093428"/>
            <a:chOff x="3519992" y="1619536"/>
            <a:chExt cx="7516095" cy="40934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C8EA805-6A84-C08E-4936-1AD071515732}"/>
                </a:ext>
              </a:extLst>
            </p:cNvPr>
            <p:cNvSpPr/>
            <p:nvPr/>
          </p:nvSpPr>
          <p:spPr>
            <a:xfrm>
              <a:off x="3921749" y="1619536"/>
              <a:ext cx="7114338" cy="409342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spcAft>
                  <a:spcPts val="1800"/>
                </a:spcAft>
                <a:buClr>
                  <a:srgbClr val="49AE40"/>
                </a:buClr>
              </a:pPr>
              <a:endParaRPr lang="en-GB" sz="2000" b="1">
                <a:solidFill>
                  <a:schemeClr val="bg1"/>
                </a:solidFill>
              </a:endParaRPr>
            </a:p>
            <a:p>
              <a:pPr marL="685800" lvl="1" indent="-342900">
                <a:spcAft>
                  <a:spcPts val="1800"/>
                </a:spcAft>
                <a:buClr>
                  <a:srgbClr val="49AE40"/>
                </a:buClr>
              </a:pPr>
              <a:r>
                <a:rPr lang="en-GB" sz="2500" b="1">
                  <a:solidFill>
                    <a:schemeClr val="bg1"/>
                  </a:solidFill>
                </a:rPr>
                <a:t>Use your real name</a:t>
              </a:r>
            </a:p>
            <a:p>
              <a:pPr marL="685800" lvl="1" indent="-342900">
                <a:spcAft>
                  <a:spcPts val="1800"/>
                </a:spcAft>
                <a:buClr>
                  <a:srgbClr val="49AE40"/>
                </a:buClr>
              </a:pPr>
              <a:r>
                <a:rPr lang="en-GB" sz="2500" b="1">
                  <a:solidFill>
                    <a:schemeClr val="bg1"/>
                  </a:solidFill>
                </a:rPr>
                <a:t>Mute yourself when not speaking</a:t>
              </a:r>
            </a:p>
            <a:p>
              <a:pPr marL="685800" lvl="1" indent="-342900">
                <a:spcAft>
                  <a:spcPts val="1800"/>
                </a:spcAft>
                <a:buClr>
                  <a:srgbClr val="49AE40"/>
                </a:buClr>
              </a:pPr>
              <a:r>
                <a:rPr lang="en-GB" sz="2500" b="1">
                  <a:solidFill>
                    <a:schemeClr val="bg1"/>
                  </a:solidFill>
                </a:rPr>
                <a:t>Turn your camera on, if comfortable</a:t>
              </a:r>
            </a:p>
            <a:p>
              <a:pPr marL="685800" lvl="1" indent="-342900">
                <a:spcAft>
                  <a:spcPts val="1800"/>
                </a:spcAft>
                <a:buClr>
                  <a:srgbClr val="49AE40"/>
                </a:buClr>
              </a:pPr>
              <a:r>
                <a:rPr lang="en-GB" sz="2500" b="1">
                  <a:solidFill>
                    <a:schemeClr val="bg1"/>
                  </a:solidFill>
                </a:rPr>
                <a:t>Use the chat box for questions</a:t>
              </a:r>
            </a:p>
            <a:p>
              <a:pPr marL="685800" lvl="1" indent="-342900">
                <a:spcAft>
                  <a:spcPts val="1800"/>
                </a:spcAft>
                <a:buClr>
                  <a:srgbClr val="49AE40"/>
                </a:buClr>
              </a:pPr>
              <a:r>
                <a:rPr lang="en-GB" sz="2500" b="1">
                  <a:solidFill>
                    <a:schemeClr val="bg1"/>
                  </a:solidFill>
                </a:rPr>
                <a:t>Or raise your hand to use your microphone</a:t>
              </a:r>
            </a:p>
            <a:p>
              <a:pPr marL="685800" lvl="1" indent="-342900">
                <a:spcAft>
                  <a:spcPts val="1800"/>
                </a:spcAft>
                <a:buClr>
                  <a:srgbClr val="49AE40"/>
                </a:buClr>
              </a:pPr>
              <a:endParaRPr lang="en-GB" sz="2500" b="1">
                <a:solidFill>
                  <a:schemeClr val="bg1"/>
                </a:solidFill>
              </a:endParaRPr>
            </a:p>
          </p:txBody>
        </p:sp>
        <p:pic>
          <p:nvPicPr>
            <p:cNvPr id="6" name="Image 6" descr="482052.png">
              <a:extLst>
                <a:ext uri="{FF2B5EF4-FFF2-40B4-BE49-F238E27FC236}">
                  <a16:creationId xmlns:a16="http://schemas.microsoft.com/office/drawing/2014/main" id="{5B0504FE-EBAF-ED19-2192-38328A35F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538309" y="2765291"/>
              <a:ext cx="474917" cy="474917"/>
            </a:xfrm>
            <a:prstGeom prst="rect">
              <a:avLst/>
            </a:prstGeom>
          </p:spPr>
        </p:pic>
        <p:pic>
          <p:nvPicPr>
            <p:cNvPr id="7" name="Image 7" descr="1159798.png">
              <a:extLst>
                <a:ext uri="{FF2B5EF4-FFF2-40B4-BE49-F238E27FC236}">
                  <a16:creationId xmlns:a16="http://schemas.microsoft.com/office/drawing/2014/main" id="{DB4512F5-62DA-9C21-A645-36ECD4C48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594262" y="3389421"/>
              <a:ext cx="422815" cy="422815"/>
            </a:xfrm>
            <a:prstGeom prst="rect">
              <a:avLst/>
            </a:prstGeom>
          </p:spPr>
        </p:pic>
        <p:pic>
          <p:nvPicPr>
            <p:cNvPr id="8" name="Image 8" descr="security.png">
              <a:extLst>
                <a:ext uri="{FF2B5EF4-FFF2-40B4-BE49-F238E27FC236}">
                  <a16:creationId xmlns:a16="http://schemas.microsoft.com/office/drawing/2014/main" id="{96E0B2B0-3E08-839A-7DB8-788B00CE9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530875" y="2203808"/>
              <a:ext cx="497053" cy="442139"/>
            </a:xfrm>
            <a:prstGeom prst="rect">
              <a:avLst/>
            </a:prstGeom>
          </p:spPr>
        </p:pic>
        <p:pic>
          <p:nvPicPr>
            <p:cNvPr id="9" name="Image 9" descr="communications.png">
              <a:extLst>
                <a:ext uri="{FF2B5EF4-FFF2-40B4-BE49-F238E27FC236}">
                  <a16:creationId xmlns:a16="http://schemas.microsoft.com/office/drawing/2014/main" id="{29FF320D-D75A-506D-08FD-0BF9293AA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594865" y="4029215"/>
              <a:ext cx="416416" cy="416416"/>
            </a:xfrm>
            <a:prstGeom prst="rect">
              <a:avLst/>
            </a:prstGeom>
          </p:spPr>
        </p:pic>
        <p:pic>
          <p:nvPicPr>
            <p:cNvPr id="10" name="Image 13" descr="education.png">
              <a:extLst>
                <a:ext uri="{FF2B5EF4-FFF2-40B4-BE49-F238E27FC236}">
                  <a16:creationId xmlns:a16="http://schemas.microsoft.com/office/drawing/2014/main" id="{2B15F0EF-8E85-53BF-289E-CB08C1C1F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22290"/>
            <a:stretch>
              <a:fillRect/>
            </a:stretch>
          </p:blipFill>
          <p:spPr>
            <a:xfrm>
              <a:off x="3519992" y="4552994"/>
              <a:ext cx="563977" cy="43826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BBAD648-6A7D-7F5A-0BC8-3533174AC379}"/>
              </a:ext>
            </a:extLst>
          </p:cNvPr>
          <p:cNvSpPr/>
          <p:nvPr/>
        </p:nvSpPr>
        <p:spPr>
          <a:xfrm>
            <a:off x="1267865" y="5529271"/>
            <a:ext cx="96562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342900" algn="ctr">
              <a:buClr>
                <a:srgbClr val="49AE40"/>
              </a:buClr>
            </a:pPr>
            <a:endParaRPr lang="en-GB" i="1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685800" lvl="1" indent="-342900" algn="ctr">
              <a:buClr>
                <a:srgbClr val="49AE40"/>
              </a:buClr>
            </a:pPr>
            <a:endParaRPr lang="en-GB" i="1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685800" lvl="1" indent="-342900" algn="ctr">
              <a:buClr>
                <a:srgbClr val="49AE40"/>
              </a:buClr>
            </a:pPr>
            <a:r>
              <a:rPr lang="en-GB" i="1">
                <a:solidFill>
                  <a:schemeClr val="accent5">
                    <a:lumMod val="20000"/>
                    <a:lumOff val="80000"/>
                  </a:schemeClr>
                </a:solidFill>
              </a:rPr>
              <a:t>Please note that this training will be recorded. The recording will be available for participants only.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B4BD64-12E2-5AD8-C105-BED4037AF831}"/>
              </a:ext>
            </a:extLst>
          </p:cNvPr>
          <p:cNvSpPr/>
          <p:nvPr/>
        </p:nvSpPr>
        <p:spPr>
          <a:xfrm>
            <a:off x="1997796" y="41377"/>
            <a:ext cx="81964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342900" algn="ctr">
              <a:spcAft>
                <a:spcPts val="1800"/>
              </a:spcAft>
              <a:buClr>
                <a:srgbClr val="49AE40"/>
              </a:buClr>
            </a:pPr>
            <a:endParaRPr lang="en-GB" sz="1200" b="1">
              <a:solidFill>
                <a:srgbClr val="00A6D3"/>
              </a:solidFill>
            </a:endParaRPr>
          </a:p>
          <a:p>
            <a:pPr marL="685800" lvl="1" indent="-342900" algn="ctr">
              <a:spcAft>
                <a:spcPts val="600"/>
              </a:spcAft>
              <a:buClr>
                <a:srgbClr val="49AE40"/>
              </a:buClr>
            </a:pPr>
            <a:r>
              <a:rPr lang="en-GB" sz="5500" b="1">
                <a:solidFill>
                  <a:schemeClr val="accent5">
                    <a:lumMod val="20000"/>
                    <a:lumOff val="80000"/>
                  </a:schemeClr>
                </a:solidFill>
              </a:rPr>
              <a:t>Welcome!</a:t>
            </a:r>
          </a:p>
          <a:p>
            <a:pPr marL="685800" lvl="1" indent="-342900" algn="ctr">
              <a:spcAft>
                <a:spcPts val="1800"/>
              </a:spcAft>
              <a:buClr>
                <a:srgbClr val="49AE40"/>
              </a:buClr>
            </a:pPr>
            <a:r>
              <a:rPr lang="en-GB" sz="2300" b="1">
                <a:solidFill>
                  <a:schemeClr val="accent5">
                    <a:lumMod val="20000"/>
                    <a:lumOff val="80000"/>
                  </a:schemeClr>
                </a:solidFill>
              </a:rPr>
              <a:t>We will be starting shortly…</a:t>
            </a:r>
          </a:p>
        </p:txBody>
      </p:sp>
    </p:spTree>
    <p:extLst>
      <p:ext uri="{BB962C8B-B14F-4D97-AF65-F5344CB8AC3E}">
        <p14:creationId xmlns:p14="http://schemas.microsoft.com/office/powerpoint/2010/main" val="2509368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5625C-5756-CD1F-8213-CA2D7C9C6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Pre-training: webinars</a:t>
            </a:r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0BC05-7C30-3560-2E47-D92FE892DF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502C2F8-175E-5346-86F8-C8B9B8B0C184}" type="slidenum">
              <a:rPr lang="ru-UA" smtClean="0"/>
              <a:pPr>
                <a:defRPr/>
              </a:pPr>
              <a:t>10</a:t>
            </a:fld>
            <a:endParaRPr lang="ru-UA"/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2E5B8934-E82E-985D-6ABA-B02C1D036D13}"/>
              </a:ext>
            </a:extLst>
          </p:cNvPr>
          <p:cNvSpPr>
            <a:spLocks noGrp="1"/>
          </p:cNvSpPr>
          <p:nvPr/>
        </p:nvSpPr>
        <p:spPr>
          <a:xfrm>
            <a:off x="829154" y="2436812"/>
            <a:ext cx="10533691" cy="32797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Constantia" panose="02030602050306030303" pitchFamily="18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Webinar #1 – </a:t>
            </a:r>
            <a:r>
              <a:rPr lang="en-GB" b="1" i="0">
                <a:solidFill>
                  <a:srgbClr val="424242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</a:rPr>
              <a:t>Kick-off meeting</a:t>
            </a:r>
            <a:r>
              <a:rPr lang="en-GB" sz="2400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09/07/2024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2400" b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Rachel, Julie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b="1">
              <a:solidFill>
                <a:srgbClr val="0341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Webinar # 2 - </a:t>
            </a:r>
            <a:r>
              <a:rPr lang="en-GB" sz="2000" b="1" i="0">
                <a:solidFill>
                  <a:srgbClr val="424242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</a:rPr>
              <a:t>Advocacy Skills </a:t>
            </a:r>
            <a:r>
              <a:rPr lang="en-GB" sz="2400" b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01/10/2024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2400" b="1" i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 </a:t>
            </a:r>
            <a:r>
              <a:rPr lang="en-GB" err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Valk</a:t>
            </a:r>
            <a:r>
              <a:rPr lang="en-GB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HVFC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400">
              <a:solidFill>
                <a:srgbClr val="0341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Webinar # 3 - </a:t>
            </a:r>
            <a:r>
              <a:rPr lang="en-GB" sz="2000" b="1" i="0">
                <a:solidFill>
                  <a:srgbClr val="424242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</a:rPr>
              <a:t>Negotiation Skills </a:t>
            </a:r>
            <a:r>
              <a:rPr lang="en-GB" sz="2400" b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29/10/2024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2400" b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 </a:t>
            </a:r>
            <a:r>
              <a:rPr lang="en-GB" err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Valk</a:t>
            </a:r>
            <a:r>
              <a:rPr lang="en-GB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HVFC </a:t>
            </a:r>
            <a:endParaRPr lang="en-US" sz="2400">
              <a:solidFill>
                <a:srgbClr val="0341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1">
              <a:solidFill>
                <a:srgbClr val="0341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Webinar # 4 – </a:t>
            </a:r>
            <a:r>
              <a:rPr lang="en-GB" sz="2000" b="1" i="0">
                <a:solidFill>
                  <a:srgbClr val="424242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</a:rPr>
              <a:t>Preparing for the training week </a:t>
            </a:r>
            <a:r>
              <a:rPr lang="en-GB" sz="2400" b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08/11/2024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2400" b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2000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Rachel, Julie</a:t>
            </a:r>
          </a:p>
        </p:txBody>
      </p:sp>
    </p:spTree>
    <p:extLst>
      <p:ext uri="{BB962C8B-B14F-4D97-AF65-F5344CB8AC3E}">
        <p14:creationId xmlns:p14="http://schemas.microsoft.com/office/powerpoint/2010/main" val="240780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5625C-5756-CD1F-8213-CA2D7C9C6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In-person agenda </a:t>
            </a:r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0BC05-7C30-3560-2E47-D92FE892DF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502C2F8-175E-5346-86F8-C8B9B8B0C184}" type="slidenum">
              <a:rPr lang="ru-UA" smtClean="0"/>
              <a:pPr>
                <a:defRPr/>
              </a:pPr>
              <a:t>11</a:t>
            </a:fld>
            <a:endParaRPr lang="ru-U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D75D9-E2E4-A597-DBC1-155EB7644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34" y="1702940"/>
            <a:ext cx="4816671" cy="3197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B485CD-0523-7B6A-8488-87E2DBF7B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697" y="4448096"/>
            <a:ext cx="4841080" cy="1952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2CD579-18E6-C07B-AD22-6B97F028E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658" y="2311072"/>
            <a:ext cx="5107208" cy="282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90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5625C-5756-CD1F-8213-CA2D7C9C6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Logistics</a:t>
            </a:r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0BC05-7C30-3560-2E47-D92FE892DF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502C2F8-175E-5346-86F8-C8B9B8B0C184}" type="slidenum">
              <a:rPr lang="ru-UA" smtClean="0"/>
              <a:pPr>
                <a:defRPr/>
              </a:pPr>
              <a:t>12</a:t>
            </a:fld>
            <a:endParaRPr lang="ru-U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141DA8-7801-BCAC-3A32-693CC61C8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423" y="1413327"/>
            <a:ext cx="6848802" cy="526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05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72E0-30B8-087C-D116-ADD8FECE8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BB440-E4D0-C7C0-EB61-AC6BA55AA5E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/>
          </a:p>
          <a:p>
            <a:pPr marL="0" indent="0">
              <a:buNone/>
            </a:pPr>
            <a:r>
              <a:rPr lang="en-GB" b="1"/>
              <a:t>Rare Disease Week 2024</a:t>
            </a:r>
            <a:r>
              <a:rPr lang="en-GB"/>
              <a:t> </a:t>
            </a:r>
            <a:r>
              <a:rPr lang="en-GB">
                <a:solidFill>
                  <a:schemeClr val="accent6"/>
                </a:solidFill>
              </a:rPr>
              <a:t>18-20 November </a:t>
            </a:r>
          </a:p>
          <a:p>
            <a:pPr marL="0" indent="0">
              <a:buNone/>
            </a:pPr>
            <a:r>
              <a:rPr lang="en-GB" b="1"/>
              <a:t>Brussels, Belgium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 sz="1200"/>
          </a:p>
          <a:p>
            <a:pPr marL="0" indent="0">
              <a:buNone/>
            </a:pPr>
            <a:r>
              <a:rPr lang="en-GB" sz="4800" b="1"/>
              <a:t>Thank you! </a:t>
            </a:r>
          </a:p>
          <a:p>
            <a:pPr marL="0" indent="0">
              <a:buNone/>
            </a:pPr>
            <a:endParaRPr lang="en-GB" b="1"/>
          </a:p>
          <a:p>
            <a:pPr marL="0" indent="0">
              <a:buNone/>
            </a:pPr>
            <a:endParaRPr lang="en-FR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B7282-0A7A-B6A7-3785-F7342D682B5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6502C2F8-175E-5346-86F8-C8B9B8B0C184}" type="slidenum">
              <a:rPr lang="ru-UA" smtClean="0"/>
              <a:pPr>
                <a:defRPr/>
              </a:pPr>
              <a:t>13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999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894107C-B091-2EC5-6AAF-E4B00696AC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  <a:p>
            <a:r>
              <a:rPr lang="en-GB"/>
              <a:t>EURORDIS Advocacy Team </a:t>
            </a:r>
            <a:endParaRPr lang="en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F0EF1C-D583-1150-BBCB-E46952944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Rare Disease Week 2024</a:t>
            </a:r>
            <a:endParaRPr lang="en-FR"/>
          </a:p>
        </p:txBody>
      </p: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85DC670E-4AC2-0A6B-9555-7A1646ABF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53" t="-119" r="7778" b="119"/>
          <a:stretch/>
        </p:blipFill>
        <p:spPr>
          <a:xfrm>
            <a:off x="6096000" y="-12246"/>
            <a:ext cx="6572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01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5625C-5756-CD1F-8213-CA2D7C9C6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Meet the RDW24 Team</a:t>
            </a:r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0BC05-7C30-3560-2E47-D92FE892DF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502C2F8-175E-5346-86F8-C8B9B8B0C184}" type="slidenum">
              <a:rPr lang="ru-UA" smtClean="0"/>
              <a:pPr>
                <a:defRPr/>
              </a:pPr>
              <a:t>3</a:t>
            </a:fld>
            <a:endParaRPr lang="ru-UA"/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2E5B8934-E82E-985D-6ABA-B02C1D036D13}"/>
              </a:ext>
            </a:extLst>
          </p:cNvPr>
          <p:cNvSpPr>
            <a:spLocks noGrp="1"/>
          </p:cNvSpPr>
          <p:nvPr/>
        </p:nvSpPr>
        <p:spPr>
          <a:xfrm>
            <a:off x="5857875" y="2294452"/>
            <a:ext cx="3977617" cy="93342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Constantia" panose="02030602050306030303" pitchFamily="18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  <a:spcAft>
                <a:spcPts val="600"/>
              </a:spcAft>
            </a:pPr>
            <a:endParaRPr lang="en-GB" sz="2400" i="1">
              <a:solidFill>
                <a:srgbClr val="03417D"/>
              </a:solidFill>
            </a:endParaRPr>
          </a:p>
          <a:p>
            <a:pPr>
              <a:lnSpc>
                <a:spcPts val="1500"/>
              </a:lnSpc>
              <a:spcAft>
                <a:spcPts val="600"/>
              </a:spcAft>
            </a:pPr>
            <a:endParaRPr lang="en-GB" sz="2400">
              <a:solidFill>
                <a:srgbClr val="03417D"/>
              </a:solidFill>
            </a:endParaRPr>
          </a:p>
          <a:p>
            <a:pPr>
              <a:lnSpc>
                <a:spcPts val="1500"/>
              </a:lnSpc>
              <a:spcAft>
                <a:spcPts val="600"/>
              </a:spcAft>
            </a:pPr>
            <a:endParaRPr lang="en-GB" sz="2400">
              <a:solidFill>
                <a:srgbClr val="03417D"/>
              </a:solidFill>
            </a:endParaRPr>
          </a:p>
          <a:p>
            <a:pPr>
              <a:lnSpc>
                <a:spcPts val="1500"/>
              </a:lnSpc>
              <a:spcAft>
                <a:spcPts val="600"/>
              </a:spcAft>
            </a:pPr>
            <a:endParaRPr lang="en-GB" sz="2400">
              <a:solidFill>
                <a:srgbClr val="03417D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400" b="1">
              <a:solidFill>
                <a:srgbClr val="0341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b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Julie </a:t>
            </a:r>
            <a:r>
              <a:rPr lang="en-GB" sz="2400" b="1" err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Pernet</a:t>
            </a:r>
            <a:r>
              <a:rPr lang="en-GB" sz="2400" b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Public Affairs Senior Manager</a:t>
            </a:r>
          </a:p>
          <a:p>
            <a:pPr>
              <a:lnSpc>
                <a:spcPts val="1500"/>
              </a:lnSpc>
              <a:spcAft>
                <a:spcPts val="600"/>
              </a:spcAft>
            </a:pPr>
            <a:endParaRPr lang="en-GB" sz="2400">
              <a:solidFill>
                <a:srgbClr val="03417D"/>
              </a:solidFill>
            </a:endParaRPr>
          </a:p>
          <a:p>
            <a:pPr>
              <a:lnSpc>
                <a:spcPts val="1500"/>
              </a:lnSpc>
              <a:spcAft>
                <a:spcPts val="600"/>
              </a:spcAft>
            </a:pPr>
            <a:endParaRPr lang="en-GB" sz="2400">
              <a:solidFill>
                <a:srgbClr val="03417D"/>
              </a:solidFill>
            </a:endParaRPr>
          </a:p>
          <a:p>
            <a:pPr>
              <a:lnSpc>
                <a:spcPts val="1500"/>
              </a:lnSpc>
              <a:spcAft>
                <a:spcPts val="600"/>
              </a:spcAft>
            </a:pPr>
            <a:endParaRPr lang="en-GB" sz="2400">
              <a:solidFill>
                <a:srgbClr val="03417D"/>
              </a:solidFill>
            </a:endParaRPr>
          </a:p>
          <a:p>
            <a:pPr>
              <a:lnSpc>
                <a:spcPts val="1500"/>
              </a:lnSpc>
              <a:spcAft>
                <a:spcPts val="600"/>
              </a:spcAft>
            </a:pPr>
            <a:endParaRPr lang="en-GB" sz="2400">
              <a:solidFill>
                <a:srgbClr val="03417D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2A3B00-6B5A-889A-9659-E766E5F6F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914" y="4261255"/>
            <a:ext cx="1736834" cy="1736834"/>
          </a:xfrm>
          <a:prstGeom prst="rect">
            <a:avLst/>
          </a:prstGeom>
        </p:spPr>
      </p:pic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477BB474-5903-A311-E5BC-183FE2E2FA91}"/>
              </a:ext>
            </a:extLst>
          </p:cNvPr>
          <p:cNvSpPr>
            <a:spLocks noGrp="1"/>
          </p:cNvSpPr>
          <p:nvPr/>
        </p:nvSpPr>
        <p:spPr>
          <a:xfrm>
            <a:off x="6038850" y="4548419"/>
            <a:ext cx="3801975" cy="93342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Constantia" panose="02030602050306030303" pitchFamily="18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  <a:spcAft>
                <a:spcPts val="600"/>
              </a:spcAft>
            </a:pPr>
            <a:endParaRPr lang="en-GB" sz="2400" i="1">
              <a:solidFill>
                <a:srgbClr val="03417D"/>
              </a:solidFill>
            </a:endParaRPr>
          </a:p>
          <a:p>
            <a:pPr>
              <a:lnSpc>
                <a:spcPts val="1500"/>
              </a:lnSpc>
              <a:spcAft>
                <a:spcPts val="600"/>
              </a:spcAft>
            </a:pPr>
            <a:endParaRPr lang="en-GB" sz="2400">
              <a:solidFill>
                <a:srgbClr val="03417D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b="1" err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Solène</a:t>
            </a:r>
            <a:r>
              <a:rPr lang="en-GB" sz="2400" b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err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Jouan</a:t>
            </a:r>
            <a:r>
              <a:rPr lang="en-GB" sz="2400" b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 Public Affairs Manager</a:t>
            </a:r>
            <a:endParaRPr lang="en-GB" sz="2400">
              <a:solidFill>
                <a:srgbClr val="03417D"/>
              </a:solidFill>
            </a:endParaRPr>
          </a:p>
          <a:p>
            <a:pPr>
              <a:lnSpc>
                <a:spcPts val="1500"/>
              </a:lnSpc>
              <a:spcAft>
                <a:spcPts val="600"/>
              </a:spcAft>
            </a:pPr>
            <a:endParaRPr lang="en-GB" sz="2400">
              <a:solidFill>
                <a:srgbClr val="03417D"/>
              </a:solidFill>
            </a:endParaRPr>
          </a:p>
          <a:p>
            <a:pPr>
              <a:lnSpc>
                <a:spcPts val="1500"/>
              </a:lnSpc>
              <a:spcAft>
                <a:spcPts val="600"/>
              </a:spcAft>
            </a:pPr>
            <a:endParaRPr lang="en-GB" sz="2400">
              <a:solidFill>
                <a:srgbClr val="03417D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9E06BD-49A6-CF1C-07BF-23339BC5F4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92" r="12814"/>
          <a:stretch/>
        </p:blipFill>
        <p:spPr>
          <a:xfrm>
            <a:off x="3885914" y="2164177"/>
            <a:ext cx="1736834" cy="18018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EBBA32-9E1F-5CDE-10B3-EBB89630C477}"/>
              </a:ext>
            </a:extLst>
          </p:cNvPr>
          <p:cNvSpPr txBox="1"/>
          <p:nvPr/>
        </p:nvSpPr>
        <p:spPr>
          <a:xfrm>
            <a:off x="44655" y="2539882"/>
            <a:ext cx="38812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3417D"/>
                </a:solidFill>
              </a:rPr>
              <a:t>Valentina Bottarelli, </a:t>
            </a:r>
            <a:r>
              <a:rPr lang="en-US" sz="2400">
                <a:solidFill>
                  <a:srgbClr val="03417D"/>
                </a:solidFill>
              </a:rPr>
              <a:t>Public Affairs Director &amp; Head of European Advocacy</a:t>
            </a:r>
          </a:p>
          <a:p>
            <a:endParaRPr lang="en-GB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5D023-5FBB-8EED-E903-D86AB7B2DEDF}"/>
              </a:ext>
            </a:extLst>
          </p:cNvPr>
          <p:cNvSpPr txBox="1"/>
          <p:nvPr/>
        </p:nvSpPr>
        <p:spPr>
          <a:xfrm>
            <a:off x="189449" y="4637275"/>
            <a:ext cx="3736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Rachel Butcher, </a:t>
            </a:r>
            <a:r>
              <a:rPr lang="en-GB" sz="2400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Affairs Manager</a:t>
            </a:r>
          </a:p>
          <a:p>
            <a:pPr algn="ctr"/>
            <a:endParaRPr lang="en-GB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8EF1E2-DC91-A035-96BF-AB7AD0FB96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96" r="19568"/>
          <a:stretch/>
        </p:blipFill>
        <p:spPr>
          <a:xfrm>
            <a:off x="9762491" y="2022378"/>
            <a:ext cx="1736834" cy="18994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396CA2-50E4-3094-97B3-E9E23435E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490" y="4217080"/>
            <a:ext cx="1736834" cy="173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71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0C574-9130-8781-BE53-F57559DF7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0"/>
              </a:spcBef>
              <a:buClr>
                <a:srgbClr val="49AE40"/>
              </a:buClr>
            </a:pPr>
            <a:r>
              <a:rPr lang="en-GB" sz="3600" b="1">
                <a:solidFill>
                  <a:srgbClr val="4AA939"/>
                </a:solidFill>
              </a:rPr>
              <a:t>20 participants, 20+ rare diseases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22453-2C85-1009-32BA-66C8A9A91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804D5-CAF6-6194-B55E-A9CD01584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A085B4-8D8B-97EA-B70B-6C7A078165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502C2F8-175E-5346-86F8-C8B9B8B0C184}" type="slidenum">
              <a:rPr lang="ru-UA" smtClean="0"/>
              <a:pPr>
                <a:defRPr/>
              </a:pPr>
              <a:t>4</a:t>
            </a:fld>
            <a:endParaRPr lang="ru-U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184369-6154-1D72-02E9-CC71D69DD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321" y="1463600"/>
            <a:ext cx="7935357" cy="51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17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0C574-9130-8781-BE53-F57559DF7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rgbClr val="49AE40"/>
              </a:buClr>
            </a:pPr>
            <a:r>
              <a:rPr lang="en-GB" sz="3600" b="1">
                <a:solidFill>
                  <a:srgbClr val="4AA939"/>
                </a:solidFill>
              </a:rPr>
              <a:t>20 participants, </a:t>
            </a:r>
            <a:r>
              <a:rPr lang="en-GB">
                <a:solidFill>
                  <a:srgbClr val="4AA939"/>
                </a:solidFill>
              </a:rPr>
              <a:t>15</a:t>
            </a:r>
            <a:r>
              <a:rPr lang="en-GB" sz="3600" b="1">
                <a:solidFill>
                  <a:srgbClr val="4AA939"/>
                </a:solidFill>
              </a:rPr>
              <a:t> countries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22453-2C85-1009-32BA-66C8A9A91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804D5-CAF6-6194-B55E-A9CD01584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A085B4-8D8B-97EA-B70B-6C7A078165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502C2F8-175E-5346-86F8-C8B9B8B0C184}" type="slidenum">
              <a:rPr lang="ru-UA" smtClean="0"/>
              <a:pPr>
                <a:defRPr/>
              </a:pPr>
              <a:t>5</a:t>
            </a:fld>
            <a:endParaRPr lang="ru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D82A82-C390-4462-7068-A401CC8F1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050" y="1349696"/>
            <a:ext cx="6153899" cy="52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81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5625C-5756-CD1F-8213-CA2D7C9C6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Introducing each other! </a:t>
            </a:r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0BC05-7C30-3560-2E47-D92FE892DF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502C2F8-175E-5346-86F8-C8B9B8B0C184}" type="slidenum">
              <a:rPr lang="ru-UA" smtClean="0"/>
              <a:pPr>
                <a:defRPr/>
              </a:pPr>
              <a:t>6</a:t>
            </a:fld>
            <a:endParaRPr lang="ru-UA"/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2E5B8934-E82E-985D-6ABA-B02C1D036D13}"/>
              </a:ext>
            </a:extLst>
          </p:cNvPr>
          <p:cNvSpPr>
            <a:spLocks noGrp="1"/>
          </p:cNvSpPr>
          <p:nvPr/>
        </p:nvSpPr>
        <p:spPr>
          <a:xfrm>
            <a:off x="829154" y="2056326"/>
            <a:ext cx="10533691" cy="40523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Constantia" panose="02030602050306030303" pitchFamily="18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b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will be put into breakout groups in pairs for 5 mins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400" b="1">
              <a:solidFill>
                <a:srgbClr val="0341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b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Interview your partner, </a:t>
            </a:r>
            <a:r>
              <a:rPr lang="en-GB" sz="2400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out their name, country, organisation they represent then a </a:t>
            </a:r>
            <a:r>
              <a:rPr lang="en-GB" sz="2400" i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 fact that you think the rest of the group should know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400" i="1">
              <a:solidFill>
                <a:srgbClr val="0341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could be anything, such as: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they would like to travel the most and why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they rather spend a week in the past or the future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a hobby they would like to pick up or start again…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>
              <a:solidFill>
                <a:srgbClr val="0341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Introduce your partner to the group </a:t>
            </a:r>
            <a:r>
              <a:rPr lang="en-US" sz="2400">
                <a:solidFill>
                  <a:srgbClr val="03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the breakout ends and get to know all your fellow participants a bit better!</a:t>
            </a:r>
            <a:endParaRPr lang="en-GB" sz="2400" b="1">
              <a:solidFill>
                <a:srgbClr val="0341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59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5625C-5756-CD1F-8213-CA2D7C9C6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Montserrat"/>
              </a:rPr>
              <a:t>Training context : new political leaders... and a brand new EP ! </a:t>
            </a:r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0BC05-7C30-3560-2E47-D92FE892DF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502C2F8-175E-5346-86F8-C8B9B8B0C184}" type="slidenum">
              <a:rPr lang="ru-UA" smtClean="0"/>
              <a:pPr>
                <a:defRPr/>
              </a:pPr>
              <a:t>7</a:t>
            </a:fld>
            <a:endParaRPr lang="ru-UA"/>
          </a:p>
        </p:txBody>
      </p:sp>
      <p:pic>
        <p:nvPicPr>
          <p:cNvPr id="3" name="Image 2" descr="Une image contenant texte, diagramme, capture d’écran&#10;&#10;Description générée automatiquement">
            <a:extLst>
              <a:ext uri="{FF2B5EF4-FFF2-40B4-BE49-F238E27FC236}">
                <a16:creationId xmlns:a16="http://schemas.microsoft.com/office/drawing/2014/main" id="{B2BA262E-FFE6-7EB5-7BD7-A10D9D368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924" y="1546677"/>
            <a:ext cx="9898586" cy="49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00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4C234-CAB1-782B-A35E-96006692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>
                <a:latin typeface="Montserrat"/>
              </a:rPr>
              <a:t>What</a:t>
            </a:r>
            <a:r>
              <a:rPr lang="fr-FR">
                <a:latin typeface="Montserrat"/>
              </a:rPr>
              <a:t> to </a:t>
            </a:r>
            <a:r>
              <a:rPr lang="fr-FR" err="1">
                <a:latin typeface="Montserrat"/>
              </a:rPr>
              <a:t>expect</a:t>
            </a:r>
            <a:r>
              <a:rPr lang="fr-FR">
                <a:latin typeface="Montserrat"/>
              </a:rPr>
              <a:t> ?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93299C-5E67-2C72-44B3-907308C6DB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66090" y="1477100"/>
            <a:ext cx="7669012" cy="5101216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sz="1800" b="1">
                <a:latin typeface="Montserrat"/>
              </a:rPr>
              <a:t>Results : </a:t>
            </a:r>
            <a:endParaRPr lang="fr-FR"/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GB" sz="1800">
                <a:latin typeface="Montserrat"/>
              </a:rPr>
              <a:t>The </a:t>
            </a:r>
            <a:r>
              <a:rPr lang="en-GB" sz="1800" b="1">
                <a:solidFill>
                  <a:schemeClr val="accent5"/>
                </a:solidFill>
                <a:latin typeface="Montserrat"/>
              </a:rPr>
              <a:t>EPP </a:t>
            </a:r>
            <a:r>
              <a:rPr lang="en-GB" sz="1800">
                <a:latin typeface="Montserrat"/>
              </a:rPr>
              <a:t>scores a clear </a:t>
            </a:r>
            <a:r>
              <a:rPr lang="en-GB" sz="1800" b="1">
                <a:latin typeface="Montserrat"/>
              </a:rPr>
              <a:t>victory </a:t>
            </a:r>
            <a:endParaRPr lang="en-GB" sz="1800">
              <a:latin typeface="Montserrat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GB" sz="1800" b="1">
                <a:solidFill>
                  <a:srgbClr val="FF0000"/>
                </a:solidFill>
                <a:latin typeface="Montserrat"/>
              </a:rPr>
              <a:t>S&amp;D</a:t>
            </a:r>
            <a:r>
              <a:rPr lang="en-GB" sz="1800">
                <a:latin typeface="Montserrat"/>
              </a:rPr>
              <a:t> and the </a:t>
            </a:r>
            <a:r>
              <a:rPr lang="en-GB" sz="1800" b="1">
                <a:solidFill>
                  <a:srgbClr val="C00000"/>
                </a:solidFill>
                <a:latin typeface="Montserrat"/>
              </a:rPr>
              <a:t>left </a:t>
            </a:r>
            <a:r>
              <a:rPr lang="en-GB" sz="1800">
                <a:latin typeface="Montserrat"/>
              </a:rPr>
              <a:t>remain</a:t>
            </a:r>
            <a:r>
              <a:rPr lang="en-GB" sz="1800" b="1">
                <a:latin typeface="Montserrat"/>
              </a:rPr>
              <a:t> stable </a:t>
            </a:r>
            <a:endParaRPr lang="en-GB" sz="1800">
              <a:latin typeface="Montserrat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GB" sz="1800" b="1">
                <a:solidFill>
                  <a:schemeClr val="accent4"/>
                </a:solidFill>
                <a:latin typeface="Montserrat"/>
              </a:rPr>
              <a:t>Renew Europe</a:t>
            </a:r>
            <a:r>
              <a:rPr lang="en-GB" sz="1800">
                <a:latin typeface="Montserrat"/>
              </a:rPr>
              <a:t>  and the </a:t>
            </a:r>
            <a:r>
              <a:rPr lang="en-GB" sz="1800" b="1">
                <a:solidFill>
                  <a:schemeClr val="accent6"/>
                </a:solidFill>
                <a:latin typeface="Montserrat"/>
              </a:rPr>
              <a:t>Greens </a:t>
            </a:r>
            <a:r>
              <a:rPr lang="en-GB" sz="1800" b="1">
                <a:latin typeface="Montserrat"/>
              </a:rPr>
              <a:t>decrease</a:t>
            </a:r>
            <a:endParaRPr lang="en-GB" sz="1800"/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GB" sz="1800" b="1">
                <a:latin typeface="Montserrat"/>
              </a:rPr>
              <a:t>Far-right wins big and new group "</a:t>
            </a:r>
            <a:r>
              <a:rPr lang="en-GB" sz="18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/>
              </a:rPr>
              <a:t>Patriots for Europe" </a:t>
            </a:r>
            <a:endParaRPr lang="en-GB" sz="1800">
              <a:solidFill>
                <a:schemeClr val="tx1">
                  <a:lumMod val="85000"/>
                  <a:lumOff val="15000"/>
                </a:schemeClr>
              </a:solidFill>
              <a:latin typeface="Montserrat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endParaRPr lang="en-GB" sz="220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sz="2200">
                <a:latin typeface="Montserrat"/>
              </a:rPr>
              <a:t>=&gt; Far-right wins out over the liberals  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sz="2200">
                <a:latin typeface="Montserrat"/>
              </a:rPr>
              <a:t>=&gt; Uncertain coalitions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sz="2200">
                <a:latin typeface="Montserrat"/>
              </a:rPr>
              <a:t>=&gt; Health not high on the agenda 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endParaRPr lang="en-GB" sz="220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sz="2200" b="1">
                <a:solidFill>
                  <a:srgbClr val="FF29DB"/>
                </a:solidFill>
                <a:latin typeface="Montserrat"/>
              </a:rPr>
              <a:t>We need to re-build our network of allies</a:t>
            </a:r>
            <a:endParaRPr lang="en-GB" sz="2200" b="1">
              <a:solidFill>
                <a:srgbClr val="FF29DB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111F83-4E11-67CE-18F1-3F9B224F8E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502C2F8-175E-5346-86F8-C8B9B8B0C184}" type="slidenum">
              <a:rPr lang="ru-UA" smtClean="0"/>
              <a:pPr>
                <a:defRPr/>
              </a:pPr>
              <a:t>8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6423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5625C-5756-CD1F-8213-CA2D7C9C6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Pre-training: e-learning</a:t>
            </a:r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0BC05-7C30-3560-2E47-D92FE892DF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502C2F8-175E-5346-86F8-C8B9B8B0C184}" type="slidenum">
              <a:rPr lang="ru-UA" smtClean="0"/>
              <a:pPr>
                <a:defRPr/>
              </a:pPr>
              <a:t>9</a:t>
            </a:fld>
            <a:endParaRPr lang="ru-U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267D49-CBC4-C113-C4DD-B018EC51F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375" y="1299258"/>
            <a:ext cx="6805250" cy="51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37054"/>
      </p:ext>
    </p:extLst>
  </p:cSld>
  <p:clrMapOvr>
    <a:masterClrMapping/>
  </p:clrMapOvr>
</p:sld>
</file>

<file path=ppt/theme/theme1.xml><?xml version="1.0" encoding="utf-8"?>
<a:theme xmlns:a="http://schemas.openxmlformats.org/drawingml/2006/main" name="1_EURORDIS theme (no lines)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5F73BA55-D745-4743-98C9-B6564F2A17B9}" vid="{6A98CE3D-79EF-A944-976E-975C8214C0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6DA6874A659A4690C1B2780F7612A7" ma:contentTypeVersion="4" ma:contentTypeDescription="Create a new document." ma:contentTypeScope="" ma:versionID="eec8f77dc23d3b0602d3ba443a0aa0f3">
  <xsd:schema xmlns:xsd="http://www.w3.org/2001/XMLSchema" xmlns:xs="http://www.w3.org/2001/XMLSchema" xmlns:p="http://schemas.microsoft.com/office/2006/metadata/properties" xmlns:ns2="dc900f1d-709e-48b6-b81f-e3120ff0dac0" targetNamespace="http://schemas.microsoft.com/office/2006/metadata/properties" ma:root="true" ma:fieldsID="de9f80c3322c6f00cf79e1ba2d77be6f" ns2:_="">
    <xsd:import namespace="dc900f1d-709e-48b6-b81f-e3120ff0da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900f1d-709e-48b6-b81f-e3120ff0da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680A63-4F85-4996-9266-F87EBD899DF0}">
  <ds:schemaRefs>
    <ds:schemaRef ds:uri="dc900f1d-709e-48b6-b81f-e3120ff0da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92EF723-51A0-4136-A173-99D0A378B41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60F6AE9-21FF-435D-AC2F-818682DD0D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EURORDIS_PPT template_wide_blue_2024</Template>
  <Application>Microsoft Office PowerPoint</Application>
  <PresentationFormat>Widescreen</PresentationFormat>
  <Slides>13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1_EURORDIS theme (no lines)</vt:lpstr>
      <vt:lpstr>PowerPoint Presentation</vt:lpstr>
      <vt:lpstr>Rare Disease Week 2024</vt:lpstr>
      <vt:lpstr>Meet the RDW24 Team</vt:lpstr>
      <vt:lpstr>20 participants, 20+ rare diseases </vt:lpstr>
      <vt:lpstr>20 participants, 15 countries</vt:lpstr>
      <vt:lpstr>Introducing each other! </vt:lpstr>
      <vt:lpstr>Training context : new political leaders... and a brand new EP ! </vt:lpstr>
      <vt:lpstr>What to expect ?</vt:lpstr>
      <vt:lpstr>Pre-training: e-learning</vt:lpstr>
      <vt:lpstr>Pre-training: webinars</vt:lpstr>
      <vt:lpstr>In-person agenda </vt:lpstr>
      <vt:lpstr>Logistics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Rachel Butcher</dc:creator>
  <cp:revision>2</cp:revision>
  <dcterms:created xsi:type="dcterms:W3CDTF">2024-07-08T12:59:20Z</dcterms:created>
  <dcterms:modified xsi:type="dcterms:W3CDTF">2024-07-11T09:19:09Z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0x010100DE6DA6874A659A4690C1B2780F7612A7</vt:lpwstr>
  </property>
</Properties>
</file>