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5" r:id="rId4"/>
  </p:sldMasterIdLst>
  <p:notesMasterIdLst>
    <p:notesMasterId r:id="rId40"/>
  </p:notesMasterIdLst>
  <p:handoutMasterIdLst>
    <p:handoutMasterId r:id="rId41"/>
  </p:handoutMasterIdLst>
  <p:sldIdLst>
    <p:sldId id="256" r:id="rId5"/>
    <p:sldId id="299" r:id="rId6"/>
    <p:sldId id="297" r:id="rId7"/>
    <p:sldId id="301" r:id="rId8"/>
    <p:sldId id="298" r:id="rId9"/>
    <p:sldId id="295" r:id="rId10"/>
    <p:sldId id="267" r:id="rId11"/>
    <p:sldId id="268" r:id="rId12"/>
    <p:sldId id="272" r:id="rId13"/>
    <p:sldId id="273" r:id="rId14"/>
    <p:sldId id="274" r:id="rId15"/>
    <p:sldId id="275" r:id="rId16"/>
    <p:sldId id="276" r:id="rId17"/>
    <p:sldId id="270" r:id="rId18"/>
    <p:sldId id="313" r:id="rId19"/>
    <p:sldId id="278" r:id="rId20"/>
    <p:sldId id="300" r:id="rId21"/>
    <p:sldId id="317" r:id="rId22"/>
    <p:sldId id="318" r:id="rId23"/>
    <p:sldId id="316" r:id="rId24"/>
    <p:sldId id="320" r:id="rId25"/>
    <p:sldId id="282" r:id="rId26"/>
    <p:sldId id="321" r:id="rId27"/>
    <p:sldId id="319" r:id="rId28"/>
    <p:sldId id="283" r:id="rId29"/>
    <p:sldId id="325" r:id="rId30"/>
    <p:sldId id="284" r:id="rId31"/>
    <p:sldId id="328" r:id="rId32"/>
    <p:sldId id="327" r:id="rId33"/>
    <p:sldId id="329" r:id="rId34"/>
    <p:sldId id="281" r:id="rId35"/>
    <p:sldId id="330" r:id="rId36"/>
    <p:sldId id="331" r:id="rId37"/>
    <p:sldId id="332" r:id="rId38"/>
    <p:sldId id="294" r:id="rId39"/>
  </p:sldIdLst>
  <p:sldSz cx="9144000" cy="5143500" type="screen16x9"/>
  <p:notesSz cx="6858000" cy="9144000"/>
  <p:custDataLst>
    <p:tags r:id="rId42"/>
  </p:custDataLst>
  <p:defaultTextStyle>
    <a:defPPr>
      <a:defRPr lang="en-GB"/>
    </a:defPPr>
    <a:lvl1pPr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1pPr>
    <a:lvl2pPr marL="4572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2pPr>
    <a:lvl3pPr marL="9144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3pPr>
    <a:lvl4pPr marL="13716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4pPr>
    <a:lvl5pPr marL="1828800" algn="ctr" rtl="0" fontAlgn="base">
      <a:lnSpc>
        <a:spcPct val="120000"/>
      </a:lnSpc>
      <a:spcBef>
        <a:spcPct val="0"/>
      </a:spcBef>
      <a:spcAft>
        <a:spcPct val="0"/>
      </a:spcAft>
      <a:defRPr sz="1600" kern="1200">
        <a:solidFill>
          <a:srgbClr val="000000"/>
        </a:solidFill>
        <a:latin typeface="Verdana" pitchFamily="34" charset="0"/>
        <a:ea typeface="+mn-ea"/>
        <a:cs typeface="Arial" charset="0"/>
      </a:defRPr>
    </a:lvl5pPr>
    <a:lvl6pPr marL="2286000" algn="l" defTabSz="914400" rtl="0" eaLnBrk="1" latinLnBrk="0" hangingPunct="1">
      <a:defRPr sz="1600" kern="1200">
        <a:solidFill>
          <a:srgbClr val="000000"/>
        </a:solidFill>
        <a:latin typeface="Verdana" pitchFamily="34" charset="0"/>
        <a:ea typeface="+mn-ea"/>
        <a:cs typeface="Arial" charset="0"/>
      </a:defRPr>
    </a:lvl6pPr>
    <a:lvl7pPr marL="2743200" algn="l" defTabSz="914400" rtl="0" eaLnBrk="1" latinLnBrk="0" hangingPunct="1">
      <a:defRPr sz="1600" kern="1200">
        <a:solidFill>
          <a:srgbClr val="000000"/>
        </a:solidFill>
        <a:latin typeface="Verdana" pitchFamily="34" charset="0"/>
        <a:ea typeface="+mn-ea"/>
        <a:cs typeface="Arial" charset="0"/>
      </a:defRPr>
    </a:lvl7pPr>
    <a:lvl8pPr marL="3200400" algn="l" defTabSz="914400" rtl="0" eaLnBrk="1" latinLnBrk="0" hangingPunct="1">
      <a:defRPr sz="1600" kern="1200">
        <a:solidFill>
          <a:srgbClr val="000000"/>
        </a:solidFill>
        <a:latin typeface="Verdana" pitchFamily="34" charset="0"/>
        <a:ea typeface="+mn-ea"/>
        <a:cs typeface="Arial" charset="0"/>
      </a:defRPr>
    </a:lvl8pPr>
    <a:lvl9pPr marL="3657600" algn="l" defTabSz="914400" rtl="0" eaLnBrk="1" latinLnBrk="0" hangingPunct="1">
      <a:defRPr sz="1600" kern="1200">
        <a:solidFill>
          <a:srgbClr val="000000"/>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103">
          <p15:clr>
            <a:srgbClr val="A4A3A4"/>
          </p15:clr>
        </p15:guide>
        <p15:guide id="4" pos="226">
          <p15:clr>
            <a:srgbClr val="A4A3A4"/>
          </p15:clr>
        </p15:guide>
        <p15:guide id="5" pos="5533">
          <p15:clr>
            <a:srgbClr val="A4A3A4"/>
          </p15:clr>
        </p15:guide>
        <p15:guide id="6" pos="408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D6F71"/>
    <a:srgbClr val="0098DB"/>
    <a:srgbClr val="005172"/>
    <a:srgbClr val="FECB00"/>
    <a:srgbClr val="000000"/>
    <a:srgbClr val="CAE8F3"/>
    <a:srgbClr val="FFFFFF"/>
    <a:srgbClr val="5CC2DC"/>
    <a:srgbClr val="009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86224" autoAdjust="0"/>
  </p:normalViewPr>
  <p:slideViewPr>
    <p:cSldViewPr snapToObjects="1">
      <p:cViewPr varScale="1">
        <p:scale>
          <a:sx n="98" d="100"/>
          <a:sy n="98" d="100"/>
        </p:scale>
        <p:origin x="1018" y="67"/>
      </p:cViewPr>
      <p:guideLst>
        <p:guide orient="horz" pos="1620"/>
        <p:guide pos="2880"/>
        <p:guide pos="5103"/>
        <p:guide pos="226"/>
        <p:guide pos="5533"/>
        <p:guide pos="4087"/>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res Janina" userId="1cc0cc96-a5fb-4391-8c1a-2aee9f98125b" providerId="ADAL" clId="{A19DC8E4-0A86-4396-9443-9C519997A0EB}"/>
    <pc:docChg chg="delSld modSld">
      <pc:chgData name="Karres Janina" userId="1cc0cc96-a5fb-4391-8c1a-2aee9f98125b" providerId="ADAL" clId="{A19DC8E4-0A86-4396-9443-9C519997A0EB}" dt="2024-04-25T13:13:09.836" v="93" actId="20577"/>
      <pc:docMkLst>
        <pc:docMk/>
      </pc:docMkLst>
      <pc:sldChg chg="modSp mod">
        <pc:chgData name="Karres Janina" userId="1cc0cc96-a5fb-4391-8c1a-2aee9f98125b" providerId="ADAL" clId="{A19DC8E4-0A86-4396-9443-9C519997A0EB}" dt="2024-04-25T13:13:09.836" v="93" actId="20577"/>
        <pc:sldMkLst>
          <pc:docMk/>
          <pc:sldMk cId="3615919542" sldId="256"/>
        </pc:sldMkLst>
        <pc:spChg chg="mod">
          <ac:chgData name="Karres Janina" userId="1cc0cc96-a5fb-4391-8c1a-2aee9f98125b" providerId="ADAL" clId="{A19DC8E4-0A86-4396-9443-9C519997A0EB}" dt="2024-04-25T13:13:09.836" v="93" actId="20577"/>
          <ac:spMkLst>
            <pc:docMk/>
            <pc:sldMk cId="3615919542" sldId="256"/>
            <ac:spMk id="23" creationId="{00000000-0000-0000-0000-000000000000}"/>
          </ac:spMkLst>
        </pc:spChg>
      </pc:sldChg>
      <pc:sldChg chg="del">
        <pc:chgData name="Karres Janina" userId="1cc0cc96-a5fb-4391-8c1a-2aee9f98125b" providerId="ADAL" clId="{A19DC8E4-0A86-4396-9443-9C519997A0EB}" dt="2024-04-25T13:08:15.447" v="0" actId="47"/>
        <pc:sldMkLst>
          <pc:docMk/>
          <pc:sldMk cId="4210060538" sldId="308"/>
        </pc:sldMkLst>
      </pc:sldChg>
      <pc:sldChg chg="del">
        <pc:chgData name="Karres Janina" userId="1cc0cc96-a5fb-4391-8c1a-2aee9f98125b" providerId="ADAL" clId="{A19DC8E4-0A86-4396-9443-9C519997A0EB}" dt="2024-04-25T13:08:22.752" v="1" actId="47"/>
        <pc:sldMkLst>
          <pc:docMk/>
          <pc:sldMk cId="1295632604" sldId="309"/>
        </pc:sldMkLst>
      </pc:sldChg>
      <pc:sldChg chg="del">
        <pc:chgData name="Karres Janina" userId="1cc0cc96-a5fb-4391-8c1a-2aee9f98125b" providerId="ADAL" clId="{A19DC8E4-0A86-4396-9443-9C519997A0EB}" dt="2024-04-25T13:08:29.082" v="2" actId="47"/>
        <pc:sldMkLst>
          <pc:docMk/>
          <pc:sldMk cId="2586062575" sldId="310"/>
        </pc:sldMkLst>
      </pc:sldChg>
      <pc:sldChg chg="del">
        <pc:chgData name="Karres Janina" userId="1cc0cc96-a5fb-4391-8c1a-2aee9f98125b" providerId="ADAL" clId="{A19DC8E4-0A86-4396-9443-9C519997A0EB}" dt="2024-04-25T13:08:34.844" v="3" actId="47"/>
        <pc:sldMkLst>
          <pc:docMk/>
          <pc:sldMk cId="2403612059" sldId="314"/>
        </pc:sldMkLst>
      </pc:sldChg>
      <pc:sldChg chg="del">
        <pc:chgData name="Karres Janina" userId="1cc0cc96-a5fb-4391-8c1a-2aee9f98125b" providerId="ADAL" clId="{A19DC8E4-0A86-4396-9443-9C519997A0EB}" dt="2024-04-25T13:08:43.912" v="4" actId="47"/>
        <pc:sldMkLst>
          <pc:docMk/>
          <pc:sldMk cId="4041409876" sldId="315"/>
        </pc:sldMkLst>
      </pc:sldChg>
      <pc:sldChg chg="del">
        <pc:chgData name="Karres Janina" userId="1cc0cc96-a5fb-4391-8c1a-2aee9f98125b" providerId="ADAL" clId="{A19DC8E4-0A86-4396-9443-9C519997A0EB}" dt="2024-04-25T13:08:52.794" v="5" actId="47"/>
        <pc:sldMkLst>
          <pc:docMk/>
          <pc:sldMk cId="332769321" sldId="323"/>
        </pc:sldMkLst>
      </pc:sldChg>
      <pc:sldChg chg="del">
        <pc:chgData name="Karres Janina" userId="1cc0cc96-a5fb-4391-8c1a-2aee9f98125b" providerId="ADAL" clId="{A19DC8E4-0A86-4396-9443-9C519997A0EB}" dt="2024-04-25T13:09:02.247" v="6" actId="47"/>
        <pc:sldMkLst>
          <pc:docMk/>
          <pc:sldMk cId="2874290219" sldId="326"/>
        </pc:sldMkLst>
      </pc:sldChg>
      <pc:sldChg chg="del">
        <pc:chgData name="Karres Janina" userId="1cc0cc96-a5fb-4391-8c1a-2aee9f98125b" providerId="ADAL" clId="{A19DC8E4-0A86-4396-9443-9C519997A0EB}" dt="2024-04-25T13:09:11.532" v="7" actId="47"/>
        <pc:sldMkLst>
          <pc:docMk/>
          <pc:sldMk cId="3937363150" sldId="3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fld id="{00D67586-03FE-4DE2-BE24-3EE623E3F1A7}" type="datetime4">
              <a:rPr lang="en-GB" altLang="en-US" smtClean="0"/>
              <a:t>07 May 2024</a:t>
            </a:fld>
            <a:endParaRPr lang="en-GB" alt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fld id="{1A0BEC45-4E11-4E40-824D-4E1EC3ED46F0}" type="slidenum">
              <a:rPr lang="en-GB" altLang="en-US"/>
              <a:pPr/>
              <a:t>‹#›</a:t>
            </a:fld>
            <a:endParaRPr lang="en-GB" altLang="en-US"/>
          </a:p>
        </p:txBody>
      </p:sp>
    </p:spTree>
    <p:extLst>
      <p:ext uri="{BB962C8B-B14F-4D97-AF65-F5344CB8AC3E}">
        <p14:creationId xmlns:p14="http://schemas.microsoft.com/office/powerpoint/2010/main" val="1466488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fld id="{AFE42CAD-2A9F-4C4D-AB52-D4F67F193482}" type="datetime4">
              <a:rPr lang="en-GB" altLang="en-US" smtClean="0"/>
              <a:t>07 May 2024</a:t>
            </a:fld>
            <a:endParaRPr lang="en-GB" alt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fld id="{B671AA26-52C0-48E5-AF9E-6206494C8AD5}" type="slidenum">
              <a:rPr lang="en-GB" altLang="en-US"/>
              <a:pPr/>
              <a:t>‹#›</a:t>
            </a:fld>
            <a:endParaRPr lang="en-GB" altLang="en-US"/>
          </a:p>
        </p:txBody>
      </p:sp>
    </p:spTree>
    <p:extLst>
      <p:ext uri="{BB962C8B-B14F-4D97-AF65-F5344CB8AC3E}">
        <p14:creationId xmlns:p14="http://schemas.microsoft.com/office/powerpoint/2010/main" val="3453490069"/>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48A7F90D-5F41-4672-A78C-300857FED431}" type="datetime4">
              <a:rPr lang="en-GB" altLang="en-US" smtClean="0"/>
              <a:t>07 May 2024</a:t>
            </a:fld>
            <a:endParaRPr lang="en-GB" altLang="en-US"/>
          </a:p>
        </p:txBody>
      </p:sp>
      <p:sp>
        <p:nvSpPr>
          <p:cNvPr id="5" name="Slide Number Placeholder 4"/>
          <p:cNvSpPr>
            <a:spLocks noGrp="1"/>
          </p:cNvSpPr>
          <p:nvPr>
            <p:ph type="sldNum" sz="quarter" idx="11"/>
          </p:nvPr>
        </p:nvSpPr>
        <p:spPr/>
        <p:txBody>
          <a:bodyPr/>
          <a:lstStyle/>
          <a:p>
            <a:fld id="{B671AA26-52C0-48E5-AF9E-6206494C8AD5}" type="slidenum">
              <a:rPr lang="en-GB" altLang="en-US" smtClean="0"/>
              <a:pPr/>
              <a:t>0</a:t>
            </a:fld>
            <a:endParaRPr lang="en-GB" altLang="en-US"/>
          </a:p>
        </p:txBody>
      </p:sp>
    </p:spTree>
    <p:extLst>
      <p:ext uri="{BB962C8B-B14F-4D97-AF65-F5344CB8AC3E}">
        <p14:creationId xmlns:p14="http://schemas.microsoft.com/office/powerpoint/2010/main" val="269495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cystic fibrosis is a systemic condition with many different symptoms throughout the body including the lungs and which is the organ associated with the highest burden due to reduced lung function, chronic lung inflammation and infection but also the pancreas, liver and GI-tract can be affected</a:t>
            </a:r>
            <a:endParaRPr lang="en-GB" dirty="0"/>
          </a:p>
        </p:txBody>
      </p:sp>
      <p:sp>
        <p:nvSpPr>
          <p:cNvPr id="4" name="Date Placeholder 3"/>
          <p:cNvSpPr>
            <a:spLocks noGrp="1"/>
          </p:cNvSpPr>
          <p:nvPr>
            <p:ph type="dt" idx="1"/>
          </p:nvPr>
        </p:nvSpPr>
        <p:spPr/>
        <p:txBody>
          <a:bodyPr/>
          <a:lstStyle/>
          <a:p>
            <a:fld id="{AFE42CAD-2A9F-4C4D-AB52-D4F67F193482}" type="datetime4">
              <a:rPr lang="en-GB" altLang="en-US" smtClean="0"/>
              <a:t>07 May 2024</a:t>
            </a:fld>
            <a:endParaRPr lang="en-GB" altLang="en-US"/>
          </a:p>
        </p:txBody>
      </p:sp>
      <p:sp>
        <p:nvSpPr>
          <p:cNvPr id="5" name="Slide Number Placeholder 4"/>
          <p:cNvSpPr>
            <a:spLocks noGrp="1"/>
          </p:cNvSpPr>
          <p:nvPr>
            <p:ph type="sldNum" sz="quarter" idx="5"/>
          </p:nvPr>
        </p:nvSpPr>
        <p:spPr/>
        <p:txBody>
          <a:bodyPr/>
          <a:lstStyle/>
          <a:p>
            <a:fld id="{B671AA26-52C0-48E5-AF9E-6206494C8AD5}" type="slidenum">
              <a:rPr lang="en-GB" altLang="en-US" smtClean="0"/>
              <a:pPr/>
              <a:t>6</a:t>
            </a:fld>
            <a:endParaRPr lang="en-GB" altLang="en-US"/>
          </a:p>
        </p:txBody>
      </p:sp>
    </p:spTree>
    <p:extLst>
      <p:ext uri="{BB962C8B-B14F-4D97-AF65-F5344CB8AC3E}">
        <p14:creationId xmlns:p14="http://schemas.microsoft.com/office/powerpoint/2010/main" val="126592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address the symptoms</a:t>
            </a:r>
            <a:endParaRPr lang="en-GB" dirty="0"/>
          </a:p>
        </p:txBody>
      </p:sp>
      <p:sp>
        <p:nvSpPr>
          <p:cNvPr id="4" name="Date Placeholder 3"/>
          <p:cNvSpPr>
            <a:spLocks noGrp="1"/>
          </p:cNvSpPr>
          <p:nvPr>
            <p:ph type="dt" idx="1"/>
          </p:nvPr>
        </p:nvSpPr>
        <p:spPr/>
        <p:txBody>
          <a:bodyPr/>
          <a:lstStyle/>
          <a:p>
            <a:fld id="{AFE42CAD-2A9F-4C4D-AB52-D4F67F193482}" type="datetime4">
              <a:rPr lang="en-GB" altLang="en-US" smtClean="0"/>
              <a:t>07 May 2024</a:t>
            </a:fld>
            <a:endParaRPr lang="en-GB" altLang="en-US"/>
          </a:p>
        </p:txBody>
      </p:sp>
      <p:sp>
        <p:nvSpPr>
          <p:cNvPr id="5" name="Slide Number Placeholder 4"/>
          <p:cNvSpPr>
            <a:spLocks noGrp="1"/>
          </p:cNvSpPr>
          <p:nvPr>
            <p:ph type="sldNum" sz="quarter" idx="5"/>
          </p:nvPr>
        </p:nvSpPr>
        <p:spPr/>
        <p:txBody>
          <a:bodyPr/>
          <a:lstStyle/>
          <a:p>
            <a:fld id="{B671AA26-52C0-48E5-AF9E-6206494C8AD5}" type="slidenum">
              <a:rPr lang="en-GB" altLang="en-US" smtClean="0"/>
              <a:pPr/>
              <a:t>13</a:t>
            </a:fld>
            <a:endParaRPr lang="en-GB" altLang="en-US"/>
          </a:p>
        </p:txBody>
      </p:sp>
    </p:spTree>
    <p:extLst>
      <p:ext uri="{BB962C8B-B14F-4D97-AF65-F5344CB8AC3E}">
        <p14:creationId xmlns:p14="http://schemas.microsoft.com/office/powerpoint/2010/main" val="347163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the initial claims/assumptions confirmed with the pivotal study data?</a:t>
            </a:r>
          </a:p>
        </p:txBody>
      </p:sp>
      <p:sp>
        <p:nvSpPr>
          <p:cNvPr id="4" name="Date Placeholder 3"/>
          <p:cNvSpPr>
            <a:spLocks noGrp="1"/>
          </p:cNvSpPr>
          <p:nvPr>
            <p:ph type="dt" idx="1"/>
          </p:nvPr>
        </p:nvSpPr>
        <p:spPr/>
        <p:txBody>
          <a:bodyPr/>
          <a:lstStyle/>
          <a:p>
            <a:fld id="{AFE42CAD-2A9F-4C4D-AB52-D4F67F193482}" type="datetime4">
              <a:rPr lang="en-GB" altLang="en-US" smtClean="0"/>
              <a:t>07 May 2024</a:t>
            </a:fld>
            <a:endParaRPr lang="en-GB" altLang="en-US"/>
          </a:p>
        </p:txBody>
      </p:sp>
      <p:sp>
        <p:nvSpPr>
          <p:cNvPr id="5" name="Slide Number Placeholder 4"/>
          <p:cNvSpPr>
            <a:spLocks noGrp="1"/>
          </p:cNvSpPr>
          <p:nvPr>
            <p:ph type="sldNum" sz="quarter" idx="5"/>
          </p:nvPr>
        </p:nvSpPr>
        <p:spPr/>
        <p:txBody>
          <a:bodyPr/>
          <a:lstStyle/>
          <a:p>
            <a:fld id="{B671AA26-52C0-48E5-AF9E-6206494C8AD5}" type="slidenum">
              <a:rPr lang="en-GB" altLang="en-US" smtClean="0"/>
              <a:pPr/>
              <a:t>28</a:t>
            </a:fld>
            <a:endParaRPr lang="en-GB" altLang="en-US"/>
          </a:p>
        </p:txBody>
      </p:sp>
    </p:spTree>
    <p:extLst>
      <p:ext uri="{BB962C8B-B14F-4D97-AF65-F5344CB8AC3E}">
        <p14:creationId xmlns:p14="http://schemas.microsoft.com/office/powerpoint/2010/main" val="270433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phase II study was add-on to SoC, except for the new and similar authorized drug.</a:t>
            </a:r>
          </a:p>
        </p:txBody>
      </p:sp>
      <p:sp>
        <p:nvSpPr>
          <p:cNvPr id="4" name="Date Placeholder 3"/>
          <p:cNvSpPr>
            <a:spLocks noGrp="1"/>
          </p:cNvSpPr>
          <p:nvPr>
            <p:ph type="dt" idx="1"/>
          </p:nvPr>
        </p:nvSpPr>
        <p:spPr/>
        <p:txBody>
          <a:bodyPr/>
          <a:lstStyle/>
          <a:p>
            <a:fld id="{AFE42CAD-2A9F-4C4D-AB52-D4F67F193482}" type="datetime4">
              <a:rPr lang="en-GB" altLang="en-US" smtClean="0"/>
              <a:t>07 May 2024</a:t>
            </a:fld>
            <a:endParaRPr lang="en-GB" altLang="en-US"/>
          </a:p>
        </p:txBody>
      </p:sp>
      <p:sp>
        <p:nvSpPr>
          <p:cNvPr id="5" name="Slide Number Placeholder 4"/>
          <p:cNvSpPr>
            <a:spLocks noGrp="1"/>
          </p:cNvSpPr>
          <p:nvPr>
            <p:ph type="sldNum" sz="quarter" idx="5"/>
          </p:nvPr>
        </p:nvSpPr>
        <p:spPr/>
        <p:txBody>
          <a:bodyPr/>
          <a:lstStyle/>
          <a:p>
            <a:fld id="{B671AA26-52C0-48E5-AF9E-6206494C8AD5}" type="slidenum">
              <a:rPr lang="en-GB" altLang="en-US" smtClean="0"/>
              <a:pPr/>
              <a:t>31</a:t>
            </a:fld>
            <a:endParaRPr lang="en-GB" altLang="en-US"/>
          </a:p>
        </p:txBody>
      </p:sp>
    </p:spTree>
    <p:extLst>
      <p:ext uri="{BB962C8B-B14F-4D97-AF65-F5344CB8AC3E}">
        <p14:creationId xmlns:p14="http://schemas.microsoft.com/office/powerpoint/2010/main" val="3685112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5"/>
          <p:cNvSpPr>
            <a:spLocks noChangeArrowheads="1"/>
          </p:cNvSpPr>
          <p:nvPr userDrawn="1"/>
        </p:nvSpPr>
        <p:spPr bwMode="auto">
          <a:xfrm>
            <a:off x="0" y="-1"/>
            <a:ext cx="9144000" cy="17892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4786" name="Rectangle 2"/>
          <p:cNvSpPr>
            <a:spLocks noGrp="1" noChangeArrowheads="1"/>
          </p:cNvSpPr>
          <p:nvPr>
            <p:ph type="ctrTitle" hasCustomPrompt="1"/>
          </p:nvPr>
        </p:nvSpPr>
        <p:spPr>
          <a:xfrm>
            <a:off x="358775" y="2394000"/>
            <a:ext cx="5399088" cy="936000"/>
          </a:xfrm>
        </p:spPr>
        <p:txBody>
          <a:bodyPr anchor="b"/>
          <a:lstStyle>
            <a:lvl1pPr>
              <a:lnSpc>
                <a:spcPts val="2100"/>
              </a:lnSpc>
              <a:defRPr sz="1900"/>
            </a:lvl1pPr>
          </a:lstStyle>
          <a:p>
            <a:pPr lvl="0"/>
            <a:r>
              <a:rPr lang="en-GB" altLang="en-US" noProof="0"/>
              <a:t>Click to add title</a:t>
            </a:r>
          </a:p>
        </p:txBody>
      </p:sp>
      <p:sp>
        <p:nvSpPr>
          <p:cNvPr id="374787" name="Rectangle 3"/>
          <p:cNvSpPr>
            <a:spLocks noGrp="1" noChangeArrowheads="1"/>
          </p:cNvSpPr>
          <p:nvPr>
            <p:ph type="subTitle" idx="1" hasCustomPrompt="1"/>
          </p:nvPr>
        </p:nvSpPr>
        <p:spPr>
          <a:xfrm>
            <a:off x="358775" y="3546000"/>
            <a:ext cx="5399088" cy="3939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marR="0" indent="0" algn="l" defTabSz="8072438" rtl="0" eaLnBrk="1" fontAlgn="base" latinLnBrk="0" hangingPunct="1">
              <a:lnSpc>
                <a:spcPts val="1200"/>
              </a:lnSpc>
              <a:spcBef>
                <a:spcPct val="0"/>
              </a:spcBef>
              <a:spcAft>
                <a:spcPct val="0"/>
              </a:spcAft>
              <a:buClr>
                <a:srgbClr val="000000"/>
              </a:buClr>
              <a:buSzTx/>
              <a:buFontTx/>
              <a:buNone/>
              <a:tabLst/>
              <a:defRPr sz="1050"/>
            </a:lvl1pPr>
          </a:lstStyle>
          <a:p>
            <a:pPr marL="0" marR="0" lvl="0" indent="0" algn="l" defTabSz="8072438" rtl="0" eaLnBrk="1" fontAlgn="base" latinLnBrk="0" hangingPunct="1">
              <a:lnSpc>
                <a:spcPts val="1200"/>
              </a:lnSpc>
              <a:spcBef>
                <a:spcPct val="0"/>
              </a:spcBef>
              <a:spcAft>
                <a:spcPct val="0"/>
              </a:spcAft>
              <a:buClr>
                <a:srgbClr val="000000"/>
              </a:buClr>
              <a:buSzTx/>
              <a:buFontTx/>
              <a:buNone/>
              <a:tabLst/>
              <a:defRPr/>
            </a:pPr>
            <a:r>
              <a:rPr lang="en-GB" altLang="en-US" noProof="0"/>
              <a:t>Click to add subtitle [optional]</a:t>
            </a:r>
          </a:p>
        </p:txBody>
      </p:sp>
      <p:sp>
        <p:nvSpPr>
          <p:cNvPr id="374788" name="Line 4"/>
          <p:cNvSpPr>
            <a:spLocks noChangeShapeType="1"/>
          </p:cNvSpPr>
          <p:nvPr/>
        </p:nvSpPr>
        <p:spPr bwMode="auto">
          <a:xfrm>
            <a:off x="358775" y="3438000"/>
            <a:ext cx="5399088"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a:off x="0" y="1789510"/>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GB"/>
          </a:p>
        </p:txBody>
      </p:sp>
      <p:sp>
        <p:nvSpPr>
          <p:cNvPr id="374797" name="Text Box 13"/>
          <p:cNvSpPr txBox="1">
            <a:spLocks noChangeArrowheads="1"/>
          </p:cNvSpPr>
          <p:nvPr/>
        </p:nvSpPr>
        <p:spPr bwMode="auto">
          <a:xfrm>
            <a:off x="6770340" y="4811353"/>
            <a:ext cx="1662113" cy="7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ct val="100000"/>
              </a:lnSpc>
              <a:spcBef>
                <a:spcPct val="50000"/>
              </a:spcBef>
            </a:pPr>
            <a:r>
              <a:rPr lang="en-GB" altLang="en-US" sz="450">
                <a:solidFill>
                  <a:schemeClr val="tx1"/>
                </a:solidFill>
              </a:rPr>
              <a:t>An agency of the European Union</a:t>
            </a:r>
          </a:p>
        </p:txBody>
      </p:sp>
      <p:sp>
        <p:nvSpPr>
          <p:cNvPr id="374800" name="Line 16"/>
          <p:cNvSpPr>
            <a:spLocks noChangeShapeType="1"/>
          </p:cNvSpPr>
          <p:nvPr/>
        </p:nvSpPr>
        <p:spPr bwMode="auto">
          <a:xfrm>
            <a:off x="0" y="5049442"/>
            <a:ext cx="9144000" cy="119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073" t="17419" r="7056" b="17543"/>
          <a:stretch/>
        </p:blipFill>
        <p:spPr>
          <a:xfrm>
            <a:off x="5724000" y="396000"/>
            <a:ext cx="3060000" cy="1008000"/>
          </a:xfrm>
          <a:prstGeom prst="rect">
            <a:avLst/>
          </a:prstGeom>
        </p:spPr>
      </p:pic>
      <p:pic>
        <p:nvPicPr>
          <p:cNvPr id="13" name="Picture 15" descr="EU flag fpr PowerPoint presentations (RGB) (300 p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74400" y="4672800"/>
            <a:ext cx="309024" cy="208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userDrawn="1"/>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 name="Text Placeholder 2"/>
          <p:cNvSpPr>
            <a:spLocks noGrp="1"/>
          </p:cNvSpPr>
          <p:nvPr>
            <p:ph type="body" sz="quarter" idx="10" hasCustomPrompt="1"/>
          </p:nvPr>
        </p:nvSpPr>
        <p:spPr>
          <a:xfrm>
            <a:off x="358775" y="4011911"/>
            <a:ext cx="5399088" cy="216024"/>
          </a:xfrm>
        </p:spPr>
        <p:txBody>
          <a:bodyPr/>
          <a:lstStyle>
            <a:lvl1pPr>
              <a:lnSpc>
                <a:spcPct val="100000"/>
              </a:lnSpc>
              <a:spcAft>
                <a:spcPts val="0"/>
              </a:spcAft>
              <a:defRPr sz="1100"/>
            </a:lvl1pPr>
          </a:lstStyle>
          <a:p>
            <a:r>
              <a:rPr lang="en-GB" altLang="en-US" kern="0"/>
              <a:t>Event title [optional]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b="0" baseline="0"/>
            </a:lvl1pPr>
          </a:lstStyle>
          <a:p>
            <a:r>
              <a:rPr lang="en-US"/>
              <a:t>Click to edit Master title style</a:t>
            </a:r>
            <a:endParaRPr lang="en-GB"/>
          </a:p>
        </p:txBody>
      </p:sp>
      <p:sp>
        <p:nvSpPr>
          <p:cNvPr id="3" name="Content Placeholder 2"/>
          <p:cNvSpPr>
            <a:spLocks noGrp="1"/>
          </p:cNvSpPr>
          <p:nvPr>
            <p:ph sz="half" idx="1"/>
          </p:nvPr>
        </p:nvSpPr>
        <p:spPr>
          <a:xfrm>
            <a:off x="358776"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Presentation title (to edit, click Insert &gt; Header &amp; Footer)</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fld id="{C4F1B623-D728-470D-A504-9DE05C50783F}" type="datetime4">
              <a:rPr lang="en-GB" altLang="en-US" smtClean="0"/>
              <a:t>07 May 2024</a:t>
            </a:fld>
            <a:endParaRPr lang="en-GB" altLang="en-US"/>
          </a:p>
        </p:txBody>
      </p:sp>
      <p:sp>
        <p:nvSpPr>
          <p:cNvPr id="8" name="Content Placeholder 2"/>
          <p:cNvSpPr>
            <a:spLocks noGrp="1"/>
          </p:cNvSpPr>
          <p:nvPr>
            <p:ph sz="half" idx="13"/>
          </p:nvPr>
        </p:nvSpPr>
        <p:spPr>
          <a:xfrm>
            <a:off x="4662000" y="1619250"/>
            <a:ext cx="4118400" cy="2969419"/>
          </a:xfrm>
        </p:spPr>
        <p:txBody>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marL="0" marR="0" lvl="0" indent="0" algn="l" defTabSz="8072438" rtl="0" eaLnBrk="1" fontAlgn="base" latinLnBrk="0" hangingPunct="1">
              <a:lnSpc>
                <a:spcPts val="2100"/>
              </a:lnSpc>
              <a:spcBef>
                <a:spcPct val="0"/>
              </a:spcBef>
              <a:spcAft>
                <a:spcPts val="900"/>
              </a:spcAft>
              <a:buClr>
                <a:srgbClr val="000000"/>
              </a:buClr>
              <a:buSzTx/>
              <a:buFontTx/>
              <a:buNone/>
              <a:tabLst/>
              <a:defRPr/>
            </a:pPr>
            <a:r>
              <a:rPr lang="en-US"/>
              <a:t>Click to edit Master text styles</a:t>
            </a:r>
          </a:p>
          <a:p>
            <a:pPr marL="0" marR="0" lvl="1" indent="0" algn="l" defTabSz="8072438" rtl="0" eaLnBrk="1" fontAlgn="base" latinLnBrk="0" hangingPunct="1">
              <a:lnSpc>
                <a:spcPts val="2100"/>
              </a:lnSpc>
              <a:spcBef>
                <a:spcPct val="0"/>
              </a:spcBef>
              <a:spcAft>
                <a:spcPts val="900"/>
              </a:spcAft>
              <a:buClr>
                <a:srgbClr val="000000"/>
              </a:buClr>
              <a:buSzTx/>
              <a:buFontTx/>
              <a:buNone/>
              <a:tabLst/>
              <a:defRPr/>
            </a:pPr>
            <a:r>
              <a:rPr lang="en-US"/>
              <a:t>Second level</a:t>
            </a:r>
          </a:p>
          <a:p>
            <a:pPr marL="0" marR="0" lvl="2" indent="0" algn="l" defTabSz="8072438" rtl="0" eaLnBrk="1" fontAlgn="base" latinLnBrk="0" hangingPunct="1">
              <a:lnSpc>
                <a:spcPts val="2100"/>
              </a:lnSpc>
              <a:spcBef>
                <a:spcPct val="0"/>
              </a:spcBef>
              <a:spcAft>
                <a:spcPts val="900"/>
              </a:spcAft>
              <a:buClr>
                <a:srgbClr val="000000"/>
              </a:buClr>
              <a:buSzTx/>
              <a:buFontTx/>
              <a:buNone/>
              <a:tabLst/>
              <a:defRPr/>
            </a:pPr>
            <a:r>
              <a:rPr lang="en-US"/>
              <a:t>Third level</a:t>
            </a:r>
          </a:p>
          <a:p>
            <a:pPr marL="0" marR="0" lvl="3" indent="0" algn="l" defTabSz="8072438" rtl="0" eaLnBrk="1" fontAlgn="base" latinLnBrk="0" hangingPunct="1">
              <a:lnSpc>
                <a:spcPts val="2100"/>
              </a:lnSpc>
              <a:spcBef>
                <a:spcPct val="0"/>
              </a:spcBef>
              <a:spcAft>
                <a:spcPts val="900"/>
              </a:spcAft>
              <a:buClr>
                <a:srgbClr val="000000"/>
              </a:buClr>
              <a:buSzTx/>
              <a:buFontTx/>
              <a:buNone/>
              <a:tabLst/>
              <a:defRPr/>
            </a:pPr>
            <a:r>
              <a:rPr lang="en-US"/>
              <a:t>Fourth level</a:t>
            </a:r>
          </a:p>
          <a:p>
            <a:pPr marL="0" marR="0" lvl="4" indent="0" algn="l" defTabSz="8072438" rtl="0" eaLnBrk="1" fontAlgn="base" latinLnBrk="0" hangingPunct="1">
              <a:lnSpc>
                <a:spcPts val="2100"/>
              </a:lnSpc>
              <a:spcBef>
                <a:spcPct val="0"/>
              </a:spcBef>
              <a:spcAft>
                <a:spcPts val="900"/>
              </a:spcAft>
              <a:buClr>
                <a:srgbClr val="000000"/>
              </a:buClr>
              <a:buSzTx/>
              <a:buFontTx/>
              <a:buNone/>
              <a:tabLst/>
              <a:defRPr/>
            </a:pPr>
            <a:r>
              <a:rPr lang="en-US"/>
              <a:t>Fifth level</a:t>
            </a:r>
            <a:endParaRPr lang="en-GB"/>
          </a:p>
        </p:txBody>
      </p:sp>
    </p:spTree>
    <p:extLst>
      <p:ext uri="{BB962C8B-B14F-4D97-AF65-F5344CB8AC3E}">
        <p14:creationId xmlns:p14="http://schemas.microsoft.com/office/powerpoint/2010/main" val="203323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a:t>Presentation title (to edit, click Insert &gt; Header &amp; Footer)</a:t>
            </a:r>
          </a:p>
        </p:txBody>
      </p:sp>
      <p:sp>
        <p:nvSpPr>
          <p:cNvPr id="4" name="Slide Number Placeholder 3"/>
          <p:cNvSpPr>
            <a:spLocks noGrp="1"/>
          </p:cNvSpPr>
          <p:nvPr>
            <p:ph type="sldNum" sz="quarter" idx="11"/>
          </p:nvPr>
        </p:nvSpPr>
        <p:spPr/>
        <p:txBody>
          <a:bodyPr/>
          <a:lstStyle/>
          <a:p>
            <a:fld id="{DB468437-DC6C-443C-8387-7F3DABA73C17}" type="slidenum">
              <a:rPr lang="en-GB" altLang="en-US" smtClean="0"/>
              <a:pPr/>
              <a:t>‹#›</a:t>
            </a:fld>
            <a:endParaRPr lang="en-GB" altLang="en-US"/>
          </a:p>
        </p:txBody>
      </p:sp>
      <p:sp>
        <p:nvSpPr>
          <p:cNvPr id="5" name="Date Placeholder 4"/>
          <p:cNvSpPr>
            <a:spLocks noGrp="1"/>
          </p:cNvSpPr>
          <p:nvPr>
            <p:ph type="dt" sz="half" idx="12"/>
          </p:nvPr>
        </p:nvSpPr>
        <p:spPr/>
        <p:txBody>
          <a:bodyPr/>
          <a:lstStyle/>
          <a:p>
            <a:fld id="{44C6C820-1973-4DEF-95F4-79A795AE2905}" type="datetime4">
              <a:rPr lang="en-GB" altLang="en-US" smtClean="0"/>
              <a:t>07 May 2024</a:t>
            </a:fld>
            <a:endParaRPr lang="en-GB" altLang="en-US"/>
          </a:p>
        </p:txBody>
      </p:sp>
      <p:sp>
        <p:nvSpPr>
          <p:cNvPr id="6" name="Line 2"/>
          <p:cNvSpPr>
            <a:spLocks noChangeShapeType="1"/>
          </p:cNvSpPr>
          <p:nvPr userDrawn="1"/>
        </p:nvSpPr>
        <p:spPr bwMode="auto">
          <a:xfrm>
            <a:off x="358775" y="2833688"/>
            <a:ext cx="61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Text Placeholder 9"/>
          <p:cNvSpPr>
            <a:spLocks noGrp="1"/>
          </p:cNvSpPr>
          <p:nvPr>
            <p:ph type="body" sz="quarter" idx="14" hasCustomPrompt="1"/>
          </p:nvPr>
        </p:nvSpPr>
        <p:spPr>
          <a:xfrm>
            <a:off x="360000" y="1996035"/>
            <a:ext cx="6120000" cy="755648"/>
          </a:xfrm>
        </p:spPr>
        <p:txBody>
          <a:bodyPr anchor="b" anchorCtr="0"/>
          <a:lstStyle>
            <a:lvl1pPr>
              <a:lnSpc>
                <a:spcPts val="2400"/>
              </a:lnSpc>
              <a:spcAft>
                <a:spcPts val="0"/>
              </a:spcAft>
              <a:defRPr sz="2100" b="0">
                <a:solidFill>
                  <a:srgbClr val="003399"/>
                </a:solidFill>
              </a:defRPr>
            </a:lvl1pPr>
          </a:lstStyle>
          <a:p>
            <a:pPr lvl="0"/>
            <a:r>
              <a:rPr lang="en-US"/>
              <a:t>Section title</a:t>
            </a:r>
            <a:endParaRPr lang="en-GB"/>
          </a:p>
        </p:txBody>
      </p:sp>
      <p:sp>
        <p:nvSpPr>
          <p:cNvPr id="13" name="Text Placeholder 12"/>
          <p:cNvSpPr>
            <a:spLocks noGrp="1"/>
          </p:cNvSpPr>
          <p:nvPr>
            <p:ph type="body" sz="quarter" idx="15" hasCustomPrompt="1"/>
          </p:nvPr>
        </p:nvSpPr>
        <p:spPr>
          <a:xfrm>
            <a:off x="360363" y="2931790"/>
            <a:ext cx="6119812" cy="1727523"/>
          </a:xfrm>
        </p:spPr>
        <p:txBody>
          <a:bodyPr/>
          <a:lstStyle>
            <a:lvl1pPr>
              <a:defRPr baseline="0"/>
            </a:lvl1pPr>
          </a:lstStyle>
          <a:p>
            <a:pPr lvl="0"/>
            <a:r>
              <a:rPr lang="en-US"/>
              <a:t>Section subtitle or brief intro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rm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Presentation title (to edit, click Insert &gt; Header &amp; Footer)</a:t>
            </a:r>
          </a:p>
        </p:txBody>
      </p:sp>
      <p:sp>
        <p:nvSpPr>
          <p:cNvPr id="5" name="Slide Number Placeholder 4"/>
          <p:cNvSpPr>
            <a:spLocks noGrp="1"/>
          </p:cNvSpPr>
          <p:nvPr>
            <p:ph type="sldNum" sz="quarter" idx="11"/>
          </p:nvPr>
        </p:nvSpPr>
        <p:spPr/>
        <p:txBody>
          <a:bodyPr/>
          <a:lstStyle>
            <a:lvl1pPr>
              <a:defRPr/>
            </a:lvl1pPr>
          </a:lstStyle>
          <a:p>
            <a:fld id="{7957F717-FD23-493C-BA54-F5AB575BDEC9}" type="slidenum">
              <a:rPr lang="en-GB" altLang="en-US"/>
              <a:pPr/>
              <a:t>‹#›</a:t>
            </a:fld>
            <a:endParaRPr lang="en-GB" altLang="en-US"/>
          </a:p>
        </p:txBody>
      </p:sp>
      <p:sp>
        <p:nvSpPr>
          <p:cNvPr id="6" name="Date Placeholder 5"/>
          <p:cNvSpPr>
            <a:spLocks noGrp="1"/>
          </p:cNvSpPr>
          <p:nvPr>
            <p:ph type="dt" sz="half" idx="12"/>
          </p:nvPr>
        </p:nvSpPr>
        <p:spPr>
          <a:xfrm>
            <a:off x="7344000" y="4804172"/>
            <a:ext cx="1440000" cy="180975"/>
          </a:xfrm>
        </p:spPr>
        <p:txBody>
          <a:bodyPr/>
          <a:lstStyle>
            <a:lvl1pPr>
              <a:defRPr/>
            </a:lvl1pPr>
          </a:lstStyle>
          <a:p>
            <a:fld id="{AF306B7F-06B7-4F56-B154-6197AA6CB40E}" type="datetime4">
              <a:rPr lang="en-GB" altLang="en-US" smtClean="0"/>
              <a:t>07 May 2024</a:t>
            </a:fld>
            <a:endParaRPr lang="en-GB" altLang="en-US"/>
          </a:p>
        </p:txBody>
      </p:sp>
    </p:spTree>
    <p:extLst>
      <p:ext uri="{BB962C8B-B14F-4D97-AF65-F5344CB8AC3E}">
        <p14:creationId xmlns:p14="http://schemas.microsoft.com/office/powerpoint/2010/main" val="51439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ub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Content Placeholder 2"/>
          <p:cNvSpPr>
            <a:spLocks noGrp="1"/>
          </p:cNvSpPr>
          <p:nvPr>
            <p:ph sz="half" idx="1"/>
          </p:nvPr>
        </p:nvSpPr>
        <p:spPr>
          <a:xfrm>
            <a:off x="358776" y="1619250"/>
            <a:ext cx="4118400"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619250"/>
            <a:ext cx="4117975" cy="2969419"/>
          </a:xfrm>
        </p:spPr>
        <p:txBody>
          <a:bodyPr/>
          <a:lstStyle>
            <a:lvl1pPr>
              <a:defRPr sz="1500"/>
            </a:lvl1pPr>
            <a:lvl2pPr>
              <a:defRPr sz="1350"/>
            </a:lvl2pPr>
            <a:lvl3pPr>
              <a:defRPr sz="12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Presentation title (to edit, click Insert &gt; Header &amp; Footer)</a:t>
            </a:r>
          </a:p>
        </p:txBody>
      </p:sp>
      <p:sp>
        <p:nvSpPr>
          <p:cNvPr id="6" name="Slide Number Placeholder 5"/>
          <p:cNvSpPr>
            <a:spLocks noGrp="1"/>
          </p:cNvSpPr>
          <p:nvPr>
            <p:ph type="sldNum" sz="quarter" idx="11"/>
          </p:nvPr>
        </p:nvSpPr>
        <p:spPr/>
        <p:txBody>
          <a:bodyPr/>
          <a:lstStyle>
            <a:lvl1pPr>
              <a:defRPr/>
            </a:lvl1pPr>
          </a:lstStyle>
          <a:p>
            <a:fld id="{CE1512B7-A4D3-45D6-AC99-9D6C4D21B5B0}"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fld id="{6B108197-3510-4A97-9DE5-9A0DF9AD7AEF}" type="datetime4">
              <a:rPr lang="en-GB" altLang="en-US" smtClean="0"/>
              <a:t>07 May 2024</a:t>
            </a:fld>
            <a:endParaRPr lang="en-GB" altLang="en-US"/>
          </a:p>
        </p:txBody>
      </p:sp>
    </p:spTree>
    <p:extLst>
      <p:ext uri="{BB962C8B-B14F-4D97-AF65-F5344CB8AC3E}">
        <p14:creationId xmlns:p14="http://schemas.microsoft.com/office/powerpoint/2010/main" val="167006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t>Presentation title (to edit, click Insert &gt; Header &amp; Footer)</a:t>
            </a:r>
          </a:p>
        </p:txBody>
      </p:sp>
      <p:sp>
        <p:nvSpPr>
          <p:cNvPr id="4" name="Slide Number Placeholder 3"/>
          <p:cNvSpPr>
            <a:spLocks noGrp="1"/>
          </p:cNvSpPr>
          <p:nvPr>
            <p:ph type="sldNum" sz="quarter" idx="11"/>
          </p:nvPr>
        </p:nvSpPr>
        <p:spPr/>
        <p:txBody>
          <a:bodyPr/>
          <a:lstStyle>
            <a:lvl1pPr>
              <a:defRPr/>
            </a:lvl1pPr>
          </a:lstStyle>
          <a:p>
            <a:fld id="{A4A0FAAC-E39B-4479-B08E-E201E90F7F69}" type="slidenum">
              <a:rPr lang="en-GB" altLang="en-US"/>
              <a:pPr/>
              <a:t>‹#›</a:t>
            </a:fld>
            <a:endParaRPr lang="en-GB" altLang="en-US"/>
          </a:p>
        </p:txBody>
      </p:sp>
      <p:sp>
        <p:nvSpPr>
          <p:cNvPr id="5" name="Date Placeholder 4"/>
          <p:cNvSpPr>
            <a:spLocks noGrp="1"/>
          </p:cNvSpPr>
          <p:nvPr>
            <p:ph type="dt" sz="half" idx="12"/>
          </p:nvPr>
        </p:nvSpPr>
        <p:spPr/>
        <p:txBody>
          <a:bodyPr/>
          <a:lstStyle>
            <a:lvl1pPr>
              <a:defRPr/>
            </a:lvl1pPr>
          </a:lstStyle>
          <a:p>
            <a:fld id="{4FE7E4F0-6496-4800-82C2-CF4E51F89DAF}" type="datetime4">
              <a:rPr lang="en-GB" altLang="en-US" smtClean="0"/>
              <a:t>07 May 2024</a:t>
            </a:fld>
            <a:endParaRPr lang="en-GB" altLang="en-US"/>
          </a:p>
        </p:txBody>
      </p:sp>
    </p:spTree>
    <p:extLst>
      <p:ext uri="{BB962C8B-B14F-4D97-AF65-F5344CB8AC3E}">
        <p14:creationId xmlns:p14="http://schemas.microsoft.com/office/powerpoint/2010/main" val="218731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504000"/>
            <a:ext cx="9144000" cy="4546800"/>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310004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60648" y="2452033"/>
            <a:ext cx="3995520" cy="3995520"/>
          </a:xfrm>
          <a:prstGeom prst="rect">
            <a:avLst/>
          </a:prstGeom>
          <a:effectLst/>
        </p:spPr>
      </p:pic>
    </p:spTree>
    <p:extLst>
      <p:ext uri="{BB962C8B-B14F-4D97-AF65-F5344CB8AC3E}">
        <p14:creationId xmlns:p14="http://schemas.microsoft.com/office/powerpoint/2010/main" val="195567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358776" y="769144"/>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add title</a:t>
            </a:r>
          </a:p>
        </p:txBody>
      </p:sp>
      <p:sp>
        <p:nvSpPr>
          <p:cNvPr id="373764" name="Rectangle 4"/>
          <p:cNvSpPr>
            <a:spLocks noGrp="1" noChangeArrowheads="1"/>
          </p:cNvSpPr>
          <p:nvPr>
            <p:ph type="ftr" sz="quarter" idx="3"/>
          </p:nvPr>
        </p:nvSpPr>
        <p:spPr bwMode="auto">
          <a:xfrm>
            <a:off x="719139" y="4804172"/>
            <a:ext cx="647858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r>
              <a:rPr lang="en-GB" altLang="en-US"/>
              <a:t>Presentation title (to edit, click Insert &gt; Header &amp; Footer)</a:t>
            </a:r>
          </a:p>
        </p:txBody>
      </p:sp>
      <p:sp>
        <p:nvSpPr>
          <p:cNvPr id="373765" name="Rectangle 5"/>
          <p:cNvSpPr>
            <a:spLocks noGrp="1" noChangeArrowheads="1"/>
          </p:cNvSpPr>
          <p:nvPr>
            <p:ph type="sldNum" sz="quarter" idx="4"/>
          </p:nvPr>
        </p:nvSpPr>
        <p:spPr bwMode="auto">
          <a:xfrm>
            <a:off x="360364" y="4804172"/>
            <a:ext cx="307975" cy="17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830">
                <a:solidFill>
                  <a:schemeClr val="tx1"/>
                </a:solidFill>
              </a:defRPr>
            </a:lvl1pPr>
          </a:lstStyle>
          <a:p>
            <a:fld id="{DB468437-DC6C-443C-8387-7F3DABA73C17}" type="slidenum">
              <a:rPr lang="en-GB" altLang="en-US" smtClean="0"/>
              <a:pPr/>
              <a:t>‹#›</a:t>
            </a:fld>
            <a:endParaRPr lang="en-GB" altLang="en-US"/>
          </a:p>
        </p:txBody>
      </p:sp>
      <p:sp>
        <p:nvSpPr>
          <p:cNvPr id="373768" name="Rectangle 8"/>
          <p:cNvSpPr>
            <a:spLocks noGrp="1" noChangeArrowheads="1"/>
          </p:cNvSpPr>
          <p:nvPr>
            <p:ph type="dt" sz="half" idx="2"/>
          </p:nvPr>
        </p:nvSpPr>
        <p:spPr bwMode="auto">
          <a:xfrm>
            <a:off x="7344000" y="4804172"/>
            <a:ext cx="1439862"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200"/>
              </a:lnSpc>
              <a:defRPr sz="830">
                <a:solidFill>
                  <a:schemeClr val="tx1"/>
                </a:solidFill>
              </a:defRPr>
            </a:lvl1pPr>
          </a:lstStyle>
          <a:p>
            <a:fld id="{DD88A322-B308-456F-93E0-4A5CB8AD2AB2}" type="datetime4">
              <a:rPr lang="en-GB" altLang="en-US" smtClean="0"/>
              <a:t>07 May 2024</a:t>
            </a:fld>
            <a:endParaRPr lang="en-GB" altLang="en-US"/>
          </a:p>
        </p:txBody>
      </p:sp>
      <p:sp>
        <p:nvSpPr>
          <p:cNvPr id="373775" name="Rectangle 15"/>
          <p:cNvSpPr>
            <a:spLocks noChangeArrowheads="1"/>
          </p:cNvSpPr>
          <p:nvPr/>
        </p:nvSpPr>
        <p:spPr bwMode="auto">
          <a:xfrm>
            <a:off x="0" y="0"/>
            <a:ext cx="9144000" cy="504825"/>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373777" name="Line 17"/>
          <p:cNvSpPr>
            <a:spLocks noChangeShapeType="1"/>
          </p:cNvSpPr>
          <p:nvPr/>
        </p:nvSpPr>
        <p:spPr bwMode="auto">
          <a:xfrm>
            <a:off x="0" y="507206"/>
            <a:ext cx="9144000" cy="1191"/>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3781" name="Rectangle 21"/>
          <p:cNvSpPr>
            <a:spLocks noGrp="1" noChangeArrowheads="1"/>
          </p:cNvSpPr>
          <p:nvPr>
            <p:ph type="body" idx="1"/>
          </p:nvPr>
        </p:nvSpPr>
        <p:spPr bwMode="auto">
          <a:xfrm>
            <a:off x="358776" y="1619250"/>
            <a:ext cx="8424000" cy="2969419"/>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Normal text – Verdana, 15pt regular, ls 21pt, ap 9pt, black.</a:t>
            </a:r>
          </a:p>
          <a:p>
            <a:pPr lvl="1"/>
            <a:r>
              <a:rPr lang="en-GB" altLang="en-US"/>
              <a:t>Title – Verdana, 21pt regular, ls 27pt, blue (0,51,153).</a:t>
            </a:r>
          </a:p>
          <a:p>
            <a:pPr lvl="1"/>
            <a:r>
              <a:rPr lang="en-GB" altLang="en-US"/>
              <a:t>Subtitle – Verdana, 18pt bold (apply manually), ls 27pt, blue (0,51,153).</a:t>
            </a:r>
          </a:p>
          <a:p>
            <a:pPr lvl="1"/>
            <a:r>
              <a:rPr lang="en-GB" altLang="en-US"/>
              <a:t>Bullets level 1 – Verdana, 13.5pt regular, ls 18pt, ap 6pt, black.</a:t>
            </a:r>
          </a:p>
          <a:p>
            <a:pPr lvl="2"/>
            <a:r>
              <a:rPr lang="en-GB" altLang="en-US"/>
              <a:t>Bullets level 2 – Verdana, 12pt regular, ls 18pt, ap 4.5pt, black.</a:t>
            </a:r>
          </a:p>
          <a:p>
            <a:pPr lvl="3"/>
            <a:r>
              <a:rPr lang="en-GB" altLang="en-US"/>
              <a:t>Bullets level 3 – Verdana, 10.5pt regular, ls 15pt, ap 4.5pt, black. NOT RECOMMENDED TO USE BEYOND LEVEL 3</a:t>
            </a:r>
          </a:p>
          <a:p>
            <a:pPr lvl="4"/>
            <a:r>
              <a:rPr lang="en-GB" altLang="en-US"/>
              <a:t>Bullets level 4 – Verdana, 10.5pt regular, ls 15pt, ap 4.5pt, black.</a:t>
            </a:r>
          </a:p>
          <a:p>
            <a:pPr lvl="4"/>
            <a:r>
              <a:rPr lang="en-GB" altLang="en-US"/>
              <a:t>Bullets level 5 – Verdana, 10.5pt regular, ls 15pt, ap 4.5pt, black.</a:t>
            </a:r>
          </a:p>
          <a:p>
            <a:pPr lvl="6"/>
            <a:r>
              <a:rPr lang="en-GB" altLang="en-US"/>
              <a:t>Bullets level 6 – Verdana, 10.5pt regular, ls 15pt, ap 4.5pt, black.</a:t>
            </a:r>
          </a:p>
          <a:p>
            <a:pPr lvl="7"/>
            <a:r>
              <a:rPr lang="en-GB" altLang="en-US"/>
              <a:t>Bullets level 7 – Verdana, 10.5pt regular, ls 15pt, ap 4.5pt, black.</a:t>
            </a:r>
          </a:p>
          <a:p>
            <a:pPr lvl="8"/>
            <a:r>
              <a:rPr lang="en-GB" altLang="en-US"/>
              <a:t>Bullets level 8 – Verdana, 10.5pt regular, ls 15pt, ap 4.5pt, black.</a:t>
            </a:r>
          </a:p>
        </p:txBody>
      </p:sp>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l="7994" t="17599" r="8041" b="26818"/>
          <a:stretch/>
        </p:blipFill>
        <p:spPr>
          <a:xfrm>
            <a:off x="7416000" y="72000"/>
            <a:ext cx="1368000" cy="393900"/>
          </a:xfrm>
          <a:prstGeom prst="rect">
            <a:avLst/>
          </a:prstGeom>
        </p:spPr>
      </p:pic>
      <p:sp>
        <p:nvSpPr>
          <p:cNvPr id="13" name="Rectangle 15"/>
          <p:cNvSpPr>
            <a:spLocks noChangeArrowheads="1"/>
          </p:cNvSpPr>
          <p:nvPr/>
        </p:nvSpPr>
        <p:spPr bwMode="auto">
          <a:xfrm>
            <a:off x="0" y="5050800"/>
            <a:ext cx="9144000" cy="936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sp>
        <p:nvSpPr>
          <p:cNvPr id="4" name="MSIPCMContentMarking" descr="{&quot;HashCode&quot;:-411456414,&quot;Placement&quot;:&quot;Footer&quot;,&quot;Top&quot;:388.417633,&quot;Left&quot;:253.010468,&quot;SlideWidth&quot;:720,&quot;SlideHeight&quot;:405}">
            <a:extLst>
              <a:ext uri="{FF2B5EF4-FFF2-40B4-BE49-F238E27FC236}">
                <a16:creationId xmlns:a16="http://schemas.microsoft.com/office/drawing/2014/main" id="{C4D3A873-9F62-48DE-977D-6009AB8D0C8E}"/>
              </a:ext>
            </a:extLst>
          </p:cNvPr>
          <p:cNvSpPr txBox="1"/>
          <p:nvPr userDrawn="1"/>
        </p:nvSpPr>
        <p:spPr>
          <a:xfrm>
            <a:off x="3213233" y="4932904"/>
            <a:ext cx="2717535" cy="210596"/>
          </a:xfrm>
          <a:prstGeom prst="rect">
            <a:avLst/>
          </a:prstGeom>
          <a:noFill/>
        </p:spPr>
        <p:txBody>
          <a:bodyPr vert="horz" wrap="square" lIns="0" tIns="0" rIns="0" bIns="0" rtlCol="0" anchor="ctr" anchorCtr="1">
            <a:spAutoFit/>
          </a:bodyPr>
          <a:lstStyle/>
          <a:p>
            <a:pPr algn="ctr">
              <a:spcBef>
                <a:spcPct val="0"/>
              </a:spcBef>
              <a:spcAft>
                <a:spcPct val="0"/>
              </a:spcAft>
            </a:pPr>
            <a:r>
              <a:rPr lang="en-GB" sz="700">
                <a:solidFill>
                  <a:srgbClr val="737373"/>
                </a:solidFill>
                <a:latin typeface="Verdana" panose="020B0604030504040204" pitchFamily="34" charset="0"/>
              </a:rPr>
              <a:t>Classified as public by the European Medicines Agency </a:t>
            </a:r>
          </a:p>
        </p:txBody>
      </p:sp>
    </p:spTree>
  </p:cSld>
  <p:clrMap bg1="lt1" tx1="dk1" bg2="lt2" tx2="dk2" accent1="accent1" accent2="accent2" accent3="accent3" accent4="accent4" accent5="accent5" accent6="accent6" hlink="hlink" folHlink="folHlink"/>
  <p:sldLayoutIdLst>
    <p:sldLayoutId id="2147483656" r:id="rId1"/>
    <p:sldLayoutId id="2147483664" r:id="rId2"/>
    <p:sldLayoutId id="2147483665" r:id="rId3"/>
    <p:sldLayoutId id="2147483657" r:id="rId4"/>
    <p:sldLayoutId id="2147483659" r:id="rId5"/>
    <p:sldLayoutId id="2147483661" r:id="rId6"/>
    <p:sldLayoutId id="2147483662" r:id="rId7"/>
    <p:sldLayoutId id="2147483663" r:id="rId8"/>
  </p:sldLayoutIdLst>
  <p:hf hdr="0" ftr="0" dt="0"/>
  <p:txStyles>
    <p:title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358774" y="2394000"/>
            <a:ext cx="8461697" cy="936000"/>
          </a:xfrm>
        </p:spPr>
        <p:txBody>
          <a:bodyPr/>
          <a:lstStyle/>
          <a:p>
            <a:r>
              <a:rPr lang="en-GB" sz="2000" dirty="0">
                <a:ea typeface="SimSun"/>
              </a:rPr>
              <a:t>Mini-COMP and mini-SAWP</a:t>
            </a:r>
            <a:br>
              <a:rPr lang="en-GB" sz="2000" dirty="0">
                <a:ea typeface="SimSun"/>
              </a:rPr>
            </a:br>
            <a:r>
              <a:rPr lang="en-GB" sz="1400" dirty="0">
                <a:ea typeface="SimSun"/>
              </a:rPr>
              <a:t>only Background and Questions, no Answers (for preparation before </a:t>
            </a:r>
            <a:r>
              <a:rPr lang="en-GB" sz="1400">
                <a:ea typeface="SimSun"/>
              </a:rPr>
              <a:t>the meeting)</a:t>
            </a:r>
            <a:endParaRPr lang="en-GB" dirty="0"/>
          </a:p>
        </p:txBody>
      </p:sp>
      <p:sp>
        <p:nvSpPr>
          <p:cNvPr id="25" name="Text Placeholder 24"/>
          <p:cNvSpPr>
            <a:spLocks noGrp="1"/>
          </p:cNvSpPr>
          <p:nvPr>
            <p:ph type="body" sz="quarter" idx="10"/>
          </p:nvPr>
        </p:nvSpPr>
        <p:spPr>
          <a:xfrm>
            <a:off x="396061" y="3795887"/>
            <a:ext cx="5399088" cy="216024"/>
          </a:xfrm>
        </p:spPr>
        <p:txBody>
          <a:bodyPr/>
          <a:lstStyle/>
          <a:p>
            <a:r>
              <a:rPr lang="en-GB" sz="1400" b="1">
                <a:solidFill>
                  <a:srgbClr val="000000"/>
                </a:solidFill>
                <a:ea typeface="SimSun"/>
                <a:cs typeface="Verdana"/>
              </a:rPr>
              <a:t>EURORDIS </a:t>
            </a:r>
            <a:r>
              <a:rPr lang="en-GB" sz="1400" b="1" dirty="0">
                <a:solidFill>
                  <a:srgbClr val="000000"/>
                </a:solidFill>
                <a:ea typeface="SimSun"/>
                <a:cs typeface="Verdana"/>
              </a:rPr>
              <a:t>Open Academy </a:t>
            </a:r>
          </a:p>
          <a:p>
            <a:r>
              <a:rPr lang="en-GB" sz="1200" dirty="0">
                <a:solidFill>
                  <a:srgbClr val="000000"/>
                </a:solidFill>
                <a:ea typeface="SimSun"/>
                <a:cs typeface="Verdana"/>
              </a:rPr>
              <a:t>05 June 2024, Barcelona</a:t>
            </a:r>
            <a:endParaRPr lang="en-GB" sz="1400" dirty="0"/>
          </a:p>
        </p:txBody>
      </p:sp>
      <p:sp>
        <p:nvSpPr>
          <p:cNvPr id="4" name="Text Box 4"/>
          <p:cNvSpPr txBox="1">
            <a:spLocks noChangeArrowheads="1"/>
          </p:cNvSpPr>
          <p:nvPr/>
        </p:nvSpPr>
        <p:spPr bwMode="auto">
          <a:xfrm>
            <a:off x="347663" y="4557713"/>
            <a:ext cx="5410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lnSpc>
                <a:spcPts val="1200"/>
              </a:lnSpc>
            </a:pPr>
            <a:r>
              <a:rPr lang="en-GB" altLang="en-US" sz="1050" dirty="0">
                <a:solidFill>
                  <a:schemeClr val="tx1"/>
                </a:solidFill>
              </a:rPr>
              <a:t>Presented by Janina Karres, Scientific Officer, Orphan Medicines Office, EMA</a:t>
            </a:r>
          </a:p>
        </p:txBody>
      </p:sp>
    </p:spTree>
    <p:custDataLst>
      <p:tags r:id="rId1"/>
    </p:custDataLst>
    <p:extLst>
      <p:ext uri="{BB962C8B-B14F-4D97-AF65-F5344CB8AC3E}">
        <p14:creationId xmlns:p14="http://schemas.microsoft.com/office/powerpoint/2010/main" val="3615919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3415-CAF1-42FB-BE71-F5B03B878F6C}"/>
              </a:ext>
            </a:extLst>
          </p:cNvPr>
          <p:cNvSpPr>
            <a:spLocks noGrp="1"/>
          </p:cNvSpPr>
          <p:nvPr>
            <p:ph type="title"/>
          </p:nvPr>
        </p:nvSpPr>
        <p:spPr/>
        <p:txBody>
          <a:bodyPr/>
          <a:lstStyle/>
          <a:p>
            <a:r>
              <a:rPr lang="en-GB" dirty="0"/>
              <a:t>What is the estimated number of patients affected by the condition in the EU?</a:t>
            </a:r>
          </a:p>
        </p:txBody>
      </p:sp>
      <p:sp>
        <p:nvSpPr>
          <p:cNvPr id="4" name="Slide Number Placeholder 3">
            <a:extLst>
              <a:ext uri="{FF2B5EF4-FFF2-40B4-BE49-F238E27FC236}">
                <a16:creationId xmlns:a16="http://schemas.microsoft.com/office/drawing/2014/main" id="{F89D325A-8926-4C5C-B3C3-2C460ECDD665}"/>
              </a:ext>
            </a:extLst>
          </p:cNvPr>
          <p:cNvSpPr>
            <a:spLocks noGrp="1"/>
          </p:cNvSpPr>
          <p:nvPr>
            <p:ph type="sldNum" sz="quarter" idx="11"/>
          </p:nvPr>
        </p:nvSpPr>
        <p:spPr/>
        <p:txBody>
          <a:bodyPr/>
          <a:lstStyle/>
          <a:p>
            <a:fld id="{7957F717-FD23-493C-BA54-F5AB575BDEC9}" type="slidenum">
              <a:rPr lang="en-GB" altLang="en-US" smtClean="0"/>
              <a:pPr/>
              <a:t>9</a:t>
            </a:fld>
            <a:endParaRPr lang="en-GB" altLang="en-US"/>
          </a:p>
        </p:txBody>
      </p:sp>
      <p:sp>
        <p:nvSpPr>
          <p:cNvPr id="3" name="Content Placeholder 2">
            <a:extLst>
              <a:ext uri="{FF2B5EF4-FFF2-40B4-BE49-F238E27FC236}">
                <a16:creationId xmlns:a16="http://schemas.microsoft.com/office/drawing/2014/main" id="{E611A8FE-355D-6ECC-BDD3-8DC5DEA0F78E}"/>
              </a:ext>
            </a:extLst>
          </p:cNvPr>
          <p:cNvSpPr>
            <a:spLocks noGrp="1"/>
          </p:cNvSpPr>
          <p:nvPr>
            <p:ph idx="1"/>
          </p:nvPr>
        </p:nvSpPr>
        <p:spPr>
          <a:xfrm>
            <a:off x="358776" y="1619251"/>
            <a:ext cx="8677720" cy="2491120"/>
          </a:xfrm>
        </p:spPr>
        <p:txBody>
          <a:bodyPr/>
          <a:lstStyle/>
          <a:p>
            <a:r>
              <a:rPr lang="en-GB" sz="1800" dirty="0">
                <a:solidFill>
                  <a:srgbClr val="000000"/>
                </a:solidFill>
                <a:effectLst/>
                <a:latin typeface="Calibri" panose="020F0502020204030204" pitchFamily="34" charset="0"/>
                <a:ea typeface="Calibri" panose="020F0502020204030204" pitchFamily="34" charset="0"/>
                <a:cs typeface="WSRAAA+Verdana"/>
              </a:rPr>
              <a:t>Sponsor conducted a comprehensive review of publications reporting epidemiologic data from the EU on the proposed condition CF (</a:t>
            </a:r>
            <a:r>
              <a:rPr lang="en-GB" sz="1800" dirty="0" err="1">
                <a:solidFill>
                  <a:srgbClr val="000000"/>
                </a:solidFill>
                <a:effectLst/>
                <a:latin typeface="Calibri" panose="020F0502020204030204" pitchFamily="34" charset="0"/>
                <a:ea typeface="Calibri" panose="020F0502020204030204" pitchFamily="34" charset="0"/>
                <a:cs typeface="WSRAAA+Verdana"/>
              </a:rPr>
              <a:t>incl</a:t>
            </a:r>
            <a:r>
              <a:rPr lang="en-GB" sz="1800" dirty="0">
                <a:solidFill>
                  <a:srgbClr val="000000"/>
                </a:solidFill>
                <a:effectLst/>
                <a:latin typeface="Calibri" panose="020F0502020204030204" pitchFamily="34" charset="0"/>
                <a:ea typeface="Calibri" panose="020F0502020204030204" pitchFamily="34" charset="0"/>
                <a:cs typeface="WSRAAA+Verdana"/>
              </a:rPr>
              <a:t> from recent years).</a:t>
            </a:r>
          </a:p>
          <a:p>
            <a:r>
              <a:rPr lang="en-GB" sz="1800" dirty="0">
                <a:solidFill>
                  <a:srgbClr val="000000"/>
                </a:solidFill>
                <a:effectLst/>
                <a:latin typeface="Calibri" panose="020F0502020204030204" pitchFamily="34" charset="0"/>
                <a:ea typeface="Calibri" panose="020F0502020204030204" pitchFamily="34" charset="0"/>
                <a:cs typeface="WSRAAA+Verdana"/>
              </a:rPr>
              <a:t>Only yearly incidence data was available which was on average ~ 0.025 per 10,000 persons.</a:t>
            </a:r>
          </a:p>
          <a:p>
            <a:r>
              <a:rPr lang="en-GB" sz="1800" dirty="0">
                <a:solidFill>
                  <a:srgbClr val="000000"/>
                </a:solidFill>
                <a:latin typeface="Calibri" panose="020F0502020204030204" pitchFamily="34" charset="0"/>
                <a:ea typeface="Calibri" panose="020F0502020204030204" pitchFamily="34" charset="0"/>
                <a:cs typeface="WSRAAA+Verdana"/>
              </a:rPr>
              <a:t>In order to derive the prevalence from incidence data, one can use the formula of:</a:t>
            </a:r>
          </a:p>
          <a:p>
            <a:pPr algn="ctr"/>
            <a:r>
              <a:rPr lang="en-GB" sz="1600" i="1" dirty="0">
                <a:solidFill>
                  <a:srgbClr val="000000"/>
                </a:solidFill>
                <a:effectLst/>
                <a:latin typeface="Calibri" panose="020F0502020204030204" pitchFamily="34" charset="0"/>
                <a:ea typeface="Calibri" panose="020F0502020204030204" pitchFamily="34" charset="0"/>
                <a:cs typeface="WSRAAA+Verdana"/>
              </a:rPr>
              <a:t>Prevalence per 10,000 = Incidence per 10,000 X Disease Duration or </a:t>
            </a:r>
            <a:r>
              <a:rPr lang="en-GB" sz="1600" i="1" dirty="0">
                <a:solidFill>
                  <a:srgbClr val="000000"/>
                </a:solidFill>
                <a:latin typeface="Calibri" panose="020F0502020204030204" pitchFamily="34" charset="0"/>
                <a:ea typeface="Calibri" panose="020F0502020204030204" pitchFamily="34" charset="0"/>
                <a:cs typeface="WSRAAA+Verdana"/>
              </a:rPr>
              <a:t>Life Expectancy for this condition </a:t>
            </a:r>
          </a:p>
          <a:p>
            <a:pPr algn="ctr"/>
            <a:r>
              <a:rPr lang="en-GB" sz="1600" i="1" dirty="0">
                <a:solidFill>
                  <a:srgbClr val="000000"/>
                </a:solidFill>
                <a:latin typeface="Calibri" panose="020F0502020204030204" pitchFamily="34" charset="0"/>
                <a:ea typeface="Calibri" panose="020F0502020204030204" pitchFamily="34" charset="0"/>
                <a:cs typeface="WSRAAA+Verdana"/>
              </a:rPr>
              <a:t>(</a:t>
            </a:r>
            <a:r>
              <a:rPr lang="en-GB" sz="1400" i="1" dirty="0">
                <a:solidFill>
                  <a:srgbClr val="000000"/>
                </a:solidFill>
                <a:latin typeface="Calibri" panose="020F0502020204030204" pitchFamily="34" charset="0"/>
                <a:ea typeface="Calibri" panose="020F0502020204030204" pitchFamily="34" charset="0"/>
                <a:cs typeface="WSRAAA+Verdana"/>
              </a:rPr>
              <a:t>tip: the information on approx. life expectancy in CF can also be found in the slide set </a:t>
            </a:r>
            <a:r>
              <a:rPr lang="en-GB" sz="1400" i="1" dirty="0">
                <a:solidFill>
                  <a:srgbClr val="000000"/>
                </a:solidFill>
                <a:latin typeface="Calibri" panose="020F0502020204030204" pitchFamily="34" charset="0"/>
                <a:ea typeface="Calibri" panose="020F0502020204030204" pitchFamily="34" charset="0"/>
                <a:cs typeface="WSRAAA+Verdana"/>
                <a:sym typeface="Wingdings" panose="05000000000000000000" pitchFamily="2" charset="2"/>
              </a:rPr>
              <a:t></a:t>
            </a:r>
            <a:r>
              <a:rPr lang="en-GB" sz="1600" i="1" dirty="0">
                <a:solidFill>
                  <a:srgbClr val="000000"/>
                </a:solidFill>
                <a:latin typeface="Calibri" panose="020F0502020204030204" pitchFamily="34" charset="0"/>
                <a:ea typeface="Calibri" panose="020F0502020204030204" pitchFamily="34" charset="0"/>
                <a:cs typeface="WSRAAA+Verdana"/>
                <a:sym typeface="Wingdings" panose="05000000000000000000" pitchFamily="2" charset="2"/>
              </a:rPr>
              <a:t>)</a:t>
            </a:r>
            <a:endParaRPr lang="en-GB" sz="1600" i="1" dirty="0">
              <a:solidFill>
                <a:srgbClr val="000000"/>
              </a:solidFill>
              <a:latin typeface="Calibri" panose="020F0502020204030204" pitchFamily="34" charset="0"/>
              <a:ea typeface="Calibri" panose="020F0502020204030204" pitchFamily="34" charset="0"/>
              <a:cs typeface="WSRAAA+Verdana"/>
            </a:endParaRPr>
          </a:p>
          <a:p>
            <a:endParaRPr lang="en-GB" sz="1800" dirty="0">
              <a:solidFill>
                <a:srgbClr val="000000"/>
              </a:solidFill>
              <a:effectLst/>
              <a:latin typeface="Calibri" panose="020F0502020204030204" pitchFamily="34" charset="0"/>
              <a:ea typeface="Calibri" panose="020F0502020204030204" pitchFamily="34" charset="0"/>
              <a:cs typeface="WSRAAA+Verdana"/>
            </a:endParaRPr>
          </a:p>
          <a:p>
            <a:endParaRPr lang="en-GB" sz="1800" dirty="0">
              <a:solidFill>
                <a:srgbClr val="000000"/>
              </a:solidFill>
              <a:effectLst/>
              <a:latin typeface="Calibri" panose="020F0502020204030204" pitchFamily="34" charset="0"/>
              <a:ea typeface="Calibri" panose="020F0502020204030204" pitchFamily="34" charset="0"/>
              <a:cs typeface="WSRAAA+Verdana"/>
            </a:endParaRPr>
          </a:p>
        </p:txBody>
      </p:sp>
      <p:sp>
        <p:nvSpPr>
          <p:cNvPr id="6" name="Title 1">
            <a:extLst>
              <a:ext uri="{FF2B5EF4-FFF2-40B4-BE49-F238E27FC236}">
                <a16:creationId xmlns:a16="http://schemas.microsoft.com/office/drawing/2014/main" id="{1D58CE04-154A-F20D-1653-2271C06C7588}"/>
              </a:ext>
            </a:extLst>
          </p:cNvPr>
          <p:cNvSpPr txBox="1">
            <a:spLocks/>
          </p:cNvSpPr>
          <p:nvPr/>
        </p:nvSpPr>
        <p:spPr bwMode="auto">
          <a:xfrm>
            <a:off x="1475656" y="75342"/>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kern="0" dirty="0">
                <a:solidFill>
                  <a:schemeClr val="bg1"/>
                </a:solidFill>
              </a:rPr>
              <a:t>Prevalence</a:t>
            </a:r>
          </a:p>
        </p:txBody>
      </p:sp>
    </p:spTree>
    <p:extLst>
      <p:ext uri="{BB962C8B-B14F-4D97-AF65-F5344CB8AC3E}">
        <p14:creationId xmlns:p14="http://schemas.microsoft.com/office/powerpoint/2010/main" val="127891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7628-2CA0-479C-A708-8D83B5B5B0F6}"/>
              </a:ext>
            </a:extLst>
          </p:cNvPr>
          <p:cNvSpPr>
            <a:spLocks noGrp="1"/>
          </p:cNvSpPr>
          <p:nvPr>
            <p:ph type="title"/>
          </p:nvPr>
        </p:nvSpPr>
        <p:spPr/>
        <p:txBody>
          <a:bodyPr/>
          <a:lstStyle/>
          <a:p>
            <a:r>
              <a:rPr lang="en-GB" dirty="0"/>
              <a:t>What is the prevalence of the Condition and is it acceptable according to the criteria?</a:t>
            </a:r>
          </a:p>
        </p:txBody>
      </p:sp>
      <p:sp>
        <p:nvSpPr>
          <p:cNvPr id="3" name="Content Placeholder 2">
            <a:extLst>
              <a:ext uri="{FF2B5EF4-FFF2-40B4-BE49-F238E27FC236}">
                <a16:creationId xmlns:a16="http://schemas.microsoft.com/office/drawing/2014/main" id="{D6C31A70-0AD3-44AD-9A7B-52F7C35CD754}"/>
              </a:ext>
            </a:extLst>
          </p:cNvPr>
          <p:cNvSpPr>
            <a:spLocks noGrp="1"/>
          </p:cNvSpPr>
          <p:nvPr>
            <p:ph idx="1"/>
          </p:nvPr>
        </p:nvSpPr>
        <p:spPr/>
        <p:txBody>
          <a:bodyPr/>
          <a:lstStyle/>
          <a:p>
            <a:pPr marL="285750" indent="-285750">
              <a:buFont typeface="Wingdings" panose="05000000000000000000" pitchFamily="2" charset="2"/>
              <a:buChar char="q"/>
            </a:pPr>
            <a:r>
              <a:rPr lang="en-GB" dirty="0"/>
              <a:t>Yes</a:t>
            </a:r>
          </a:p>
          <a:p>
            <a:pPr marL="285750" indent="-285750">
              <a:buFont typeface="Wingdings" panose="05000000000000000000" pitchFamily="2" charset="2"/>
              <a:buChar char="q"/>
            </a:pPr>
            <a:r>
              <a:rPr lang="en-GB" dirty="0"/>
              <a:t>No</a:t>
            </a:r>
          </a:p>
          <a:p>
            <a:pPr marL="285750" indent="-285750">
              <a:buFont typeface="Wingdings" panose="05000000000000000000" pitchFamily="2" charset="2"/>
              <a:buChar char="q"/>
            </a:pPr>
            <a:endParaRPr lang="en-GB" dirty="0"/>
          </a:p>
        </p:txBody>
      </p:sp>
      <p:sp>
        <p:nvSpPr>
          <p:cNvPr id="4" name="Slide Number Placeholder 3">
            <a:extLst>
              <a:ext uri="{FF2B5EF4-FFF2-40B4-BE49-F238E27FC236}">
                <a16:creationId xmlns:a16="http://schemas.microsoft.com/office/drawing/2014/main" id="{1A8C09EE-EBFA-436B-B17A-A23C0D2E4570}"/>
              </a:ext>
            </a:extLst>
          </p:cNvPr>
          <p:cNvSpPr>
            <a:spLocks noGrp="1"/>
          </p:cNvSpPr>
          <p:nvPr>
            <p:ph type="sldNum" sz="quarter" idx="11"/>
          </p:nvPr>
        </p:nvSpPr>
        <p:spPr/>
        <p:txBody>
          <a:bodyPr/>
          <a:lstStyle/>
          <a:p>
            <a:fld id="{7957F717-FD23-493C-BA54-F5AB575BDEC9}" type="slidenum">
              <a:rPr lang="en-GB" altLang="en-US" smtClean="0"/>
              <a:pPr/>
              <a:t>10</a:t>
            </a:fld>
            <a:endParaRPr lang="en-GB" altLang="en-US"/>
          </a:p>
        </p:txBody>
      </p:sp>
    </p:spTree>
    <p:extLst>
      <p:ext uri="{BB962C8B-B14F-4D97-AF65-F5344CB8AC3E}">
        <p14:creationId xmlns:p14="http://schemas.microsoft.com/office/powerpoint/2010/main" val="88082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248C-C62C-4E86-8B9B-EB837A2A20C1}"/>
              </a:ext>
            </a:extLst>
          </p:cNvPr>
          <p:cNvSpPr>
            <a:spLocks noGrp="1"/>
          </p:cNvSpPr>
          <p:nvPr>
            <p:ph type="title"/>
          </p:nvPr>
        </p:nvSpPr>
        <p:spPr>
          <a:xfrm>
            <a:off x="1043608" y="130373"/>
            <a:ext cx="8424000" cy="713185"/>
          </a:xfrm>
        </p:spPr>
        <p:txBody>
          <a:bodyPr/>
          <a:lstStyle/>
          <a:p>
            <a:r>
              <a:rPr lang="en-GB" dirty="0">
                <a:solidFill>
                  <a:schemeClr val="bg1"/>
                </a:solidFill>
              </a:rPr>
              <a:t>Medical Plausibility</a:t>
            </a:r>
          </a:p>
        </p:txBody>
      </p:sp>
      <p:sp>
        <p:nvSpPr>
          <p:cNvPr id="4" name="Slide Number Placeholder 3">
            <a:extLst>
              <a:ext uri="{FF2B5EF4-FFF2-40B4-BE49-F238E27FC236}">
                <a16:creationId xmlns:a16="http://schemas.microsoft.com/office/drawing/2014/main" id="{86C46532-F994-480A-B8BE-D01C9C7D8C10}"/>
              </a:ext>
            </a:extLst>
          </p:cNvPr>
          <p:cNvSpPr>
            <a:spLocks noGrp="1"/>
          </p:cNvSpPr>
          <p:nvPr>
            <p:ph type="sldNum" sz="quarter" idx="11"/>
          </p:nvPr>
        </p:nvSpPr>
        <p:spPr/>
        <p:txBody>
          <a:bodyPr/>
          <a:lstStyle/>
          <a:p>
            <a:fld id="{7957F717-FD23-493C-BA54-F5AB575BDEC9}" type="slidenum">
              <a:rPr lang="en-GB" altLang="en-US" smtClean="0"/>
              <a:pPr/>
              <a:t>11</a:t>
            </a:fld>
            <a:endParaRPr lang="en-GB" altLang="en-US"/>
          </a:p>
        </p:txBody>
      </p:sp>
      <p:sp>
        <p:nvSpPr>
          <p:cNvPr id="3" name="Content Placeholder 2">
            <a:extLst>
              <a:ext uri="{FF2B5EF4-FFF2-40B4-BE49-F238E27FC236}">
                <a16:creationId xmlns:a16="http://schemas.microsoft.com/office/drawing/2014/main" id="{39BFB25F-6036-EA0F-A8D2-1CE4745029FC}"/>
              </a:ext>
            </a:extLst>
          </p:cNvPr>
          <p:cNvSpPr>
            <a:spLocks noGrp="1"/>
          </p:cNvSpPr>
          <p:nvPr>
            <p:ph idx="1"/>
          </p:nvPr>
        </p:nvSpPr>
        <p:spPr>
          <a:xfrm>
            <a:off x="350792" y="829868"/>
            <a:ext cx="8424000" cy="3528392"/>
          </a:xfrm>
        </p:spPr>
        <p:txBody>
          <a:bodyPr/>
          <a:lstStyle/>
          <a:p>
            <a:pPr algn="just"/>
            <a:r>
              <a:rPr lang="en-GB" sz="1800" dirty="0">
                <a:solidFill>
                  <a:srgbClr val="000000"/>
                </a:solidFill>
                <a:effectLst/>
                <a:latin typeface="Calibri" panose="020F0502020204030204" pitchFamily="34" charset="0"/>
                <a:ea typeface="Calibri" panose="020F0502020204030204" pitchFamily="34" charset="0"/>
                <a:cs typeface="WSRAAA+Verdana"/>
              </a:rPr>
              <a:t>Mechanism of action:</a:t>
            </a:r>
          </a:p>
          <a:p>
            <a:pPr algn="just"/>
            <a:r>
              <a:rPr lang="en-GB" sz="1600" dirty="0" err="1">
                <a:solidFill>
                  <a:srgbClr val="000000"/>
                </a:solidFill>
                <a:effectLst/>
                <a:latin typeface="Calibri" panose="020F0502020204030204" pitchFamily="34" charset="0"/>
                <a:ea typeface="Calibri" panose="020F0502020204030204" pitchFamily="34" charset="0"/>
                <a:cs typeface="WSRAAA+Verdana"/>
              </a:rPr>
              <a:t>Antonicaftor</a:t>
            </a:r>
            <a:r>
              <a:rPr lang="en-GB" sz="1600" dirty="0">
                <a:solidFill>
                  <a:srgbClr val="000000"/>
                </a:solidFill>
                <a:effectLst/>
                <a:latin typeface="Calibri" panose="020F0502020204030204" pitchFamily="34" charset="0"/>
                <a:ea typeface="Calibri" panose="020F0502020204030204" pitchFamily="34" charset="0"/>
                <a:cs typeface="WSRAAA+Verdana"/>
              </a:rPr>
              <a:t> has disease modifying intent by restoring the function of the defective chloride-ion channel, so chloride ions can be efficiently transported again into and out of cells. This is intended to help maintain the proper level of salt and water on airway surfaces, reducing the formation and accumulation of mucus in the lung, and thus improving the symptoms of the disease.</a:t>
            </a:r>
          </a:p>
          <a:p>
            <a:pPr algn="just"/>
            <a:r>
              <a:rPr lang="en-GB" sz="1800" dirty="0">
                <a:solidFill>
                  <a:srgbClr val="000000"/>
                </a:solidFill>
                <a:latin typeface="Calibri" panose="020F0502020204030204" pitchFamily="34" charset="0"/>
                <a:ea typeface="SimSun" panose="02010600030101010101" pitchFamily="2" charset="-122"/>
                <a:cs typeface="Times New Roman" panose="02020603050405020304" pitchFamily="18" charset="0"/>
              </a:rPr>
              <a:t>Data to support the medical plausibility:</a:t>
            </a:r>
            <a:endParaRPr lang="en-GB" sz="1800" dirty="0">
              <a:effectLst/>
              <a:latin typeface="Verdana" panose="020B0604030504040204" pitchFamily="34" charset="0"/>
              <a:ea typeface="SimSun" panose="02010600030101010101" pitchFamily="2" charset="-122"/>
              <a:cs typeface="Times New Roman" panose="02020603050405020304" pitchFamily="18" charset="0"/>
            </a:endParaRPr>
          </a:p>
          <a:p>
            <a:pPr algn="just"/>
            <a:r>
              <a:rPr lang="en-GB" sz="1600" dirty="0">
                <a:solidFill>
                  <a:srgbClr val="000000"/>
                </a:solidFill>
                <a:latin typeface="Calibri" panose="020F0502020204030204" pitchFamily="34" charset="0"/>
                <a:ea typeface="Calibri" panose="020F0502020204030204" pitchFamily="34" charset="0"/>
                <a:cs typeface="WSRAAA+Verdana"/>
              </a:rPr>
              <a:t>Non-clinical data from a valid rat model of the condition has been provided. </a:t>
            </a:r>
          </a:p>
          <a:p>
            <a:pPr algn="just"/>
            <a:r>
              <a:rPr lang="en-GB" sz="1600" dirty="0">
                <a:solidFill>
                  <a:srgbClr val="000000"/>
                </a:solidFill>
                <a:effectLst/>
                <a:latin typeface="Calibri" panose="020F0502020204030204" pitchFamily="34" charset="0"/>
                <a:ea typeface="Calibri" panose="020F0502020204030204" pitchFamily="34" charset="0"/>
                <a:cs typeface="WSRAAA+Verdana"/>
              </a:rPr>
              <a:t>Results demonstrate 1) improved chloride channel (</a:t>
            </a:r>
            <a:r>
              <a:rPr lang="en-US" sz="1600" dirty="0">
                <a:solidFill>
                  <a:srgbClr val="000000"/>
                </a:solidFill>
                <a:effectLst/>
                <a:latin typeface="Calibri" panose="020F0502020204030204" pitchFamily="34" charset="0"/>
                <a:ea typeface="Calibri" panose="020F0502020204030204" pitchFamily="34" charset="0"/>
                <a:cs typeface="WSRAAA+Verdana"/>
              </a:rPr>
              <a:t>CFTR) function in lung tissue (extracted from previously treated vs untreated animals) -&gt; </a:t>
            </a:r>
            <a:r>
              <a:rPr lang="en-US" sz="1400" dirty="0" err="1">
                <a:solidFill>
                  <a:srgbClr val="000000"/>
                </a:solidFill>
                <a:effectLst/>
                <a:latin typeface="Calibri" panose="020F0502020204030204" pitchFamily="34" charset="0"/>
                <a:ea typeface="Calibri" panose="020F0502020204030204" pitchFamily="34" charset="0"/>
                <a:cs typeface="WSRAAA+Verdana"/>
              </a:rPr>
              <a:t>Ussing</a:t>
            </a:r>
            <a:r>
              <a:rPr lang="en-US" sz="1400" dirty="0">
                <a:solidFill>
                  <a:srgbClr val="000000"/>
                </a:solidFill>
                <a:effectLst/>
                <a:latin typeface="Calibri" panose="020F0502020204030204" pitchFamily="34" charset="0"/>
                <a:ea typeface="Calibri" panose="020F0502020204030204" pitchFamily="34" charset="0"/>
                <a:cs typeface="WSRAAA+Verdana"/>
              </a:rPr>
              <a:t> Chamber Assay, measuring ion transport across the lung epithelium</a:t>
            </a:r>
            <a:r>
              <a:rPr lang="en-US" sz="1600" dirty="0">
                <a:solidFill>
                  <a:srgbClr val="000000"/>
                </a:solidFill>
                <a:effectLst/>
                <a:latin typeface="Calibri" panose="020F0502020204030204" pitchFamily="34" charset="0"/>
                <a:ea typeface="Calibri" panose="020F0502020204030204" pitchFamily="34" charset="0"/>
                <a:cs typeface="WSRAAA+Verdana"/>
              </a:rPr>
              <a:t>, and 2) improved lung function -&gt; </a:t>
            </a:r>
            <a:r>
              <a:rPr lang="en-US" sz="1400" dirty="0">
                <a:solidFill>
                  <a:srgbClr val="000000"/>
                </a:solidFill>
                <a:effectLst/>
                <a:latin typeface="Calibri" panose="020F0502020204030204" pitchFamily="34" charset="0"/>
                <a:ea typeface="Calibri" panose="020F0502020204030204" pitchFamily="34" charset="0"/>
                <a:cs typeface="WSRAAA+Verdana"/>
              </a:rPr>
              <a:t>Negative Pressure-Driven Forced Expiratory (NPFE) testing which assesses expiratory flow and volume.</a:t>
            </a:r>
            <a:endParaRPr lang="en-GB" sz="1600" dirty="0">
              <a:solidFill>
                <a:srgbClr val="000000"/>
              </a:solidFill>
              <a:effectLst/>
              <a:latin typeface="Calibri" panose="020F0502020204030204" pitchFamily="34" charset="0"/>
              <a:ea typeface="Calibri" panose="020F0502020204030204" pitchFamily="34" charset="0"/>
              <a:cs typeface="WSRAAA+Verdana"/>
            </a:endParaRPr>
          </a:p>
          <a:p>
            <a:endParaRPr lang="en-GB" dirty="0"/>
          </a:p>
        </p:txBody>
      </p:sp>
    </p:spTree>
    <p:extLst>
      <p:ext uri="{BB962C8B-B14F-4D97-AF65-F5344CB8AC3E}">
        <p14:creationId xmlns:p14="http://schemas.microsoft.com/office/powerpoint/2010/main" val="3340197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7628-2CA0-479C-A708-8D83B5B5B0F6}"/>
              </a:ext>
            </a:extLst>
          </p:cNvPr>
          <p:cNvSpPr>
            <a:spLocks noGrp="1"/>
          </p:cNvSpPr>
          <p:nvPr>
            <p:ph type="title"/>
          </p:nvPr>
        </p:nvSpPr>
        <p:spPr/>
        <p:txBody>
          <a:bodyPr/>
          <a:lstStyle/>
          <a:p>
            <a:r>
              <a:rPr lang="en-GB" dirty="0"/>
              <a:t>Has the Company shown Medical Plausibility for the claimed activity of their product (</a:t>
            </a:r>
            <a:r>
              <a:rPr lang="en-GB" sz="1600" dirty="0"/>
              <a:t>mechanism of action &amp; efficacy</a:t>
            </a:r>
            <a:r>
              <a:rPr lang="en-GB" dirty="0"/>
              <a:t>)? </a:t>
            </a:r>
          </a:p>
        </p:txBody>
      </p:sp>
      <p:sp>
        <p:nvSpPr>
          <p:cNvPr id="3" name="Content Placeholder 2">
            <a:extLst>
              <a:ext uri="{FF2B5EF4-FFF2-40B4-BE49-F238E27FC236}">
                <a16:creationId xmlns:a16="http://schemas.microsoft.com/office/drawing/2014/main" id="{D6C31A70-0AD3-44AD-9A7B-52F7C35CD754}"/>
              </a:ext>
            </a:extLst>
          </p:cNvPr>
          <p:cNvSpPr>
            <a:spLocks noGrp="1"/>
          </p:cNvSpPr>
          <p:nvPr>
            <p:ph idx="1"/>
          </p:nvPr>
        </p:nvSpPr>
        <p:spPr/>
        <p:txBody>
          <a:bodyPr/>
          <a:lstStyle/>
          <a:p>
            <a:pPr marL="285750" indent="-285750">
              <a:buFont typeface="Wingdings" panose="05000000000000000000" pitchFamily="2" charset="2"/>
              <a:buChar char="q"/>
            </a:pPr>
            <a:r>
              <a:rPr lang="en-GB" dirty="0"/>
              <a:t>Yes</a:t>
            </a:r>
          </a:p>
          <a:p>
            <a:pPr marL="285750" indent="-285750">
              <a:buFont typeface="Wingdings" panose="05000000000000000000" pitchFamily="2" charset="2"/>
              <a:buChar char="q"/>
            </a:pPr>
            <a:r>
              <a:rPr lang="en-GB" dirty="0"/>
              <a:t>No</a:t>
            </a:r>
          </a:p>
          <a:p>
            <a:pPr marL="285750" indent="-285750">
              <a:buFont typeface="Wingdings" panose="05000000000000000000" pitchFamily="2" charset="2"/>
              <a:buChar char="q"/>
            </a:pPr>
            <a:endParaRPr lang="en-GB" dirty="0"/>
          </a:p>
        </p:txBody>
      </p:sp>
      <p:sp>
        <p:nvSpPr>
          <p:cNvPr id="4" name="Slide Number Placeholder 3">
            <a:extLst>
              <a:ext uri="{FF2B5EF4-FFF2-40B4-BE49-F238E27FC236}">
                <a16:creationId xmlns:a16="http://schemas.microsoft.com/office/drawing/2014/main" id="{1A8C09EE-EBFA-436B-B17A-A23C0D2E4570}"/>
              </a:ext>
            </a:extLst>
          </p:cNvPr>
          <p:cNvSpPr>
            <a:spLocks noGrp="1"/>
          </p:cNvSpPr>
          <p:nvPr>
            <p:ph type="sldNum" sz="quarter" idx="11"/>
          </p:nvPr>
        </p:nvSpPr>
        <p:spPr/>
        <p:txBody>
          <a:bodyPr/>
          <a:lstStyle/>
          <a:p>
            <a:fld id="{7957F717-FD23-493C-BA54-F5AB575BDEC9}" type="slidenum">
              <a:rPr lang="en-GB" altLang="en-US" smtClean="0"/>
              <a:pPr/>
              <a:t>12</a:t>
            </a:fld>
            <a:endParaRPr lang="en-GB" altLang="en-US"/>
          </a:p>
        </p:txBody>
      </p:sp>
    </p:spTree>
    <p:extLst>
      <p:ext uri="{BB962C8B-B14F-4D97-AF65-F5344CB8AC3E}">
        <p14:creationId xmlns:p14="http://schemas.microsoft.com/office/powerpoint/2010/main" val="386509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7534"/>
            <a:ext cx="8208912" cy="1800200"/>
          </a:xfrm>
        </p:spPr>
        <p:txBody>
          <a:bodyPr/>
          <a:lstStyle/>
          <a:p>
            <a:r>
              <a:rPr lang="en-US" dirty="0"/>
              <a:t>For the purpose of our example (</a:t>
            </a:r>
            <a:r>
              <a:rPr lang="en-US" sz="1600" dirty="0"/>
              <a:t>old days</a:t>
            </a:r>
            <a:r>
              <a:rPr lang="en-US" dirty="0"/>
              <a:t>), standard of care authorized pharmacologic treatments for CF exist in EU, incl:</a:t>
            </a:r>
            <a:br>
              <a:rPr lang="en-US" dirty="0"/>
            </a:br>
            <a:br>
              <a:rPr lang="en-US" dirty="0"/>
            </a:br>
            <a:br>
              <a:rPr lang="en-US" dirty="0"/>
            </a:br>
            <a:br>
              <a:rPr lang="en-US" dirty="0"/>
            </a:br>
            <a:br>
              <a:rPr lang="en-GB" dirty="0">
                <a:effectLst/>
              </a:rPr>
            </a:br>
            <a:endParaRPr lang="en-US" dirty="0"/>
          </a:p>
        </p:txBody>
      </p:sp>
      <p:sp>
        <p:nvSpPr>
          <p:cNvPr id="5" name="Slide Number Placeholder 4"/>
          <p:cNvSpPr>
            <a:spLocks noGrp="1"/>
          </p:cNvSpPr>
          <p:nvPr>
            <p:ph type="sldNum" sz="quarter" idx="11"/>
          </p:nvPr>
        </p:nvSpPr>
        <p:spPr/>
        <p:txBody>
          <a:bodyPr/>
          <a:lstStyle/>
          <a:p>
            <a:pPr>
              <a:defRPr/>
            </a:pPr>
            <a:fld id="{2E3CC0DE-3C22-204F-915C-6D030080D63B}" type="slidenum">
              <a:rPr lang="en-US" smtClean="0"/>
              <a:pPr>
                <a:defRPr/>
              </a:pPr>
              <a:t>13</a:t>
            </a:fld>
            <a:endParaRPr lang="en-US"/>
          </a:p>
        </p:txBody>
      </p:sp>
      <p:sp>
        <p:nvSpPr>
          <p:cNvPr id="4" name="TextBox 3">
            <a:extLst>
              <a:ext uri="{FF2B5EF4-FFF2-40B4-BE49-F238E27FC236}">
                <a16:creationId xmlns:a16="http://schemas.microsoft.com/office/drawing/2014/main" id="{238E12B6-7FFB-76A6-5700-CA15AB605EF0}"/>
              </a:ext>
            </a:extLst>
          </p:cNvPr>
          <p:cNvSpPr txBox="1"/>
          <p:nvPr/>
        </p:nvSpPr>
        <p:spPr>
          <a:xfrm>
            <a:off x="179512" y="1917028"/>
            <a:ext cx="8568952" cy="1825949"/>
          </a:xfrm>
          <a:prstGeom prst="rect">
            <a:avLst/>
          </a:prstGeom>
          <a:noFill/>
        </p:spPr>
        <p:txBody>
          <a:bodyPr wrap="square">
            <a:spAutoFit/>
          </a:bodyPr>
          <a:lstStyle/>
          <a:p>
            <a:r>
              <a:rPr lang="en-GB" sz="2000" dirty="0"/>
              <a:t>Antibiotics, anti-inflammatory drugs, and mucus thinners.</a:t>
            </a:r>
          </a:p>
          <a:p>
            <a:endParaRPr lang="en-GB" sz="2000" dirty="0"/>
          </a:p>
          <a:p>
            <a:r>
              <a:rPr lang="en-GB" dirty="0"/>
              <a:t>Note: no disease modifying therapies are available at this time </a:t>
            </a:r>
            <a:r>
              <a:rPr lang="en-GB" sz="1800" dirty="0"/>
              <a:t>(</a:t>
            </a:r>
            <a:r>
              <a:rPr lang="en-GB" sz="1400" dirty="0"/>
              <a:t>i.e. drugs that correct the underlying defect of CF</a:t>
            </a:r>
            <a:r>
              <a:rPr lang="en-GB" sz="1800" dirty="0"/>
              <a:t>)</a:t>
            </a:r>
            <a:br>
              <a:rPr lang="en-GB" sz="2000" dirty="0"/>
            </a:br>
            <a:endParaRPr lang="en-GB" sz="2000" dirty="0"/>
          </a:p>
        </p:txBody>
      </p:sp>
      <p:sp>
        <p:nvSpPr>
          <p:cNvPr id="6" name="Title 1">
            <a:extLst>
              <a:ext uri="{FF2B5EF4-FFF2-40B4-BE49-F238E27FC236}">
                <a16:creationId xmlns:a16="http://schemas.microsoft.com/office/drawing/2014/main" id="{51AE569B-7CD1-3E27-2489-50B21D6D6ED4}"/>
              </a:ext>
            </a:extLst>
          </p:cNvPr>
          <p:cNvSpPr txBox="1">
            <a:spLocks/>
          </p:cNvSpPr>
          <p:nvPr/>
        </p:nvSpPr>
        <p:spPr bwMode="auto">
          <a:xfrm>
            <a:off x="1043608" y="130373"/>
            <a:ext cx="3672408"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GB" kern="0" dirty="0">
                <a:solidFill>
                  <a:schemeClr val="bg1"/>
                </a:solidFill>
              </a:rPr>
              <a:t>Existing Methods</a:t>
            </a:r>
          </a:p>
        </p:txBody>
      </p:sp>
    </p:spTree>
    <p:custDataLst>
      <p:tags r:id="rId1"/>
    </p:custDataLst>
    <p:extLst>
      <p:ext uri="{BB962C8B-B14F-4D97-AF65-F5344CB8AC3E}">
        <p14:creationId xmlns:p14="http://schemas.microsoft.com/office/powerpoint/2010/main" val="136500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7628-2CA0-479C-A708-8D83B5B5B0F6}"/>
              </a:ext>
            </a:extLst>
          </p:cNvPr>
          <p:cNvSpPr>
            <a:spLocks noGrp="1"/>
          </p:cNvSpPr>
          <p:nvPr>
            <p:ph type="title"/>
          </p:nvPr>
        </p:nvSpPr>
        <p:spPr>
          <a:xfrm>
            <a:off x="360364" y="798313"/>
            <a:ext cx="8424000" cy="605434"/>
          </a:xfrm>
        </p:spPr>
        <p:txBody>
          <a:bodyPr/>
          <a:lstStyle/>
          <a:p>
            <a:r>
              <a:rPr lang="en-GB" dirty="0"/>
              <a:t>Is significant benefit applicable here and why/why not?</a:t>
            </a:r>
          </a:p>
        </p:txBody>
      </p:sp>
      <p:sp>
        <p:nvSpPr>
          <p:cNvPr id="3" name="Content Placeholder 2">
            <a:extLst>
              <a:ext uri="{FF2B5EF4-FFF2-40B4-BE49-F238E27FC236}">
                <a16:creationId xmlns:a16="http://schemas.microsoft.com/office/drawing/2014/main" id="{D6C31A70-0AD3-44AD-9A7B-52F7C35CD754}"/>
              </a:ext>
            </a:extLst>
          </p:cNvPr>
          <p:cNvSpPr>
            <a:spLocks noGrp="1"/>
          </p:cNvSpPr>
          <p:nvPr>
            <p:ph idx="1"/>
          </p:nvPr>
        </p:nvSpPr>
        <p:spPr>
          <a:xfrm>
            <a:off x="358776" y="1619251"/>
            <a:ext cx="8424000" cy="736476"/>
          </a:xfrm>
        </p:spPr>
        <p:txBody>
          <a:bodyPr/>
          <a:lstStyle/>
          <a:p>
            <a:pPr marL="285750" indent="-285750">
              <a:buFont typeface="Wingdings" panose="05000000000000000000" pitchFamily="2" charset="2"/>
              <a:buChar char="q"/>
            </a:pPr>
            <a:r>
              <a:rPr lang="en-GB" dirty="0"/>
              <a:t>Yes</a:t>
            </a:r>
          </a:p>
          <a:p>
            <a:pPr marL="285750" indent="-285750">
              <a:buFont typeface="Wingdings" panose="05000000000000000000" pitchFamily="2" charset="2"/>
              <a:buChar char="q"/>
            </a:pPr>
            <a:r>
              <a:rPr lang="en-GB" dirty="0"/>
              <a:t>No</a:t>
            </a:r>
          </a:p>
          <a:p>
            <a:pPr marL="285750" indent="-285750">
              <a:buFont typeface="Wingdings" panose="05000000000000000000" pitchFamily="2" charset="2"/>
              <a:buChar char="q"/>
            </a:pPr>
            <a:endParaRPr lang="en-GB" dirty="0"/>
          </a:p>
        </p:txBody>
      </p:sp>
      <p:sp>
        <p:nvSpPr>
          <p:cNvPr id="4" name="Slide Number Placeholder 3">
            <a:extLst>
              <a:ext uri="{FF2B5EF4-FFF2-40B4-BE49-F238E27FC236}">
                <a16:creationId xmlns:a16="http://schemas.microsoft.com/office/drawing/2014/main" id="{1A8C09EE-EBFA-436B-B17A-A23C0D2E4570}"/>
              </a:ext>
            </a:extLst>
          </p:cNvPr>
          <p:cNvSpPr>
            <a:spLocks noGrp="1"/>
          </p:cNvSpPr>
          <p:nvPr>
            <p:ph type="sldNum" sz="quarter" idx="11"/>
          </p:nvPr>
        </p:nvSpPr>
        <p:spPr/>
        <p:txBody>
          <a:bodyPr/>
          <a:lstStyle/>
          <a:p>
            <a:fld id="{7957F717-FD23-493C-BA54-F5AB575BDEC9}" type="slidenum">
              <a:rPr lang="en-GB" altLang="en-US" smtClean="0"/>
              <a:pPr/>
              <a:t>14</a:t>
            </a:fld>
            <a:endParaRPr lang="en-GB" altLang="en-US"/>
          </a:p>
        </p:txBody>
      </p:sp>
    </p:spTree>
    <p:extLst>
      <p:ext uri="{BB962C8B-B14F-4D97-AF65-F5344CB8AC3E}">
        <p14:creationId xmlns:p14="http://schemas.microsoft.com/office/powerpoint/2010/main" val="352087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B34D-BD67-4B79-A98A-59F3FE613624}"/>
              </a:ext>
            </a:extLst>
          </p:cNvPr>
          <p:cNvSpPr>
            <a:spLocks noGrp="1"/>
          </p:cNvSpPr>
          <p:nvPr>
            <p:ph type="title"/>
          </p:nvPr>
        </p:nvSpPr>
        <p:spPr/>
        <p:txBody>
          <a:bodyPr/>
          <a:lstStyle/>
          <a:p>
            <a:r>
              <a:rPr lang="en-GB" dirty="0"/>
              <a:t>Significant benefit</a:t>
            </a:r>
          </a:p>
        </p:txBody>
      </p:sp>
      <p:sp>
        <p:nvSpPr>
          <p:cNvPr id="4" name="Slide Number Placeholder 3">
            <a:extLst>
              <a:ext uri="{FF2B5EF4-FFF2-40B4-BE49-F238E27FC236}">
                <a16:creationId xmlns:a16="http://schemas.microsoft.com/office/drawing/2014/main" id="{F6ABEF18-D66A-4A67-83B8-1C5539ABC43A}"/>
              </a:ext>
            </a:extLst>
          </p:cNvPr>
          <p:cNvSpPr>
            <a:spLocks noGrp="1"/>
          </p:cNvSpPr>
          <p:nvPr>
            <p:ph type="sldNum" sz="quarter" idx="11"/>
          </p:nvPr>
        </p:nvSpPr>
        <p:spPr/>
        <p:txBody>
          <a:bodyPr/>
          <a:lstStyle/>
          <a:p>
            <a:fld id="{7957F717-FD23-493C-BA54-F5AB575BDEC9}" type="slidenum">
              <a:rPr lang="en-GB" altLang="en-US" smtClean="0"/>
              <a:pPr/>
              <a:t>15</a:t>
            </a:fld>
            <a:endParaRPr lang="en-GB" altLang="en-US"/>
          </a:p>
        </p:txBody>
      </p:sp>
      <p:sp>
        <p:nvSpPr>
          <p:cNvPr id="3" name="Content Placeholder 2">
            <a:extLst>
              <a:ext uri="{FF2B5EF4-FFF2-40B4-BE49-F238E27FC236}">
                <a16:creationId xmlns:a16="http://schemas.microsoft.com/office/drawing/2014/main" id="{7261E92D-DC5D-205A-B777-A485EAA250C3}"/>
              </a:ext>
            </a:extLst>
          </p:cNvPr>
          <p:cNvSpPr>
            <a:spLocks noGrp="1"/>
          </p:cNvSpPr>
          <p:nvPr>
            <p:ph idx="1"/>
          </p:nvPr>
        </p:nvSpPr>
        <p:spPr>
          <a:xfrm>
            <a:off x="334129" y="1275606"/>
            <a:ext cx="8424000" cy="2969419"/>
          </a:xfrm>
        </p:spPr>
        <p:txBody>
          <a:bodyPr/>
          <a:lstStyle/>
          <a:p>
            <a:r>
              <a:rPr lang="en-GB" dirty="0"/>
              <a:t>The sponsor refers to the same data as submitted in support of medical plausibility, see described in earlier slide above (i.e. </a:t>
            </a:r>
            <a:r>
              <a:rPr lang="en-GB" sz="1600" dirty="0">
                <a:solidFill>
                  <a:srgbClr val="000000"/>
                </a:solidFill>
                <a:latin typeface="Calibri" panose="020F0502020204030204" pitchFamily="34" charset="0"/>
              </a:rPr>
              <a:t>n</a:t>
            </a:r>
            <a:r>
              <a:rPr lang="en-GB" sz="1600" dirty="0">
                <a:solidFill>
                  <a:srgbClr val="000000"/>
                </a:solidFill>
                <a:latin typeface="Calibri" panose="020F0502020204030204" pitchFamily="34" charset="0"/>
                <a:ea typeface="Calibri" panose="020F0502020204030204" pitchFamily="34" charset="0"/>
                <a:cs typeface="WSRAAA+Verdana"/>
              </a:rPr>
              <a:t>on-clinical data from a valid rat model of the condition</a:t>
            </a:r>
            <a:r>
              <a:rPr lang="en-GB" dirty="0"/>
              <a:t>).</a:t>
            </a:r>
          </a:p>
          <a:p>
            <a:r>
              <a:rPr lang="en-GB" dirty="0"/>
              <a:t>Would this data be sufficient to support the significant benefit over existing authorized medicines for CF?....and why yes or why no?</a:t>
            </a:r>
          </a:p>
          <a:p>
            <a:endParaRPr lang="en-GB" dirty="0"/>
          </a:p>
          <a:p>
            <a:endParaRPr lang="en-GB" dirty="0"/>
          </a:p>
        </p:txBody>
      </p:sp>
      <p:sp>
        <p:nvSpPr>
          <p:cNvPr id="7" name="Content Placeholder 2">
            <a:extLst>
              <a:ext uri="{FF2B5EF4-FFF2-40B4-BE49-F238E27FC236}">
                <a16:creationId xmlns:a16="http://schemas.microsoft.com/office/drawing/2014/main" id="{BF0075A4-EF82-CD93-EE74-91E59859F412}"/>
              </a:ext>
            </a:extLst>
          </p:cNvPr>
          <p:cNvSpPr txBox="1">
            <a:spLocks/>
          </p:cNvSpPr>
          <p:nvPr/>
        </p:nvSpPr>
        <p:spPr bwMode="auto">
          <a:xfrm>
            <a:off x="346453" y="3128553"/>
            <a:ext cx="8424000" cy="736476"/>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kern="0" dirty="0"/>
              <a:t>Yes</a:t>
            </a:r>
          </a:p>
          <a:p>
            <a:pPr marL="285750" indent="-285750">
              <a:buFont typeface="Wingdings" panose="05000000000000000000" pitchFamily="2" charset="2"/>
              <a:buChar char="q"/>
            </a:pPr>
            <a:r>
              <a:rPr lang="en-GB" kern="0" dirty="0"/>
              <a:t>No</a:t>
            </a:r>
          </a:p>
          <a:p>
            <a:pPr marL="285750" indent="-285750">
              <a:buFont typeface="Wingdings" panose="05000000000000000000" pitchFamily="2" charset="2"/>
              <a:buChar char="q"/>
            </a:pPr>
            <a:endParaRPr lang="en-GB" kern="0" dirty="0"/>
          </a:p>
        </p:txBody>
      </p:sp>
    </p:spTree>
    <p:extLst>
      <p:ext uri="{BB962C8B-B14F-4D97-AF65-F5344CB8AC3E}">
        <p14:creationId xmlns:p14="http://schemas.microsoft.com/office/powerpoint/2010/main" val="385491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329042" y="1540144"/>
            <a:ext cx="8630392" cy="2015188"/>
          </a:xfrm>
        </p:spPr>
        <p:txBody>
          <a:bodyPr/>
          <a:lstStyle/>
          <a:p>
            <a:pPr algn="ctr"/>
            <a:r>
              <a:rPr lang="en-GB" sz="3200" b="1" dirty="0"/>
              <a:t>PART 2</a:t>
            </a:r>
          </a:p>
          <a:p>
            <a:pPr algn="ctr"/>
            <a:endParaRPr lang="en-GB" sz="3200" b="1" dirty="0"/>
          </a:p>
          <a:p>
            <a:pPr algn="ctr"/>
            <a:r>
              <a:rPr lang="en-US" sz="3600" b="1" i="0" dirty="0">
                <a:solidFill>
                  <a:srgbClr val="111111"/>
                </a:solidFill>
                <a:effectLst/>
                <a:latin typeface="-apple-system"/>
              </a:rPr>
              <a:t>Application for Scientific Advice</a:t>
            </a:r>
          </a:p>
          <a:p>
            <a:pPr algn="ctr"/>
            <a:endParaRPr lang="en-US" sz="3600" b="1" dirty="0">
              <a:solidFill>
                <a:srgbClr val="111111"/>
              </a:solidFill>
              <a:latin typeface="-apple-system"/>
            </a:endParaRPr>
          </a:p>
          <a:p>
            <a:pPr algn="ctr"/>
            <a:r>
              <a:rPr lang="en-US" sz="3600" b="1" i="0" dirty="0">
                <a:solidFill>
                  <a:srgbClr val="111111"/>
                </a:solidFill>
                <a:effectLst/>
                <a:latin typeface="-apple-system"/>
              </a:rPr>
              <a:t>/Protocol </a:t>
            </a:r>
            <a:r>
              <a:rPr lang="en-US" sz="3600" b="1" dirty="0">
                <a:solidFill>
                  <a:srgbClr val="111111"/>
                </a:solidFill>
                <a:latin typeface="-apple-system"/>
              </a:rPr>
              <a:t>A</a:t>
            </a:r>
            <a:r>
              <a:rPr lang="en-US" sz="3600" b="1" i="0" dirty="0">
                <a:solidFill>
                  <a:srgbClr val="111111"/>
                </a:solidFill>
                <a:effectLst/>
                <a:latin typeface="-apple-system"/>
              </a:rPr>
              <a:t>ssistance</a:t>
            </a:r>
            <a:endParaRPr lang="en-GB" dirty="0"/>
          </a:p>
          <a:p>
            <a:pPr algn="ctr"/>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16</a:t>
            </a:fld>
            <a:endParaRPr lang="en-GB" altLang="en-US"/>
          </a:p>
        </p:txBody>
      </p:sp>
    </p:spTree>
    <p:extLst>
      <p:ext uri="{BB962C8B-B14F-4D97-AF65-F5344CB8AC3E}">
        <p14:creationId xmlns:p14="http://schemas.microsoft.com/office/powerpoint/2010/main" val="343569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327448" y="129513"/>
            <a:ext cx="8424000" cy="354005"/>
          </a:xfrm>
        </p:spPr>
        <p:txBody>
          <a:bodyPr/>
          <a:lstStyle/>
          <a:p>
            <a:pPr algn="ctr"/>
            <a:r>
              <a:rPr lang="en-GB" dirty="0">
                <a:solidFill>
                  <a:schemeClr val="bg1"/>
                </a:solidFill>
              </a:rPr>
              <a:t>Scientific Advice/Protocol Assistance</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17</a:t>
            </a:fld>
            <a:endParaRPr lang="en-GB" altLang="en-US"/>
          </a:p>
        </p:txBody>
      </p:sp>
      <p:sp>
        <p:nvSpPr>
          <p:cNvPr id="10" name="Oval 9">
            <a:extLst>
              <a:ext uri="{FF2B5EF4-FFF2-40B4-BE49-F238E27FC236}">
                <a16:creationId xmlns:a16="http://schemas.microsoft.com/office/drawing/2014/main" id="{4F22D91F-8DEF-C463-236F-BF54D985615C}"/>
              </a:ext>
            </a:extLst>
          </p:cNvPr>
          <p:cNvSpPr/>
          <p:nvPr/>
        </p:nvSpPr>
        <p:spPr bwMode="auto">
          <a:xfrm>
            <a:off x="3275856" y="836012"/>
            <a:ext cx="1872207" cy="1591722"/>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sp>
        <p:nvSpPr>
          <p:cNvPr id="12" name="Arrow: Right 11">
            <a:extLst>
              <a:ext uri="{FF2B5EF4-FFF2-40B4-BE49-F238E27FC236}">
                <a16:creationId xmlns:a16="http://schemas.microsoft.com/office/drawing/2014/main" id="{D48E7FD7-0C0F-7C0B-8DFB-044BEA0F230D}"/>
              </a:ext>
            </a:extLst>
          </p:cNvPr>
          <p:cNvSpPr/>
          <p:nvPr/>
        </p:nvSpPr>
        <p:spPr bwMode="auto">
          <a:xfrm>
            <a:off x="1358078" y="2523863"/>
            <a:ext cx="7393370" cy="1400547"/>
          </a:xfrm>
          <a:prstGeom prst="rightArrow">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Verdana" pitchFamily="34" charset="0"/>
                <a:cs typeface="Arial" charset="0"/>
              </a:rPr>
              <a:t>Drug Development Phases</a:t>
            </a:r>
          </a:p>
          <a:p>
            <a:pPr marL="0" marR="0" indent="0" algn="l" defTabSz="914400" rtl="0" eaLnBrk="1" fontAlgn="base" latinLnBrk="0" hangingPunct="1">
              <a:lnSpc>
                <a:spcPct val="120000"/>
              </a:lnSpc>
              <a:spcBef>
                <a:spcPct val="0"/>
              </a:spcBef>
              <a:spcAft>
                <a:spcPct val="0"/>
              </a:spcAft>
              <a:buClrTx/>
              <a:buSzTx/>
              <a:buFontTx/>
              <a:buNone/>
              <a:tabLst/>
            </a:pPr>
            <a:r>
              <a:rPr lang="en-GB" dirty="0"/>
              <a:t>         Early </a:t>
            </a:r>
            <a:r>
              <a:rPr lang="en-GB" sz="1200" dirty="0"/>
              <a:t>(pre-clinical/e</a:t>
            </a:r>
            <a:r>
              <a:rPr kumimoji="0" lang="en-GB" sz="1200" b="0" i="0" u="none" strike="noStrike" cap="none" normalizeH="0" baseline="0" dirty="0">
                <a:ln>
                  <a:noFill/>
                </a:ln>
                <a:solidFill>
                  <a:srgbClr val="000000"/>
                </a:solidFill>
                <a:effectLst/>
                <a:latin typeface="Verdana" pitchFamily="34" charset="0"/>
                <a:cs typeface="Arial" charset="0"/>
              </a:rPr>
              <a:t>arly clinical)               </a:t>
            </a:r>
            <a:r>
              <a:rPr kumimoji="0" lang="en-GB" sz="1600" b="0" i="0" u="none" strike="noStrike" kern="1200" cap="none" spc="0" normalizeH="0" baseline="0" noProof="0" dirty="0">
                <a:ln>
                  <a:noFill/>
                </a:ln>
                <a:solidFill>
                  <a:srgbClr val="000000"/>
                </a:solidFill>
                <a:effectLst/>
                <a:uLnTx/>
                <a:uFillTx/>
                <a:latin typeface="Verdana" pitchFamily="34" charset="0"/>
                <a:ea typeface="+mn-ea"/>
                <a:cs typeface="Arial" charset="0"/>
              </a:rPr>
              <a:t>Late </a:t>
            </a:r>
            <a:r>
              <a:rPr kumimoji="0" lang="en-GB" sz="1200" b="0" i="0" u="none" strike="noStrike" kern="1200" cap="none" spc="0" normalizeH="0" baseline="0" noProof="0" dirty="0">
                <a:ln>
                  <a:noFill/>
                </a:ln>
                <a:solidFill>
                  <a:srgbClr val="000000"/>
                </a:solidFill>
                <a:effectLst/>
                <a:uLnTx/>
                <a:uFillTx/>
                <a:latin typeface="Verdana" pitchFamily="34" charset="0"/>
                <a:ea typeface="+mn-ea"/>
                <a:cs typeface="Arial" charset="0"/>
              </a:rPr>
              <a:t>(clinical phase III completed)</a:t>
            </a:r>
            <a:endParaRPr kumimoji="0" lang="en-GB" sz="1600" b="0" i="0" u="none" strike="noStrike" cap="none" normalizeH="0" baseline="0" dirty="0">
              <a:ln>
                <a:noFill/>
              </a:ln>
              <a:solidFill>
                <a:srgbClr val="000000"/>
              </a:solidFill>
              <a:effectLst/>
              <a:latin typeface="Verdana" pitchFamily="34" charset="0"/>
              <a:cs typeface="Arial" charset="0"/>
            </a:endParaRPr>
          </a:p>
        </p:txBody>
      </p:sp>
      <p:sp>
        <p:nvSpPr>
          <p:cNvPr id="4" name="Content Placeholder 8">
            <a:extLst>
              <a:ext uri="{FF2B5EF4-FFF2-40B4-BE49-F238E27FC236}">
                <a16:creationId xmlns:a16="http://schemas.microsoft.com/office/drawing/2014/main" id="{14DC15C7-5DC1-2688-45D7-277319564293}"/>
              </a:ext>
            </a:extLst>
          </p:cNvPr>
          <p:cNvSpPr txBox="1">
            <a:spLocks/>
          </p:cNvSpPr>
          <p:nvPr/>
        </p:nvSpPr>
        <p:spPr bwMode="auto">
          <a:xfrm>
            <a:off x="80406" y="1070182"/>
            <a:ext cx="8759090" cy="802607"/>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80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9pPr>
          </a:lstStyle>
          <a:p>
            <a:r>
              <a:rPr lang="en-GB" sz="1000" b="1" u="sng" kern="0" dirty="0"/>
              <a:t>Regulatory procedure</a:t>
            </a:r>
            <a:r>
              <a:rPr lang="en-GB" sz="1000" kern="0" dirty="0"/>
              <a:t>:   </a:t>
            </a:r>
            <a:r>
              <a:rPr lang="en-GB" sz="1000" b="1" kern="0" dirty="0"/>
              <a:t>Orphan Designation       Scientific Advice/             Marketing Authorization     Orphan Maintenance</a:t>
            </a:r>
          </a:p>
          <a:p>
            <a:pPr>
              <a:lnSpc>
                <a:spcPct val="100000"/>
              </a:lnSpc>
            </a:pPr>
            <a:r>
              <a:rPr lang="en-GB" sz="1000" b="1" kern="0" dirty="0"/>
              <a:t>                                                 (Initial)                   Protocol Assistance                 Application (MAA)                Review</a:t>
            </a:r>
          </a:p>
          <a:p>
            <a:pPr>
              <a:lnSpc>
                <a:spcPct val="100000"/>
              </a:lnSpc>
            </a:pPr>
            <a:endParaRPr lang="en-GB" sz="1000" b="1" kern="0" dirty="0"/>
          </a:p>
          <a:p>
            <a:pPr>
              <a:lnSpc>
                <a:spcPct val="100000"/>
              </a:lnSpc>
            </a:pPr>
            <a:r>
              <a:rPr lang="en-GB" sz="1000" b="1" u="sng" kern="0" dirty="0"/>
              <a:t>Regulatory Committee</a:t>
            </a:r>
            <a:r>
              <a:rPr lang="en-GB" sz="1000" kern="0" dirty="0"/>
              <a:t>:        </a:t>
            </a:r>
            <a:r>
              <a:rPr lang="en-GB" sz="1000" b="1" kern="0" dirty="0"/>
              <a:t>COMP                            </a:t>
            </a:r>
            <a:r>
              <a:rPr lang="en-GB" sz="1000" kern="0" dirty="0"/>
              <a:t>SAWP/CHMP</a:t>
            </a:r>
            <a:r>
              <a:rPr lang="en-GB" sz="1000" b="1" kern="0" dirty="0"/>
              <a:t>                                  CHMP                                   COMP</a:t>
            </a:r>
          </a:p>
          <a:p>
            <a:endParaRPr lang="en-GB" sz="1000" kern="0" dirty="0"/>
          </a:p>
        </p:txBody>
      </p:sp>
      <p:cxnSp>
        <p:nvCxnSpPr>
          <p:cNvPr id="17" name="Straight Arrow Connector 16">
            <a:extLst>
              <a:ext uri="{FF2B5EF4-FFF2-40B4-BE49-F238E27FC236}">
                <a16:creationId xmlns:a16="http://schemas.microsoft.com/office/drawing/2014/main" id="{561DB760-981D-5C1B-9554-AEED35D0DC7B}"/>
              </a:ext>
            </a:extLst>
          </p:cNvPr>
          <p:cNvCxnSpPr/>
          <p:nvPr/>
        </p:nvCxnSpPr>
        <p:spPr bwMode="auto">
          <a:xfrm>
            <a:off x="3923928"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9FB15430-3917-6B73-ADB9-F7047C205D30}"/>
              </a:ext>
            </a:extLst>
          </p:cNvPr>
          <p:cNvCxnSpPr/>
          <p:nvPr/>
        </p:nvCxnSpPr>
        <p:spPr bwMode="auto">
          <a:xfrm>
            <a:off x="6156176"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EBA44FE3-8FA5-401D-91C6-941D505370F4}"/>
              </a:ext>
            </a:extLst>
          </p:cNvPr>
          <p:cNvCxnSpPr/>
          <p:nvPr/>
        </p:nvCxnSpPr>
        <p:spPr bwMode="auto">
          <a:xfrm>
            <a:off x="8028384"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a:extLst>
              <a:ext uri="{FF2B5EF4-FFF2-40B4-BE49-F238E27FC236}">
                <a16:creationId xmlns:a16="http://schemas.microsoft.com/office/drawing/2014/main" id="{44B7DC39-CD14-6B69-FFD3-D1C3D4776A8A}"/>
              </a:ext>
            </a:extLst>
          </p:cNvPr>
          <p:cNvSpPr txBox="1"/>
          <p:nvPr/>
        </p:nvSpPr>
        <p:spPr>
          <a:xfrm>
            <a:off x="2843808" y="4073318"/>
            <a:ext cx="4323620" cy="626775"/>
          </a:xfrm>
          <a:prstGeom prst="rect">
            <a:avLst/>
          </a:prstGeom>
          <a:noFill/>
        </p:spPr>
        <p:txBody>
          <a:bodyPr wrap="none" rtlCol="0">
            <a:spAutoFit/>
          </a:bodyPr>
          <a:lstStyle/>
          <a:p>
            <a:pPr algn="l"/>
            <a:r>
              <a:rPr lang="en-GB" sz="1000" dirty="0"/>
              <a:t>COMP: Committee for Orphan Medicinal Products</a:t>
            </a:r>
          </a:p>
          <a:p>
            <a:pPr algn="l"/>
            <a:r>
              <a:rPr lang="en-GB" sz="1000" dirty="0"/>
              <a:t>CHMP: Committee for Human Medicinal Products</a:t>
            </a:r>
          </a:p>
          <a:p>
            <a:pPr algn="l"/>
            <a:r>
              <a:rPr lang="en-GB" sz="1000" b="1" dirty="0"/>
              <a:t>SAWP: Scientific Advice Working Party (linked to CHMP)  </a:t>
            </a:r>
          </a:p>
        </p:txBody>
      </p:sp>
      <p:pic>
        <p:nvPicPr>
          <p:cNvPr id="7" name="Graphic 6" descr="Checkmark with solid fill">
            <a:extLst>
              <a:ext uri="{FF2B5EF4-FFF2-40B4-BE49-F238E27FC236}">
                <a16:creationId xmlns:a16="http://schemas.microsoft.com/office/drawing/2014/main" id="{0853F203-FEEB-529E-E971-B9E7C6EEE0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1437" y="1322462"/>
            <a:ext cx="770383" cy="770383"/>
          </a:xfrm>
          <a:prstGeom prst="rect">
            <a:avLst/>
          </a:prstGeom>
        </p:spPr>
      </p:pic>
    </p:spTree>
    <p:extLst>
      <p:ext uri="{BB962C8B-B14F-4D97-AF65-F5344CB8AC3E}">
        <p14:creationId xmlns:p14="http://schemas.microsoft.com/office/powerpoint/2010/main" val="181344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0" y="159544"/>
            <a:ext cx="8560952" cy="713185"/>
          </a:xfrm>
        </p:spPr>
        <p:txBody>
          <a:bodyPr/>
          <a:lstStyle/>
          <a:p>
            <a:pPr algn="ctr"/>
            <a:r>
              <a:rPr lang="en-GB" b="1" dirty="0">
                <a:solidFill>
                  <a:schemeClr val="bg1"/>
                </a:solidFill>
              </a:rPr>
              <a:t>Scientific Advice (SA)/Protocol Assistance (PA)</a:t>
            </a:r>
            <a:br>
              <a:rPr lang="en-GB" dirty="0"/>
            </a:br>
            <a:r>
              <a:rPr lang="en-GB" dirty="0"/>
              <a:t>-&gt; general information</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540488" y="681570"/>
            <a:ext cx="8424000" cy="4122601"/>
          </a:xfrm>
        </p:spPr>
        <p:txBody>
          <a:bodyPr/>
          <a:lstStyle/>
          <a:p>
            <a:r>
              <a:rPr lang="en-US" dirty="0">
                <a:solidFill>
                  <a:srgbClr val="111111"/>
                </a:solidFill>
                <a:latin typeface="-apple-system"/>
              </a:rPr>
              <a:t>Terminology: </a:t>
            </a:r>
          </a:p>
          <a:p>
            <a:pPr marL="285750" indent="-285750">
              <a:buFont typeface="Arial" panose="020B0604020202020204" pitchFamily="34" charset="0"/>
              <a:buChar char="•"/>
            </a:pPr>
            <a:r>
              <a:rPr lang="en-US" dirty="0">
                <a:solidFill>
                  <a:srgbClr val="111111"/>
                </a:solidFill>
                <a:latin typeface="-apple-system"/>
              </a:rPr>
              <a:t>It’s </a:t>
            </a:r>
            <a:r>
              <a:rPr lang="en-US" b="1" dirty="0">
                <a:solidFill>
                  <a:srgbClr val="111111"/>
                </a:solidFill>
                <a:latin typeface="-apple-system"/>
              </a:rPr>
              <a:t>SA</a:t>
            </a:r>
            <a:r>
              <a:rPr lang="en-US" dirty="0">
                <a:solidFill>
                  <a:srgbClr val="111111"/>
                </a:solidFill>
                <a:latin typeface="-apple-system"/>
              </a:rPr>
              <a:t> if there is no Orphan Designation for this product in the applied for condition -&gt; full fees</a:t>
            </a:r>
          </a:p>
          <a:p>
            <a:pPr marL="285750" indent="-285750">
              <a:buFont typeface="Arial" panose="020B0604020202020204" pitchFamily="34" charset="0"/>
              <a:buChar char="•"/>
            </a:pPr>
            <a:r>
              <a:rPr lang="en-US" dirty="0">
                <a:solidFill>
                  <a:srgbClr val="111111"/>
                </a:solidFill>
                <a:latin typeface="-apple-system"/>
              </a:rPr>
              <a:t>It’s </a:t>
            </a:r>
            <a:r>
              <a:rPr lang="en-US" b="1" dirty="0">
                <a:solidFill>
                  <a:srgbClr val="111111"/>
                </a:solidFill>
                <a:latin typeface="-apple-system"/>
              </a:rPr>
              <a:t>PA</a:t>
            </a:r>
            <a:r>
              <a:rPr lang="en-US" dirty="0">
                <a:solidFill>
                  <a:srgbClr val="111111"/>
                </a:solidFill>
                <a:latin typeface="-apple-system"/>
              </a:rPr>
              <a:t> if there is Orphan Designation for this product in the applied for condition -&gt; reduced fees</a:t>
            </a:r>
          </a:p>
          <a:p>
            <a:r>
              <a:rPr lang="en-US" dirty="0">
                <a:solidFill>
                  <a:srgbClr val="111111"/>
                </a:solidFill>
                <a:latin typeface="-apple-system"/>
              </a:rPr>
              <a:t>It is </a:t>
            </a:r>
            <a:r>
              <a:rPr lang="en-US" b="1" dirty="0">
                <a:solidFill>
                  <a:srgbClr val="111111"/>
                </a:solidFill>
                <a:latin typeface="-apple-system"/>
              </a:rPr>
              <a:t>optional </a:t>
            </a:r>
            <a:r>
              <a:rPr lang="en-US" dirty="0">
                <a:solidFill>
                  <a:srgbClr val="111111"/>
                </a:solidFill>
                <a:latin typeface="-apple-system"/>
              </a:rPr>
              <a:t>for Sponsors, not mandatory (even though it was strongly recommended by COMP).</a:t>
            </a:r>
          </a:p>
          <a:p>
            <a:r>
              <a:rPr lang="en-US" dirty="0">
                <a:solidFill>
                  <a:srgbClr val="111111"/>
                </a:solidFill>
                <a:latin typeface="-apple-system"/>
              </a:rPr>
              <a:t>It can be requested from EMA </a:t>
            </a:r>
            <a:r>
              <a:rPr lang="en-US" b="1" dirty="0">
                <a:solidFill>
                  <a:srgbClr val="111111"/>
                </a:solidFill>
                <a:latin typeface="-apple-system"/>
              </a:rPr>
              <a:t>at any time </a:t>
            </a:r>
            <a:r>
              <a:rPr lang="en-US" dirty="0">
                <a:solidFill>
                  <a:srgbClr val="111111"/>
                </a:solidFill>
                <a:latin typeface="-apple-system"/>
              </a:rPr>
              <a:t>throughout the drug development, on </a:t>
            </a:r>
            <a:r>
              <a:rPr lang="en-US" b="1" dirty="0">
                <a:solidFill>
                  <a:srgbClr val="111111"/>
                </a:solidFill>
                <a:latin typeface="-apple-system"/>
              </a:rPr>
              <a:t>any aspects </a:t>
            </a:r>
            <a:r>
              <a:rPr lang="en-US" dirty="0">
                <a:solidFill>
                  <a:srgbClr val="111111"/>
                </a:solidFill>
                <a:latin typeface="-apple-system"/>
              </a:rPr>
              <a:t>(</a:t>
            </a:r>
            <a:r>
              <a:rPr lang="en-US" sz="1200" dirty="0">
                <a:solidFill>
                  <a:srgbClr val="111111"/>
                </a:solidFill>
                <a:latin typeface="-apple-system"/>
              </a:rPr>
              <a:t>incl Quality, Non-clinical, Clinical development and Regulatory aspects</a:t>
            </a:r>
            <a:r>
              <a:rPr lang="en-US" dirty="0">
                <a:solidFill>
                  <a:srgbClr val="111111"/>
                </a:solidFill>
                <a:latin typeface="-apple-system"/>
              </a:rPr>
              <a:t>) and </a:t>
            </a:r>
            <a:r>
              <a:rPr lang="en-US" b="1" dirty="0">
                <a:solidFill>
                  <a:srgbClr val="111111"/>
                </a:solidFill>
                <a:latin typeface="-apple-system"/>
              </a:rPr>
              <a:t>as often as needed</a:t>
            </a:r>
          </a:p>
          <a:p>
            <a:r>
              <a:rPr lang="en-US" i="0" dirty="0">
                <a:solidFill>
                  <a:srgbClr val="111111"/>
                </a:solidFill>
                <a:effectLst/>
                <a:latin typeface="-apple-system"/>
              </a:rPr>
              <a:t>Advice is given by the Scientific Advice Working Party (SAWP) and is always </a:t>
            </a:r>
            <a:r>
              <a:rPr lang="en-US" b="1" i="0" dirty="0">
                <a:solidFill>
                  <a:srgbClr val="111111"/>
                </a:solidFill>
                <a:effectLst/>
                <a:latin typeface="-apple-system"/>
              </a:rPr>
              <a:t>endorsed by </a:t>
            </a:r>
            <a:r>
              <a:rPr lang="en-US" i="0" dirty="0">
                <a:solidFill>
                  <a:srgbClr val="111111"/>
                </a:solidFill>
                <a:effectLst/>
                <a:latin typeface="-apple-system"/>
              </a:rPr>
              <a:t>the licensing Committee (</a:t>
            </a:r>
            <a:r>
              <a:rPr lang="en-US" b="1" i="0" dirty="0">
                <a:solidFill>
                  <a:srgbClr val="111111"/>
                </a:solidFill>
                <a:effectLst/>
                <a:latin typeface="-apple-system"/>
              </a:rPr>
              <a:t>CHMP</a:t>
            </a:r>
            <a:r>
              <a:rPr lang="en-US" i="0" dirty="0">
                <a:solidFill>
                  <a:srgbClr val="111111"/>
                </a:solidFill>
                <a:effectLst/>
                <a:latin typeface="-apple-system"/>
              </a:rPr>
              <a:t>) -&gt; so it will be considered a CHMP advice</a:t>
            </a:r>
          </a:p>
          <a:p>
            <a:r>
              <a:rPr lang="en-US" dirty="0">
                <a:solidFill>
                  <a:srgbClr val="111111"/>
                </a:solidFill>
                <a:latin typeface="-apple-system"/>
              </a:rPr>
              <a:t>If there is a question related to the </a:t>
            </a:r>
            <a:r>
              <a:rPr lang="en-US" b="1" dirty="0">
                <a:solidFill>
                  <a:srgbClr val="111111"/>
                </a:solidFill>
                <a:latin typeface="-apple-system"/>
              </a:rPr>
              <a:t>Significant Benefit </a:t>
            </a:r>
            <a:r>
              <a:rPr lang="en-US" dirty="0">
                <a:solidFill>
                  <a:srgbClr val="111111"/>
                </a:solidFill>
                <a:latin typeface="-apple-system"/>
              </a:rPr>
              <a:t>it will be referred to </a:t>
            </a:r>
            <a:r>
              <a:rPr lang="en-US" b="1" dirty="0">
                <a:solidFill>
                  <a:srgbClr val="111111"/>
                </a:solidFill>
                <a:latin typeface="-apple-system"/>
              </a:rPr>
              <a:t>COMP</a:t>
            </a:r>
            <a:endParaRPr lang="en-US" b="1" i="0" dirty="0">
              <a:solidFill>
                <a:srgbClr val="111111"/>
              </a:solidFill>
              <a:effectLst/>
              <a:latin typeface="-apple-system"/>
            </a:endParaRPr>
          </a:p>
          <a:p>
            <a:r>
              <a:rPr lang="en-US" i="0" dirty="0">
                <a:solidFill>
                  <a:srgbClr val="111111"/>
                </a:solidFill>
                <a:effectLst/>
                <a:latin typeface="-apple-system"/>
              </a:rPr>
              <a:t>It is </a:t>
            </a:r>
            <a:r>
              <a:rPr lang="en-US" b="1" i="0" dirty="0">
                <a:solidFill>
                  <a:srgbClr val="111111"/>
                </a:solidFill>
                <a:effectLst/>
                <a:latin typeface="-apple-system"/>
              </a:rPr>
              <a:t>strictly </a:t>
            </a:r>
            <a:r>
              <a:rPr lang="en-US" i="0" dirty="0">
                <a:solidFill>
                  <a:srgbClr val="111111"/>
                </a:solidFill>
                <a:effectLst/>
                <a:latin typeface="-apple-system"/>
              </a:rPr>
              <a:t>a </a:t>
            </a:r>
            <a:r>
              <a:rPr lang="en-US" b="1" i="0" dirty="0">
                <a:solidFill>
                  <a:srgbClr val="111111"/>
                </a:solidFill>
                <a:effectLst/>
                <a:latin typeface="-apple-system"/>
              </a:rPr>
              <a:t>Question (Sponsor) – Answer (SAWP/CHMP) based principle </a:t>
            </a:r>
            <a:r>
              <a:rPr lang="en-US" i="0" dirty="0">
                <a:solidFill>
                  <a:srgbClr val="111111"/>
                </a:solidFill>
                <a:effectLst/>
                <a:latin typeface="-apple-system"/>
              </a:rPr>
              <a:t>where advice is limited to the questions asked by the Sponsor</a:t>
            </a:r>
          </a:p>
          <a:p>
            <a:r>
              <a:rPr lang="en-US" dirty="0">
                <a:solidFill>
                  <a:srgbClr val="111111"/>
                </a:solidFill>
                <a:latin typeface="-apple-system"/>
              </a:rPr>
              <a:t>The advice given by SAWP/CHMP is </a:t>
            </a:r>
            <a:r>
              <a:rPr lang="en-US" b="1" dirty="0">
                <a:solidFill>
                  <a:srgbClr val="111111"/>
                </a:solidFill>
                <a:latin typeface="-apple-system"/>
              </a:rPr>
              <a:t>not binding </a:t>
            </a:r>
            <a:r>
              <a:rPr lang="en-US" dirty="0">
                <a:solidFill>
                  <a:srgbClr val="111111"/>
                </a:solidFill>
                <a:latin typeface="-apple-system"/>
              </a:rPr>
              <a:t>on the Sponsor (</a:t>
            </a:r>
            <a:r>
              <a:rPr lang="en-US" sz="1200" dirty="0">
                <a:solidFill>
                  <a:srgbClr val="111111"/>
                </a:solidFill>
                <a:latin typeface="-apple-system"/>
              </a:rPr>
              <a:t>but if not followed should be justified</a:t>
            </a:r>
            <a:r>
              <a:rPr lang="en-US" dirty="0">
                <a:solidFill>
                  <a:srgbClr val="111111"/>
                </a:solidFill>
                <a:latin typeface="-apple-system"/>
              </a:rPr>
              <a:t>)</a:t>
            </a:r>
            <a:endParaRPr lang="en-US" i="0" dirty="0">
              <a:solidFill>
                <a:srgbClr val="111111"/>
              </a:solidFill>
              <a:effectLst/>
              <a:latin typeface="-apple-system"/>
            </a:endParaRPr>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18</a:t>
            </a:fld>
            <a:endParaRPr lang="en-GB" altLang="en-US"/>
          </a:p>
        </p:txBody>
      </p:sp>
    </p:spTree>
    <p:extLst>
      <p:ext uri="{BB962C8B-B14F-4D97-AF65-F5344CB8AC3E}">
        <p14:creationId xmlns:p14="http://schemas.microsoft.com/office/powerpoint/2010/main" val="4765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513608" y="1564156"/>
            <a:ext cx="8630392" cy="2015188"/>
          </a:xfrm>
        </p:spPr>
        <p:txBody>
          <a:bodyPr/>
          <a:lstStyle/>
          <a:p>
            <a:pPr algn="ctr"/>
            <a:r>
              <a:rPr lang="en-GB" sz="3200" b="1" dirty="0"/>
              <a:t>PART 1</a:t>
            </a:r>
          </a:p>
          <a:p>
            <a:endParaRPr lang="en-GB" sz="1800" b="1" i="0" dirty="0">
              <a:solidFill>
                <a:srgbClr val="111111"/>
              </a:solidFill>
              <a:effectLst/>
              <a:latin typeface="-apple-system"/>
            </a:endParaRPr>
          </a:p>
          <a:p>
            <a:r>
              <a:rPr lang="en-US" sz="3600" b="1" i="0" dirty="0">
                <a:solidFill>
                  <a:srgbClr val="111111"/>
                </a:solidFill>
                <a:effectLst/>
                <a:latin typeface="-apple-system"/>
              </a:rPr>
              <a:t>Application for orphan designation (OD)</a:t>
            </a:r>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1</a:t>
            </a:fld>
            <a:endParaRPr lang="en-GB" altLang="en-US"/>
          </a:p>
        </p:txBody>
      </p:sp>
    </p:spTree>
    <p:extLst>
      <p:ext uri="{BB962C8B-B14F-4D97-AF65-F5344CB8AC3E}">
        <p14:creationId xmlns:p14="http://schemas.microsoft.com/office/powerpoint/2010/main" val="181846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1259632" y="632296"/>
            <a:ext cx="4896544" cy="713185"/>
          </a:xfrm>
        </p:spPr>
        <p:txBody>
          <a:bodyPr/>
          <a:lstStyle/>
          <a:p>
            <a:r>
              <a:rPr lang="en-GB" dirty="0"/>
              <a:t>Application for Protocol Assistance</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19</a:t>
            </a:fld>
            <a:endParaRPr lang="en-GB" altLang="en-US"/>
          </a:p>
        </p:txBody>
      </p:sp>
      <p:pic>
        <p:nvPicPr>
          <p:cNvPr id="8" name="Content Placeholder 7" descr="A large room&#10;&#10;Description automatically generated">
            <a:extLst>
              <a:ext uri="{FF2B5EF4-FFF2-40B4-BE49-F238E27FC236}">
                <a16:creationId xmlns:a16="http://schemas.microsoft.com/office/drawing/2014/main" id="{A0772E68-6DD2-49D3-8177-E3BA28857FC2}"/>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4741333" y="1619250"/>
            <a:ext cx="3960284" cy="2970213"/>
          </a:xfrm>
        </p:spPr>
      </p:pic>
      <p:sp>
        <p:nvSpPr>
          <p:cNvPr id="4" name="Content Placeholder 2">
            <a:extLst>
              <a:ext uri="{FF2B5EF4-FFF2-40B4-BE49-F238E27FC236}">
                <a16:creationId xmlns:a16="http://schemas.microsoft.com/office/drawing/2014/main" id="{87094A7C-C8E9-75F4-0835-8D57F934849D}"/>
              </a:ext>
            </a:extLst>
          </p:cNvPr>
          <p:cNvSpPr>
            <a:spLocks noGrp="1"/>
          </p:cNvSpPr>
          <p:nvPr>
            <p:ph sz="half" idx="1"/>
          </p:nvPr>
        </p:nvSpPr>
        <p:spPr>
          <a:xfrm>
            <a:off x="360364" y="1607659"/>
            <a:ext cx="4117975" cy="2970213"/>
          </a:xfrm>
        </p:spPr>
        <p:txBody>
          <a:bodyPr/>
          <a:lstStyle/>
          <a:p>
            <a:r>
              <a:rPr lang="en-GB" b="1" dirty="0"/>
              <a:t>Your Task</a:t>
            </a:r>
            <a:r>
              <a:rPr lang="en-GB" dirty="0"/>
              <a:t>: </a:t>
            </a:r>
          </a:p>
          <a:p>
            <a:r>
              <a:rPr lang="en-GB" dirty="0"/>
              <a:t>You are the </a:t>
            </a:r>
            <a:r>
              <a:rPr lang="en-GB" sz="1600" dirty="0"/>
              <a:t>SAWP</a:t>
            </a:r>
            <a:r>
              <a:rPr lang="en-GB" dirty="0"/>
              <a:t>/CHMP and need to answer the specific questions asked by the same Sponsor (</a:t>
            </a:r>
            <a:r>
              <a:rPr lang="en-GB" dirty="0" err="1"/>
              <a:t>Gaudipharm</a:t>
            </a:r>
            <a:r>
              <a:rPr lang="en-GB" dirty="0"/>
              <a:t>), for the same product and formulation (</a:t>
            </a:r>
            <a:r>
              <a:rPr lang="en-GB" dirty="0" err="1"/>
              <a:t>Antonicaftor</a:t>
            </a:r>
            <a:r>
              <a:rPr lang="en-GB" dirty="0"/>
              <a:t>) and the same condition (Cystic fibrosis), </a:t>
            </a:r>
            <a:r>
              <a:rPr lang="en-GB" sz="1200" dirty="0"/>
              <a:t>refer also to information on previous slides, as needed</a:t>
            </a:r>
          </a:p>
          <a:p>
            <a:endParaRPr lang="en-GB" dirty="0"/>
          </a:p>
        </p:txBody>
      </p:sp>
    </p:spTree>
    <p:extLst>
      <p:ext uri="{BB962C8B-B14F-4D97-AF65-F5344CB8AC3E}">
        <p14:creationId xmlns:p14="http://schemas.microsoft.com/office/powerpoint/2010/main" val="1667095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0870" y="557807"/>
            <a:ext cx="8424000" cy="713185"/>
          </a:xfrm>
        </p:spPr>
        <p:txBody>
          <a:bodyPr/>
          <a:lstStyle/>
          <a:p>
            <a:r>
              <a:rPr lang="en-GB" kern="1200" dirty="0"/>
              <a:t>Purpose of Advice</a:t>
            </a:r>
            <a:endParaRPr lang="en-US" kern="1200" dirty="0"/>
          </a:p>
        </p:txBody>
      </p:sp>
      <p:sp>
        <p:nvSpPr>
          <p:cNvPr id="6" name="Content Placeholder 5"/>
          <p:cNvSpPr>
            <a:spLocks noGrp="1"/>
          </p:cNvSpPr>
          <p:nvPr>
            <p:ph idx="1"/>
          </p:nvPr>
        </p:nvSpPr>
        <p:spPr>
          <a:xfrm>
            <a:off x="222026" y="1275023"/>
            <a:ext cx="8814470" cy="2593454"/>
          </a:xfrm>
        </p:spPr>
        <p:txBody>
          <a:bodyPr/>
          <a:lstStyle/>
          <a:p>
            <a:pPr>
              <a:lnSpc>
                <a:spcPct val="150000"/>
              </a:lnSpc>
              <a:spcAft>
                <a:spcPts val="600"/>
              </a:spcAft>
            </a:pPr>
            <a:r>
              <a:rPr lang="en-US" sz="1400" dirty="0">
                <a:solidFill>
                  <a:schemeClr val="tx1"/>
                </a:solidFill>
              </a:rPr>
              <a:t>1. Discussion of  key aspects of the clinical development program to support a marketing </a:t>
            </a:r>
            <a:r>
              <a:rPr lang="en-US" sz="1400" dirty="0" err="1">
                <a:solidFill>
                  <a:schemeClr val="tx1"/>
                </a:solidFill>
              </a:rPr>
              <a:t>authorisation</a:t>
            </a:r>
            <a:r>
              <a:rPr lang="en-US" sz="1400" dirty="0">
                <a:solidFill>
                  <a:schemeClr val="tx1"/>
                </a:solidFill>
              </a:rPr>
              <a:t> for the therapeutic indication:</a:t>
            </a:r>
          </a:p>
          <a:p>
            <a:pPr marL="285750" indent="-285750">
              <a:lnSpc>
                <a:spcPct val="150000"/>
              </a:lnSpc>
              <a:spcAft>
                <a:spcPts val="600"/>
              </a:spcAft>
              <a:buFont typeface="Arial" panose="020B0604020202020204" pitchFamily="34" charset="0"/>
              <a:buChar char="•"/>
            </a:pPr>
            <a:r>
              <a:rPr lang="en-GB" sz="1400" b="1" i="1" dirty="0">
                <a:solidFill>
                  <a:srgbClr val="000000"/>
                </a:solidFill>
              </a:rPr>
              <a:t>“</a:t>
            </a:r>
            <a:r>
              <a:rPr lang="en-GB" sz="1400" b="1" i="1" dirty="0" err="1"/>
              <a:t>Antonicaftor</a:t>
            </a:r>
            <a:r>
              <a:rPr lang="en-GB" sz="1400" b="1" i="1" dirty="0"/>
              <a:t> is indicated for the treatment of patients with </a:t>
            </a:r>
            <a:r>
              <a:rPr lang="en-GB" sz="1400" b="1" i="1" dirty="0">
                <a:solidFill>
                  <a:srgbClr val="000000"/>
                </a:solidFill>
              </a:rPr>
              <a:t>cystic fibrosis from        2 years of age and older”</a:t>
            </a:r>
          </a:p>
          <a:p>
            <a:pPr>
              <a:lnSpc>
                <a:spcPct val="150000"/>
              </a:lnSpc>
              <a:spcAft>
                <a:spcPts val="600"/>
              </a:spcAft>
            </a:pPr>
            <a:endParaRPr lang="en-GB" sz="1400" b="1" i="1" dirty="0">
              <a:solidFill>
                <a:schemeClr val="tx1"/>
              </a:solidFill>
            </a:endParaRPr>
          </a:p>
          <a:p>
            <a:pPr>
              <a:lnSpc>
                <a:spcPct val="150000"/>
              </a:lnSpc>
              <a:spcAft>
                <a:spcPts val="600"/>
              </a:spcAft>
            </a:pPr>
            <a:r>
              <a:rPr lang="en-US" sz="1400" dirty="0">
                <a:solidFill>
                  <a:schemeClr val="tx1"/>
                </a:solidFill>
              </a:rPr>
              <a:t>2. Obtain feedback on the significant benefit in relation to the Orphan Maintenance review by the COMP, at time of MAA </a:t>
            </a:r>
          </a:p>
        </p:txBody>
      </p:sp>
      <p:sp>
        <p:nvSpPr>
          <p:cNvPr id="4" name="Slide Number Placeholder 3"/>
          <p:cNvSpPr>
            <a:spLocks noGrp="1"/>
          </p:cNvSpPr>
          <p:nvPr>
            <p:ph type="sldNum" sz="quarter" idx="11"/>
          </p:nvPr>
        </p:nvSpPr>
        <p:spPr/>
        <p:txBody>
          <a:bodyPr/>
          <a:lstStyle/>
          <a:p>
            <a:pPr>
              <a:defRPr/>
            </a:pPr>
            <a:fld id="{358D1180-4386-674C-8F29-07434DC76C9A}"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3557669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0870" y="151867"/>
            <a:ext cx="8424000" cy="713185"/>
          </a:xfrm>
        </p:spPr>
        <p:txBody>
          <a:bodyPr/>
          <a:lstStyle/>
          <a:p>
            <a:r>
              <a:rPr lang="en-GB" kern="1200" dirty="0">
                <a:solidFill>
                  <a:schemeClr val="bg1"/>
                </a:solidFill>
              </a:rPr>
              <a:t>Background information</a:t>
            </a:r>
            <a:endParaRPr lang="en-US" kern="1200" dirty="0">
              <a:solidFill>
                <a:schemeClr val="bg1"/>
              </a:solidFill>
            </a:endParaRPr>
          </a:p>
        </p:txBody>
      </p:sp>
      <p:sp>
        <p:nvSpPr>
          <p:cNvPr id="6" name="Content Placeholder 5"/>
          <p:cNvSpPr>
            <a:spLocks noGrp="1"/>
          </p:cNvSpPr>
          <p:nvPr>
            <p:ph idx="1"/>
          </p:nvPr>
        </p:nvSpPr>
        <p:spPr>
          <a:xfrm>
            <a:off x="251520" y="627534"/>
            <a:ext cx="8483600" cy="4176638"/>
          </a:xfrm>
        </p:spPr>
        <p:txBody>
          <a:bodyPr/>
          <a:lstStyle/>
          <a:p>
            <a:pPr>
              <a:lnSpc>
                <a:spcPct val="150000"/>
              </a:lnSpc>
              <a:spcAft>
                <a:spcPts val="600"/>
              </a:spcAft>
            </a:pPr>
            <a:r>
              <a:rPr lang="en-US" sz="1200" u="sng" dirty="0"/>
              <a:t>S</a:t>
            </a:r>
            <a:r>
              <a:rPr lang="en-GB" sz="1200" u="sng" dirty="0" err="1">
                <a:solidFill>
                  <a:schemeClr val="tx1"/>
                </a:solidFill>
              </a:rPr>
              <a:t>tage</a:t>
            </a:r>
            <a:r>
              <a:rPr lang="en-GB" sz="1200" u="sng" dirty="0">
                <a:solidFill>
                  <a:schemeClr val="tx1"/>
                </a:solidFill>
              </a:rPr>
              <a:t> of drug development</a:t>
            </a:r>
            <a:r>
              <a:rPr lang="en-GB" sz="1200" dirty="0">
                <a:solidFill>
                  <a:schemeClr val="tx1"/>
                </a:solidFill>
              </a:rPr>
              <a:t>: Sponsor completed Non-clinical (NC) development and is about to start their clinical development</a:t>
            </a:r>
          </a:p>
          <a:p>
            <a:pPr>
              <a:lnSpc>
                <a:spcPct val="150000"/>
              </a:lnSpc>
              <a:spcAft>
                <a:spcPts val="600"/>
              </a:spcAft>
            </a:pPr>
            <a:r>
              <a:rPr lang="en-GB" sz="1200" u="sng" dirty="0"/>
              <a:t>Data</a:t>
            </a:r>
            <a:r>
              <a:rPr lang="en-GB" sz="1200" dirty="0"/>
              <a:t>: </a:t>
            </a:r>
          </a:p>
          <a:p>
            <a:pPr>
              <a:lnSpc>
                <a:spcPct val="150000"/>
              </a:lnSpc>
              <a:spcAft>
                <a:spcPts val="600"/>
              </a:spcAft>
            </a:pPr>
            <a:r>
              <a:rPr lang="en-US" sz="1200" dirty="0"/>
              <a:t>Safety and efficacy profile of </a:t>
            </a:r>
            <a:r>
              <a:rPr lang="en-US" sz="1200" dirty="0" err="1"/>
              <a:t>antonicaftor</a:t>
            </a:r>
            <a:r>
              <a:rPr lang="en-US" sz="1200" dirty="0"/>
              <a:t> has been well characterized in adult animals</a:t>
            </a:r>
          </a:p>
          <a:p>
            <a:pPr marL="285750" indent="-285750">
              <a:lnSpc>
                <a:spcPct val="150000"/>
              </a:lnSpc>
              <a:spcAft>
                <a:spcPts val="600"/>
              </a:spcAft>
              <a:buFont typeface="Arial" panose="020B0604020202020204" pitchFamily="34" charset="0"/>
              <a:buChar char="•"/>
            </a:pPr>
            <a:r>
              <a:rPr lang="en-US" sz="1200" dirty="0"/>
              <a:t>NC efficacy data: see in previous slides for Medical Plausibility; </a:t>
            </a:r>
          </a:p>
          <a:p>
            <a:pPr marL="285750" indent="-285750">
              <a:lnSpc>
                <a:spcPct val="150000"/>
              </a:lnSpc>
              <a:spcAft>
                <a:spcPts val="600"/>
              </a:spcAft>
              <a:buFont typeface="Arial" panose="020B0604020202020204" pitchFamily="34" charset="0"/>
              <a:buChar char="•"/>
            </a:pPr>
            <a:r>
              <a:rPr lang="en-US" sz="1200" dirty="0"/>
              <a:t>NC safety data: no adverse safety pharmacology effects (</a:t>
            </a:r>
            <a:r>
              <a:rPr lang="en-US" sz="1100" dirty="0"/>
              <a:t>cardiovascular, central nervous system, gastrointestinal, and respiratory models</a:t>
            </a:r>
            <a:r>
              <a:rPr lang="en-US" sz="1200" dirty="0"/>
              <a:t>), not genotoxic but teratogenic, well tolerated in acute toxicity studies up to highest doses tested, same for Repeat-dose toxicity studies up to 3 months duration in adult mice, rats but in adult dogs adverse effects on the bone were observed.</a:t>
            </a:r>
          </a:p>
          <a:p>
            <a:pPr>
              <a:lnSpc>
                <a:spcPct val="150000"/>
              </a:lnSpc>
              <a:spcAft>
                <a:spcPts val="600"/>
              </a:spcAft>
            </a:pPr>
            <a:r>
              <a:rPr lang="en-US" sz="1200" u="sng" dirty="0"/>
              <a:t>Planned </a:t>
            </a:r>
            <a:r>
              <a:rPr lang="en-GB" sz="1200" u="sng" dirty="0"/>
              <a:t>pivotal licensing study: </a:t>
            </a:r>
          </a:p>
          <a:p>
            <a:pPr>
              <a:lnSpc>
                <a:spcPct val="150000"/>
              </a:lnSpc>
              <a:spcAft>
                <a:spcPts val="600"/>
              </a:spcAft>
            </a:pPr>
            <a:r>
              <a:rPr lang="en-GB" sz="1200" dirty="0"/>
              <a:t>will be a phase II study which will be single-arm, uncontrolled (Note: a pivotal licensing study is the </a:t>
            </a:r>
            <a:r>
              <a:rPr lang="en-GB" sz="1050" dirty="0"/>
              <a:t>most important study to support the marketing authorization, it should be robust and large study to allow informed conclusions on the products safety and efficacy</a:t>
            </a:r>
            <a:r>
              <a:rPr lang="en-GB" sz="1200" dirty="0"/>
              <a:t>)</a:t>
            </a:r>
            <a:r>
              <a:rPr lang="en-GB" sz="1200" dirty="0">
                <a:solidFill>
                  <a:schemeClr val="tx1"/>
                </a:solidFill>
              </a:rPr>
              <a:t> </a:t>
            </a:r>
          </a:p>
          <a:p>
            <a:pPr>
              <a:lnSpc>
                <a:spcPct val="150000"/>
              </a:lnSpc>
              <a:spcAft>
                <a:spcPts val="600"/>
              </a:spcAft>
            </a:pPr>
            <a:endParaRPr lang="en-US" sz="1200" dirty="0"/>
          </a:p>
          <a:p>
            <a:pPr>
              <a:lnSpc>
                <a:spcPct val="150000"/>
              </a:lnSpc>
              <a:spcAft>
                <a:spcPts val="600"/>
              </a:spcAft>
            </a:pPr>
            <a:endParaRPr lang="en-GB" sz="1200" dirty="0"/>
          </a:p>
          <a:p>
            <a:pPr>
              <a:lnSpc>
                <a:spcPct val="150000"/>
              </a:lnSpc>
              <a:spcAft>
                <a:spcPts val="600"/>
              </a:spcAft>
            </a:pPr>
            <a:r>
              <a:rPr lang="en-GB" sz="1200" dirty="0">
                <a:solidFill>
                  <a:schemeClr val="tx1"/>
                </a:solidFill>
              </a:rPr>
              <a:t>  </a:t>
            </a:r>
            <a:endParaRPr lang="en-US" sz="1200" dirty="0">
              <a:solidFill>
                <a:schemeClr val="tx1"/>
              </a:solidFill>
            </a:endParaRPr>
          </a:p>
        </p:txBody>
      </p:sp>
      <p:sp>
        <p:nvSpPr>
          <p:cNvPr id="4" name="Slide Number Placeholder 3"/>
          <p:cNvSpPr>
            <a:spLocks noGrp="1"/>
          </p:cNvSpPr>
          <p:nvPr>
            <p:ph type="sldNum" sz="quarter" idx="11"/>
          </p:nvPr>
        </p:nvSpPr>
        <p:spPr/>
        <p:txBody>
          <a:bodyPr/>
          <a:lstStyle/>
          <a:p>
            <a:pPr>
              <a:defRPr/>
            </a:pPr>
            <a:fld id="{358D1180-4386-674C-8F29-07434DC76C9A}" type="slidenum">
              <a:rPr lang="en-US" smtClean="0"/>
              <a:pPr>
                <a:defRPr/>
              </a:pPr>
              <a:t>21</a:t>
            </a:fld>
            <a:endParaRPr lang="en-US" dirty="0"/>
          </a:p>
        </p:txBody>
      </p:sp>
    </p:spTree>
    <p:custDataLst>
      <p:tags r:id="rId1"/>
    </p:custDataLst>
    <p:extLst>
      <p:ext uri="{BB962C8B-B14F-4D97-AF65-F5344CB8AC3E}">
        <p14:creationId xmlns:p14="http://schemas.microsoft.com/office/powerpoint/2010/main" val="52869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0870" y="557807"/>
            <a:ext cx="8424000" cy="713185"/>
          </a:xfrm>
        </p:spPr>
        <p:txBody>
          <a:bodyPr/>
          <a:lstStyle/>
          <a:p>
            <a:r>
              <a:rPr lang="en-GB" kern="1200" dirty="0"/>
              <a:t>Background information (ff)</a:t>
            </a:r>
            <a:endParaRPr lang="en-US" kern="1200" dirty="0"/>
          </a:p>
        </p:txBody>
      </p:sp>
      <p:sp>
        <p:nvSpPr>
          <p:cNvPr id="6" name="Content Placeholder 5"/>
          <p:cNvSpPr>
            <a:spLocks noGrp="1"/>
          </p:cNvSpPr>
          <p:nvPr>
            <p:ph idx="1"/>
          </p:nvPr>
        </p:nvSpPr>
        <p:spPr>
          <a:xfrm>
            <a:off x="179328" y="1000588"/>
            <a:ext cx="8892480" cy="3959303"/>
          </a:xfrm>
        </p:spPr>
        <p:txBody>
          <a:bodyPr/>
          <a:lstStyle/>
          <a:p>
            <a:r>
              <a:rPr lang="en-GB" sz="1400" u="sng" dirty="0"/>
              <a:t>Planned endpoints for pivotal phase II study</a:t>
            </a:r>
            <a:r>
              <a:rPr lang="en-GB" sz="1400" dirty="0">
                <a:solidFill>
                  <a:schemeClr val="tx1"/>
                </a:solidFill>
              </a:rPr>
              <a:t>: </a:t>
            </a:r>
          </a:p>
          <a:p>
            <a:pPr marL="285750" indent="-285750">
              <a:buFont typeface="Arial" panose="020B0604020202020204" pitchFamily="34" charset="0"/>
              <a:buChar char="•"/>
            </a:pPr>
            <a:r>
              <a:rPr lang="en-GB" sz="1400" u="sng" dirty="0">
                <a:solidFill>
                  <a:srgbClr val="000000"/>
                </a:solidFill>
              </a:rPr>
              <a:t>Primary endpoint chosen</a:t>
            </a:r>
            <a:r>
              <a:rPr lang="en-GB" sz="1400" dirty="0">
                <a:solidFill>
                  <a:srgbClr val="000000"/>
                </a:solidFill>
              </a:rPr>
              <a:t>: Absolute change from baseline in percent predicted </a:t>
            </a:r>
            <a:r>
              <a:rPr lang="en-GB" sz="1400" dirty="0"/>
              <a:t>Forced Expiratory Volume in one second (</a:t>
            </a:r>
            <a:r>
              <a:rPr lang="en-GB" sz="1400" dirty="0">
                <a:solidFill>
                  <a:srgbClr val="000000"/>
                </a:solidFill>
              </a:rPr>
              <a:t>FEV1) through Week 24 (</a:t>
            </a:r>
            <a:r>
              <a:rPr lang="en-GB" sz="1200" i="1" dirty="0">
                <a:solidFill>
                  <a:srgbClr val="000000"/>
                </a:solidFill>
              </a:rPr>
              <a:t>Note</a:t>
            </a:r>
            <a:r>
              <a:rPr lang="en-GB" sz="1400" i="1" dirty="0">
                <a:solidFill>
                  <a:srgbClr val="000000"/>
                </a:solidFill>
              </a:rPr>
              <a:t>: </a:t>
            </a:r>
            <a:r>
              <a:rPr lang="en-GB" sz="1200" i="1" dirty="0">
                <a:solidFill>
                  <a:srgbClr val="000000"/>
                </a:solidFill>
              </a:rPr>
              <a:t>it is considered the most relevant efficacy endpoint among experts to determine lung function and can be performed by adults and children from school age onwards</a:t>
            </a:r>
            <a:r>
              <a:rPr lang="en-GB" sz="1400" dirty="0">
                <a:solidFill>
                  <a:srgbClr val="000000"/>
                </a:solidFill>
              </a:rPr>
              <a:t>)</a:t>
            </a:r>
          </a:p>
          <a:p>
            <a:pPr marL="285750" indent="-285750">
              <a:buFont typeface="Arial" panose="020B0604020202020204" pitchFamily="34" charset="0"/>
              <a:buChar char="•"/>
            </a:pPr>
            <a:r>
              <a:rPr lang="en-GB" sz="1400" u="sng" dirty="0"/>
              <a:t>Secondary endpoints include</a:t>
            </a:r>
            <a:r>
              <a:rPr lang="en-GB" sz="1400" dirty="0"/>
              <a:t>: body weight, </a:t>
            </a:r>
            <a:r>
              <a:rPr lang="en-GB" sz="1400" dirty="0">
                <a:solidFill>
                  <a:srgbClr val="000000"/>
                </a:solidFill>
              </a:rPr>
              <a:t>number of episodes of disease worsening and a </a:t>
            </a:r>
            <a:r>
              <a:rPr lang="en-US" sz="1600" b="0" i="0" dirty="0">
                <a:solidFill>
                  <a:srgbClr val="111111"/>
                </a:solidFill>
                <a:effectLst/>
                <a:latin typeface="-apple-system"/>
              </a:rPr>
              <a:t>health-related quality of life (</a:t>
            </a:r>
            <a:r>
              <a:rPr lang="en-US" sz="1600" b="0" i="0" dirty="0" err="1">
                <a:solidFill>
                  <a:srgbClr val="111111"/>
                </a:solidFill>
                <a:effectLst/>
                <a:latin typeface="-apple-system"/>
              </a:rPr>
              <a:t>HRQoL</a:t>
            </a:r>
            <a:r>
              <a:rPr lang="en-US" sz="1600" b="0" i="0" dirty="0">
                <a:solidFill>
                  <a:srgbClr val="111111"/>
                </a:solidFill>
                <a:effectLst/>
                <a:latin typeface="-apple-system"/>
              </a:rPr>
              <a:t>) instrument, i.e. the Cystic Fibrosis Questionnaire-Revised </a:t>
            </a:r>
            <a:r>
              <a:rPr lang="en-GB" sz="1400" dirty="0">
                <a:solidFill>
                  <a:srgbClr val="000000"/>
                </a:solidFill>
              </a:rPr>
              <a:t>(CFQ-R) through Week 24 </a:t>
            </a:r>
          </a:p>
          <a:p>
            <a:r>
              <a:rPr lang="en-GB" sz="1400" dirty="0">
                <a:solidFill>
                  <a:srgbClr val="000000"/>
                </a:solidFill>
                <a:latin typeface="-apple-system"/>
              </a:rPr>
              <a:t>Note: the CFQ-R </a:t>
            </a:r>
            <a:r>
              <a:rPr lang="en-US" sz="1400" dirty="0">
                <a:solidFill>
                  <a:srgbClr val="000000"/>
                </a:solidFill>
                <a:latin typeface="-apple-system"/>
              </a:rPr>
              <a:t>includes various domains related to symptoms, physical functioning, emotional well-being, social functioning</a:t>
            </a:r>
            <a:r>
              <a:rPr lang="en-GB" sz="1400" dirty="0">
                <a:solidFill>
                  <a:srgbClr val="000000"/>
                </a:solidFill>
                <a:latin typeface="-apple-system"/>
              </a:rPr>
              <a:t>, there are 3 age specific questionnaires available, depending on patient age:</a:t>
            </a:r>
          </a:p>
          <a:p>
            <a:r>
              <a:rPr lang="en-GB" sz="1400" dirty="0">
                <a:solidFill>
                  <a:srgbClr val="000000"/>
                </a:solidFill>
              </a:rPr>
              <a:t>  </a:t>
            </a:r>
          </a:p>
          <a:p>
            <a:pPr>
              <a:lnSpc>
                <a:spcPct val="150000"/>
              </a:lnSpc>
              <a:spcAft>
                <a:spcPts val="600"/>
              </a:spcAft>
            </a:pPr>
            <a:endParaRPr lang="en-GB" sz="1400" dirty="0"/>
          </a:p>
          <a:p>
            <a:pPr>
              <a:lnSpc>
                <a:spcPct val="150000"/>
              </a:lnSpc>
              <a:spcAft>
                <a:spcPts val="600"/>
              </a:spcAft>
            </a:pPr>
            <a:r>
              <a:rPr lang="en-GB" sz="1400" dirty="0">
                <a:solidFill>
                  <a:schemeClr val="tx1"/>
                </a:solidFill>
              </a:rPr>
              <a:t>  </a:t>
            </a:r>
            <a:endParaRPr lang="en-US" sz="1400" dirty="0">
              <a:solidFill>
                <a:schemeClr val="tx1"/>
              </a:solidFill>
            </a:endParaRPr>
          </a:p>
        </p:txBody>
      </p:sp>
      <p:sp>
        <p:nvSpPr>
          <p:cNvPr id="4" name="Slide Number Placeholder 3"/>
          <p:cNvSpPr>
            <a:spLocks noGrp="1"/>
          </p:cNvSpPr>
          <p:nvPr>
            <p:ph type="sldNum" sz="quarter" idx="11"/>
          </p:nvPr>
        </p:nvSpPr>
        <p:spPr/>
        <p:txBody>
          <a:bodyPr/>
          <a:lstStyle/>
          <a:p>
            <a:pPr>
              <a:defRPr/>
            </a:pPr>
            <a:fld id="{358D1180-4386-674C-8F29-07434DC76C9A}" type="slidenum">
              <a:rPr lang="en-US" smtClean="0"/>
              <a:pPr>
                <a:defRPr/>
              </a:pPr>
              <a:t>22</a:t>
            </a:fld>
            <a:endParaRPr lang="en-US" dirty="0"/>
          </a:p>
        </p:txBody>
      </p:sp>
      <p:pic>
        <p:nvPicPr>
          <p:cNvPr id="3" name="Picture 2">
            <a:extLst>
              <a:ext uri="{FF2B5EF4-FFF2-40B4-BE49-F238E27FC236}">
                <a16:creationId xmlns:a16="http://schemas.microsoft.com/office/drawing/2014/main" id="{7DAE5BD3-D755-7001-962B-108F5BA4B878}"/>
              </a:ext>
            </a:extLst>
          </p:cNvPr>
          <p:cNvPicPr>
            <a:picLocks noChangeAspect="1"/>
          </p:cNvPicPr>
          <p:nvPr/>
        </p:nvPicPr>
        <p:blipFill>
          <a:blip r:embed="rId3"/>
          <a:stretch>
            <a:fillRect/>
          </a:stretch>
        </p:blipFill>
        <p:spPr>
          <a:xfrm>
            <a:off x="3635574" y="4084326"/>
            <a:ext cx="2124371" cy="809738"/>
          </a:xfrm>
          <a:prstGeom prst="rect">
            <a:avLst/>
          </a:prstGeom>
        </p:spPr>
      </p:pic>
    </p:spTree>
    <p:custDataLst>
      <p:tags r:id="rId1"/>
    </p:custDataLst>
    <p:extLst>
      <p:ext uri="{BB962C8B-B14F-4D97-AF65-F5344CB8AC3E}">
        <p14:creationId xmlns:p14="http://schemas.microsoft.com/office/powerpoint/2010/main" val="278002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99" y="771550"/>
            <a:ext cx="8916701" cy="864096"/>
          </a:xfrm>
        </p:spPr>
        <p:txBody>
          <a:bodyPr/>
          <a:lstStyle/>
          <a:p>
            <a:pPr>
              <a:lnSpc>
                <a:spcPts val="2200"/>
              </a:lnSpc>
            </a:pPr>
            <a:r>
              <a:rPr lang="en-GB" sz="1400" b="1" dirty="0"/>
              <a:t>Question: </a:t>
            </a:r>
            <a:r>
              <a:rPr lang="en-GB" sz="1400" dirty="0"/>
              <a:t>Does the SAWP agree that data from the nonclinical studies is sufficient for initiation of the proposed pivotal clinical phase II study in CF patients from 2 years of age?</a:t>
            </a:r>
            <a:br>
              <a:rPr lang="en-GB" sz="1400" dirty="0"/>
            </a:br>
            <a:endParaRPr lang="en-GB" sz="1400" dirty="0"/>
          </a:p>
        </p:txBody>
      </p:sp>
      <p:sp>
        <p:nvSpPr>
          <p:cNvPr id="5" name="Slide Number Placeholder 4"/>
          <p:cNvSpPr>
            <a:spLocks noGrp="1"/>
          </p:cNvSpPr>
          <p:nvPr>
            <p:ph type="sldNum" sz="quarter" idx="11"/>
          </p:nvPr>
        </p:nvSpPr>
        <p:spPr/>
        <p:txBody>
          <a:bodyPr/>
          <a:lstStyle/>
          <a:p>
            <a:fld id="{7957F717-FD23-493C-BA54-F5AB575BDEC9}" type="slidenum">
              <a:rPr lang="en-GB" altLang="en-US" smtClean="0"/>
              <a:pPr/>
              <a:t>23</a:t>
            </a:fld>
            <a:endParaRPr lang="en-GB" altLang="en-US"/>
          </a:p>
        </p:txBody>
      </p:sp>
      <p:sp>
        <p:nvSpPr>
          <p:cNvPr id="4" name="Content Placeholder 2">
            <a:extLst>
              <a:ext uri="{FF2B5EF4-FFF2-40B4-BE49-F238E27FC236}">
                <a16:creationId xmlns:a16="http://schemas.microsoft.com/office/drawing/2014/main" id="{FAAF684D-6931-E817-CA73-D7DCAFF70AF5}"/>
              </a:ext>
            </a:extLst>
          </p:cNvPr>
          <p:cNvSpPr txBox="1">
            <a:spLocks/>
          </p:cNvSpPr>
          <p:nvPr/>
        </p:nvSpPr>
        <p:spPr bwMode="auto">
          <a:xfrm>
            <a:off x="329104" y="1707654"/>
            <a:ext cx="8424000" cy="736476"/>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kern="0" dirty="0"/>
              <a:t>Yes -&gt; Why?</a:t>
            </a:r>
          </a:p>
          <a:p>
            <a:pPr marL="285750" indent="-285750">
              <a:buFont typeface="Wingdings" panose="05000000000000000000" pitchFamily="2" charset="2"/>
              <a:buChar char="q"/>
            </a:pPr>
            <a:r>
              <a:rPr lang="en-GB" kern="0" dirty="0"/>
              <a:t>No -&gt; Why?</a:t>
            </a:r>
          </a:p>
          <a:p>
            <a:pPr marL="285750" indent="-285750">
              <a:buFont typeface="Wingdings" panose="05000000000000000000" pitchFamily="2" charset="2"/>
              <a:buChar char="q"/>
            </a:pPr>
            <a:endParaRPr lang="en-GB" kern="0" dirty="0"/>
          </a:p>
        </p:txBody>
      </p:sp>
    </p:spTree>
    <p:custDataLst>
      <p:tags r:id="rId1"/>
    </p:custDataLst>
    <p:extLst>
      <p:ext uri="{BB962C8B-B14F-4D97-AF65-F5344CB8AC3E}">
        <p14:creationId xmlns:p14="http://schemas.microsoft.com/office/powerpoint/2010/main" val="352043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15" y="695202"/>
            <a:ext cx="8744892" cy="713185"/>
          </a:xfrm>
        </p:spPr>
        <p:txBody>
          <a:bodyPr/>
          <a:lstStyle/>
          <a:p>
            <a:r>
              <a:rPr lang="en-GB" sz="1400" b="1" dirty="0"/>
              <a:t>Question: </a:t>
            </a:r>
            <a:r>
              <a:rPr lang="en-GB" sz="1400" dirty="0"/>
              <a:t>Does the SAWP agree with the selected endpoints selected for evaluation in the study? </a:t>
            </a:r>
          </a:p>
        </p:txBody>
      </p:sp>
      <p:sp>
        <p:nvSpPr>
          <p:cNvPr id="5" name="Slide Number Placeholder 4"/>
          <p:cNvSpPr>
            <a:spLocks noGrp="1"/>
          </p:cNvSpPr>
          <p:nvPr>
            <p:ph type="sldNum" sz="quarter" idx="11"/>
          </p:nvPr>
        </p:nvSpPr>
        <p:spPr/>
        <p:txBody>
          <a:bodyPr/>
          <a:lstStyle/>
          <a:p>
            <a:fld id="{7957F717-FD23-493C-BA54-F5AB575BDEC9}" type="slidenum">
              <a:rPr lang="en-GB" altLang="en-US" smtClean="0"/>
              <a:pPr/>
              <a:t>24</a:t>
            </a:fld>
            <a:endParaRPr lang="en-GB" altLang="en-US"/>
          </a:p>
        </p:txBody>
      </p:sp>
      <p:sp>
        <p:nvSpPr>
          <p:cNvPr id="4" name="Content Placeholder 2">
            <a:extLst>
              <a:ext uri="{FF2B5EF4-FFF2-40B4-BE49-F238E27FC236}">
                <a16:creationId xmlns:a16="http://schemas.microsoft.com/office/drawing/2014/main" id="{061AFBA6-401C-64A7-679A-00BC25839593}"/>
              </a:ext>
            </a:extLst>
          </p:cNvPr>
          <p:cNvSpPr txBox="1">
            <a:spLocks/>
          </p:cNvSpPr>
          <p:nvPr/>
        </p:nvSpPr>
        <p:spPr bwMode="auto">
          <a:xfrm>
            <a:off x="329104" y="1707654"/>
            <a:ext cx="8424000" cy="736476"/>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kern="0" dirty="0"/>
              <a:t>Yes -&gt; Why?</a:t>
            </a:r>
          </a:p>
          <a:p>
            <a:pPr marL="285750" indent="-285750">
              <a:buFont typeface="Wingdings" panose="05000000000000000000" pitchFamily="2" charset="2"/>
              <a:buChar char="q"/>
            </a:pPr>
            <a:r>
              <a:rPr lang="en-GB" kern="0" dirty="0"/>
              <a:t>No -&gt; Why?</a:t>
            </a:r>
          </a:p>
          <a:p>
            <a:pPr marL="285750" indent="-285750">
              <a:buFont typeface="Wingdings" panose="05000000000000000000" pitchFamily="2" charset="2"/>
              <a:buChar char="q"/>
            </a:pPr>
            <a:endParaRPr lang="en-GB" kern="0" dirty="0"/>
          </a:p>
        </p:txBody>
      </p:sp>
    </p:spTree>
    <p:custDataLst>
      <p:tags r:id="rId1"/>
    </p:custDataLst>
    <p:extLst>
      <p:ext uri="{BB962C8B-B14F-4D97-AF65-F5344CB8AC3E}">
        <p14:creationId xmlns:p14="http://schemas.microsoft.com/office/powerpoint/2010/main" val="3963371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1" y="435390"/>
            <a:ext cx="8744892" cy="713185"/>
          </a:xfrm>
        </p:spPr>
        <p:txBody>
          <a:bodyPr/>
          <a:lstStyle/>
          <a:p>
            <a:r>
              <a:rPr lang="en-GB" sz="1400" b="1" dirty="0"/>
              <a:t>Question: </a:t>
            </a:r>
            <a:r>
              <a:rPr lang="en-GB" sz="1200" dirty="0"/>
              <a:t>Does the SAWP agree with the selected endpoints selected for evaluation in the study? </a:t>
            </a:r>
            <a:endParaRPr lang="en-GB" sz="1400" dirty="0"/>
          </a:p>
        </p:txBody>
      </p:sp>
      <p:sp>
        <p:nvSpPr>
          <p:cNvPr id="5" name="Slide Number Placeholder 4"/>
          <p:cNvSpPr>
            <a:spLocks noGrp="1"/>
          </p:cNvSpPr>
          <p:nvPr>
            <p:ph type="sldNum" sz="quarter" idx="11"/>
          </p:nvPr>
        </p:nvSpPr>
        <p:spPr/>
        <p:txBody>
          <a:bodyPr/>
          <a:lstStyle/>
          <a:p>
            <a:fld id="{7957F717-FD23-493C-BA54-F5AB575BDEC9}" type="slidenum">
              <a:rPr lang="en-GB" altLang="en-US" smtClean="0"/>
              <a:pPr/>
              <a:t>25</a:t>
            </a:fld>
            <a:endParaRPr lang="en-GB" altLang="en-US"/>
          </a:p>
        </p:txBody>
      </p:sp>
      <p:sp>
        <p:nvSpPr>
          <p:cNvPr id="4" name="Content Placeholder 2">
            <a:extLst>
              <a:ext uri="{FF2B5EF4-FFF2-40B4-BE49-F238E27FC236}">
                <a16:creationId xmlns:a16="http://schemas.microsoft.com/office/drawing/2014/main" id="{061AFBA6-401C-64A7-679A-00BC25839593}"/>
              </a:ext>
            </a:extLst>
          </p:cNvPr>
          <p:cNvSpPr txBox="1">
            <a:spLocks/>
          </p:cNvSpPr>
          <p:nvPr/>
        </p:nvSpPr>
        <p:spPr bwMode="auto">
          <a:xfrm>
            <a:off x="310068" y="771550"/>
            <a:ext cx="8424000" cy="736476"/>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b="1" kern="0" dirty="0"/>
              <a:t>Yes</a:t>
            </a:r>
            <a:r>
              <a:rPr lang="en-GB" kern="0" dirty="0"/>
              <a:t> -&gt; BUT….</a:t>
            </a:r>
          </a:p>
          <a:p>
            <a:pPr marL="285750" indent="-285750">
              <a:buFont typeface="Wingdings" panose="05000000000000000000" pitchFamily="2" charset="2"/>
              <a:buChar char="q"/>
            </a:pPr>
            <a:r>
              <a:rPr lang="en-GB" kern="0" dirty="0"/>
              <a:t>No -&gt; Why?</a:t>
            </a:r>
          </a:p>
          <a:p>
            <a:r>
              <a:rPr lang="en-GB" kern="0" dirty="0"/>
              <a:t>Comments:</a:t>
            </a:r>
          </a:p>
          <a:p>
            <a:r>
              <a:rPr lang="en-GB" sz="1400" kern="0" dirty="0"/>
              <a:t>The endpoints are in principle acceptable, as they are relevant and validated for the disease BUT adjustment is recommended as regards the age appropriateness and also for the limited duration for measuring episodes of disease worsening and body weight, this should be followed up for longer; bone specific age-appropriate safety endpoints should be added (</a:t>
            </a:r>
            <a:r>
              <a:rPr lang="en-GB" sz="1200" kern="0" dirty="0"/>
              <a:t>see previous comment</a:t>
            </a:r>
            <a:r>
              <a:rPr lang="en-GB" sz="1400" kern="0" dirty="0"/>
              <a:t>) and followed up for longer </a:t>
            </a:r>
          </a:p>
          <a:p>
            <a:r>
              <a:rPr lang="en-GB" sz="1400" kern="0" dirty="0"/>
              <a:t>Do you have any comments on </a:t>
            </a:r>
            <a:r>
              <a:rPr lang="en-US" sz="1400" kern="0" dirty="0"/>
              <a:t>health-related quality of life (</a:t>
            </a:r>
            <a:r>
              <a:rPr lang="en-US" sz="1400" kern="0" dirty="0" err="1"/>
              <a:t>HRQoL</a:t>
            </a:r>
            <a:r>
              <a:rPr lang="en-US" sz="1400" kern="0" dirty="0"/>
              <a:t>) instruments in general or this specific one (</a:t>
            </a:r>
            <a:r>
              <a:rPr lang="en-US" sz="1100" kern="0" dirty="0"/>
              <a:t>i.e. the Cystic Fibrosis Questionnaire-Revised (CFQ-R</a:t>
            </a:r>
            <a:r>
              <a:rPr lang="en-US" sz="1400" kern="0" dirty="0"/>
              <a:t>)?  </a:t>
            </a:r>
          </a:p>
          <a:p>
            <a:r>
              <a:rPr lang="en-US" sz="1400" kern="0" dirty="0"/>
              <a:t>-&gt; </a:t>
            </a:r>
            <a:r>
              <a:rPr lang="en-US" sz="1200" kern="0" dirty="0"/>
              <a:t>e.g. number of questions ok? Interpretation if 20 questions suggest a benefit and 20 suggest worsening after study drug is started? Can the results be compared to another drug (was the same QoL instrument      used? Was the study population similar?)  </a:t>
            </a:r>
            <a:endParaRPr lang="en-GB" sz="1400" kern="0" dirty="0"/>
          </a:p>
          <a:p>
            <a:endParaRPr lang="en-GB" kern="0" dirty="0"/>
          </a:p>
          <a:p>
            <a:pPr marL="285750" indent="-285750">
              <a:buFont typeface="Wingdings" panose="05000000000000000000" pitchFamily="2" charset="2"/>
              <a:buChar char="q"/>
            </a:pPr>
            <a:endParaRPr lang="en-GB" kern="0" dirty="0"/>
          </a:p>
        </p:txBody>
      </p:sp>
    </p:spTree>
    <p:custDataLst>
      <p:tags r:id="rId1"/>
    </p:custDataLst>
    <p:extLst>
      <p:ext uri="{BB962C8B-B14F-4D97-AF65-F5344CB8AC3E}">
        <p14:creationId xmlns:p14="http://schemas.microsoft.com/office/powerpoint/2010/main" val="128236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08" y="512631"/>
            <a:ext cx="8705136" cy="713185"/>
          </a:xfrm>
        </p:spPr>
        <p:txBody>
          <a:bodyPr/>
          <a:lstStyle/>
          <a:p>
            <a:r>
              <a:rPr lang="en-GB" sz="1400" b="1" dirty="0"/>
              <a:t>Question: </a:t>
            </a:r>
            <a:r>
              <a:rPr lang="en-GB" sz="1400" dirty="0"/>
              <a:t>Does the COMP agree that this development programme and survey will support significant benefit at marketing authorisation? </a:t>
            </a:r>
          </a:p>
        </p:txBody>
      </p:sp>
      <p:sp>
        <p:nvSpPr>
          <p:cNvPr id="3" name="Content Placeholder 2"/>
          <p:cNvSpPr>
            <a:spLocks noGrp="1"/>
          </p:cNvSpPr>
          <p:nvPr>
            <p:ph idx="1"/>
          </p:nvPr>
        </p:nvSpPr>
        <p:spPr>
          <a:xfrm>
            <a:off x="252851" y="1334319"/>
            <a:ext cx="8424000" cy="1322733"/>
          </a:xfrm>
        </p:spPr>
        <p:txBody>
          <a:bodyPr/>
          <a:lstStyle/>
          <a:p>
            <a:r>
              <a:rPr lang="en-GB" sz="1400" dirty="0">
                <a:solidFill>
                  <a:srgbClr val="000000"/>
                </a:solidFill>
              </a:rPr>
              <a:t>The company plans conduct a phase II, single arm, open label study with </a:t>
            </a:r>
            <a:r>
              <a:rPr lang="en-GB" sz="1400" dirty="0" err="1">
                <a:solidFill>
                  <a:srgbClr val="000000"/>
                </a:solidFill>
              </a:rPr>
              <a:t>Antonicaftor</a:t>
            </a:r>
            <a:r>
              <a:rPr lang="en-GB" sz="1400" dirty="0">
                <a:solidFill>
                  <a:srgbClr val="000000"/>
                </a:solidFill>
              </a:rPr>
              <a:t> and compare FEV1 change from baseline. </a:t>
            </a:r>
          </a:p>
          <a:p>
            <a:r>
              <a:rPr lang="en-GB" sz="1400" dirty="0">
                <a:solidFill>
                  <a:srgbClr val="000000"/>
                </a:solidFill>
              </a:rPr>
              <a:t>As there are several products authorised for treatment of cystic fibrosis, we would like to question patients for their preferences using a survey. </a:t>
            </a:r>
            <a:endParaRPr lang="en-GB" sz="1400" dirty="0"/>
          </a:p>
        </p:txBody>
      </p:sp>
      <p:sp>
        <p:nvSpPr>
          <p:cNvPr id="5" name="Slide Number Placeholder 4"/>
          <p:cNvSpPr>
            <a:spLocks noGrp="1"/>
          </p:cNvSpPr>
          <p:nvPr>
            <p:ph type="sldNum" sz="quarter" idx="11"/>
          </p:nvPr>
        </p:nvSpPr>
        <p:spPr/>
        <p:txBody>
          <a:bodyPr/>
          <a:lstStyle/>
          <a:p>
            <a:fld id="{7957F717-FD23-493C-BA54-F5AB575BDEC9}" type="slidenum">
              <a:rPr lang="en-GB" altLang="en-US" smtClean="0"/>
              <a:pPr/>
              <a:t>26</a:t>
            </a:fld>
            <a:endParaRPr lang="en-GB" altLang="en-US"/>
          </a:p>
        </p:txBody>
      </p:sp>
      <p:sp>
        <p:nvSpPr>
          <p:cNvPr id="4" name="Content Placeholder 2">
            <a:extLst>
              <a:ext uri="{FF2B5EF4-FFF2-40B4-BE49-F238E27FC236}">
                <a16:creationId xmlns:a16="http://schemas.microsoft.com/office/drawing/2014/main" id="{D3249359-0F24-CBBB-C144-E4F89FA2EF65}"/>
              </a:ext>
            </a:extLst>
          </p:cNvPr>
          <p:cNvSpPr txBox="1">
            <a:spLocks/>
          </p:cNvSpPr>
          <p:nvPr/>
        </p:nvSpPr>
        <p:spPr bwMode="auto">
          <a:xfrm>
            <a:off x="491668" y="2994136"/>
            <a:ext cx="8424000" cy="736476"/>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kern="0" dirty="0"/>
              <a:t>Yes -&gt; Why?</a:t>
            </a:r>
          </a:p>
          <a:p>
            <a:pPr marL="285750" indent="-285750">
              <a:buFont typeface="Wingdings" panose="05000000000000000000" pitchFamily="2" charset="2"/>
              <a:buChar char="q"/>
            </a:pPr>
            <a:r>
              <a:rPr lang="en-GB" kern="0" dirty="0"/>
              <a:t>No -&gt; Why?</a:t>
            </a:r>
          </a:p>
          <a:p>
            <a:pPr marL="285750" indent="-285750">
              <a:buFont typeface="Wingdings" panose="05000000000000000000" pitchFamily="2" charset="2"/>
              <a:buChar char="q"/>
            </a:pPr>
            <a:endParaRPr lang="en-GB" kern="0" dirty="0"/>
          </a:p>
        </p:txBody>
      </p:sp>
    </p:spTree>
    <p:custDataLst>
      <p:tags r:id="rId1"/>
    </p:custDataLst>
    <p:extLst>
      <p:ext uri="{BB962C8B-B14F-4D97-AF65-F5344CB8AC3E}">
        <p14:creationId xmlns:p14="http://schemas.microsoft.com/office/powerpoint/2010/main" val="408149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513608" y="1564156"/>
            <a:ext cx="8630392" cy="2015188"/>
          </a:xfrm>
        </p:spPr>
        <p:txBody>
          <a:bodyPr/>
          <a:lstStyle/>
          <a:p>
            <a:pPr algn="ctr"/>
            <a:r>
              <a:rPr lang="en-GB" sz="3200" b="1" dirty="0"/>
              <a:t>PART 3</a:t>
            </a:r>
          </a:p>
          <a:p>
            <a:endParaRPr lang="en-GB" sz="1800" b="1" i="0" dirty="0">
              <a:solidFill>
                <a:srgbClr val="111111"/>
              </a:solidFill>
              <a:effectLst/>
              <a:latin typeface="-apple-system"/>
            </a:endParaRPr>
          </a:p>
          <a:p>
            <a:r>
              <a:rPr lang="en-US" sz="3600" b="1" i="0" dirty="0">
                <a:solidFill>
                  <a:srgbClr val="111111"/>
                </a:solidFill>
                <a:effectLst/>
                <a:latin typeface="-apple-system"/>
              </a:rPr>
              <a:t>Application for Orphan </a:t>
            </a:r>
            <a:r>
              <a:rPr lang="en-GB" sz="3600" b="1" i="0" dirty="0">
                <a:solidFill>
                  <a:srgbClr val="111111"/>
                </a:solidFill>
                <a:effectLst/>
                <a:latin typeface="-apple-system"/>
              </a:rPr>
              <a:t>Maintenance</a:t>
            </a:r>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27</a:t>
            </a:fld>
            <a:endParaRPr lang="en-GB" altLang="en-US"/>
          </a:p>
        </p:txBody>
      </p:sp>
    </p:spTree>
    <p:extLst>
      <p:ext uri="{BB962C8B-B14F-4D97-AF65-F5344CB8AC3E}">
        <p14:creationId xmlns:p14="http://schemas.microsoft.com/office/powerpoint/2010/main" val="2653066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327448" y="129513"/>
            <a:ext cx="8424000" cy="354005"/>
          </a:xfrm>
        </p:spPr>
        <p:txBody>
          <a:bodyPr/>
          <a:lstStyle/>
          <a:p>
            <a:r>
              <a:rPr lang="en-GB" dirty="0">
                <a:solidFill>
                  <a:schemeClr val="bg1"/>
                </a:solidFill>
              </a:rPr>
              <a:t>Application for Orphan Maintenance</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28</a:t>
            </a:fld>
            <a:endParaRPr lang="en-GB" altLang="en-US"/>
          </a:p>
        </p:txBody>
      </p:sp>
      <p:sp>
        <p:nvSpPr>
          <p:cNvPr id="9" name="Content Placeholder 8">
            <a:extLst>
              <a:ext uri="{FF2B5EF4-FFF2-40B4-BE49-F238E27FC236}">
                <a16:creationId xmlns:a16="http://schemas.microsoft.com/office/drawing/2014/main" id="{9A1C2F49-C3C8-2B7C-23D8-E5CB52196537}"/>
              </a:ext>
            </a:extLst>
          </p:cNvPr>
          <p:cNvSpPr>
            <a:spLocks noGrp="1"/>
          </p:cNvSpPr>
          <p:nvPr>
            <p:ph sz="half" idx="1"/>
          </p:nvPr>
        </p:nvSpPr>
        <p:spPr>
          <a:xfrm>
            <a:off x="304504" y="699543"/>
            <a:ext cx="8083920" cy="462114"/>
          </a:xfrm>
        </p:spPr>
        <p:txBody>
          <a:bodyPr/>
          <a:lstStyle/>
          <a:p>
            <a:r>
              <a:rPr lang="en-GB" sz="1600" b="1" dirty="0"/>
              <a:t>How and When?</a:t>
            </a:r>
          </a:p>
          <a:p>
            <a:endParaRPr lang="en-GB" dirty="0"/>
          </a:p>
        </p:txBody>
      </p:sp>
      <p:sp>
        <p:nvSpPr>
          <p:cNvPr id="11" name="Oval 10">
            <a:extLst>
              <a:ext uri="{FF2B5EF4-FFF2-40B4-BE49-F238E27FC236}">
                <a16:creationId xmlns:a16="http://schemas.microsoft.com/office/drawing/2014/main" id="{C4F4B4B9-BC42-BD07-21C0-09B4819DB249}"/>
              </a:ext>
            </a:extLst>
          </p:cNvPr>
          <p:cNvSpPr/>
          <p:nvPr/>
        </p:nvSpPr>
        <p:spPr bwMode="auto">
          <a:xfrm>
            <a:off x="7121692" y="784749"/>
            <a:ext cx="1889285" cy="1469611"/>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sp>
        <p:nvSpPr>
          <p:cNvPr id="12" name="Arrow: Right 11">
            <a:extLst>
              <a:ext uri="{FF2B5EF4-FFF2-40B4-BE49-F238E27FC236}">
                <a16:creationId xmlns:a16="http://schemas.microsoft.com/office/drawing/2014/main" id="{D48E7FD7-0C0F-7C0B-8DFB-044BEA0F230D}"/>
              </a:ext>
            </a:extLst>
          </p:cNvPr>
          <p:cNvSpPr/>
          <p:nvPr/>
        </p:nvSpPr>
        <p:spPr bwMode="auto">
          <a:xfrm>
            <a:off x="1358078" y="2523863"/>
            <a:ext cx="7393370" cy="1400547"/>
          </a:xfrm>
          <a:prstGeom prst="rightArrow">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Verdana" pitchFamily="34" charset="0"/>
                <a:cs typeface="Arial" charset="0"/>
              </a:rPr>
              <a:t>Drug Development Phases</a:t>
            </a:r>
          </a:p>
          <a:p>
            <a:pPr marL="0" marR="0" indent="0" algn="l" defTabSz="914400" rtl="0" eaLnBrk="1" fontAlgn="base" latinLnBrk="0" hangingPunct="1">
              <a:lnSpc>
                <a:spcPct val="120000"/>
              </a:lnSpc>
              <a:spcBef>
                <a:spcPct val="0"/>
              </a:spcBef>
              <a:spcAft>
                <a:spcPct val="0"/>
              </a:spcAft>
              <a:buClrTx/>
              <a:buSzTx/>
              <a:buFontTx/>
              <a:buNone/>
              <a:tabLst/>
            </a:pPr>
            <a:r>
              <a:rPr lang="en-GB" dirty="0"/>
              <a:t>         Early </a:t>
            </a:r>
            <a:r>
              <a:rPr lang="en-GB" sz="1200" dirty="0"/>
              <a:t>(pre-clinical/e</a:t>
            </a:r>
            <a:r>
              <a:rPr kumimoji="0" lang="en-GB" sz="1200" b="0" i="0" u="none" strike="noStrike" cap="none" normalizeH="0" baseline="0" dirty="0">
                <a:ln>
                  <a:noFill/>
                </a:ln>
                <a:solidFill>
                  <a:srgbClr val="000000"/>
                </a:solidFill>
                <a:effectLst/>
                <a:latin typeface="Verdana" pitchFamily="34" charset="0"/>
                <a:cs typeface="Arial" charset="0"/>
              </a:rPr>
              <a:t>arly clinical)               </a:t>
            </a:r>
            <a:r>
              <a:rPr kumimoji="0" lang="en-GB" sz="1600" b="0" i="0" u="none" strike="noStrike" kern="1200" cap="none" spc="0" normalizeH="0" baseline="0" noProof="0" dirty="0">
                <a:ln>
                  <a:noFill/>
                </a:ln>
                <a:solidFill>
                  <a:srgbClr val="000000"/>
                </a:solidFill>
                <a:effectLst/>
                <a:uLnTx/>
                <a:uFillTx/>
                <a:latin typeface="Verdana" pitchFamily="34" charset="0"/>
                <a:ea typeface="+mn-ea"/>
                <a:cs typeface="Arial" charset="0"/>
              </a:rPr>
              <a:t>Late </a:t>
            </a:r>
            <a:r>
              <a:rPr kumimoji="0" lang="en-GB" sz="1200" b="0" i="0" u="none" strike="noStrike" kern="1200" cap="none" spc="0" normalizeH="0" baseline="0" noProof="0" dirty="0">
                <a:ln>
                  <a:noFill/>
                </a:ln>
                <a:solidFill>
                  <a:srgbClr val="000000"/>
                </a:solidFill>
                <a:effectLst/>
                <a:uLnTx/>
                <a:uFillTx/>
                <a:latin typeface="Verdana" pitchFamily="34" charset="0"/>
                <a:ea typeface="+mn-ea"/>
                <a:cs typeface="Arial" charset="0"/>
              </a:rPr>
              <a:t>(clinical phase III completed)</a:t>
            </a:r>
            <a:endParaRPr kumimoji="0" lang="en-GB" sz="1600" b="0" i="0" u="none" strike="noStrike" cap="none" normalizeH="0" baseline="0" dirty="0">
              <a:ln>
                <a:noFill/>
              </a:ln>
              <a:solidFill>
                <a:srgbClr val="000000"/>
              </a:solidFill>
              <a:effectLst/>
              <a:latin typeface="Verdana" pitchFamily="34" charset="0"/>
              <a:cs typeface="Arial" charset="0"/>
            </a:endParaRPr>
          </a:p>
        </p:txBody>
      </p:sp>
      <p:sp>
        <p:nvSpPr>
          <p:cNvPr id="14" name="Oval 13">
            <a:extLst>
              <a:ext uri="{FF2B5EF4-FFF2-40B4-BE49-F238E27FC236}">
                <a16:creationId xmlns:a16="http://schemas.microsoft.com/office/drawing/2014/main" id="{FC5AAE54-D16C-D1A9-E7C7-4FD6EA47FA2A}"/>
              </a:ext>
            </a:extLst>
          </p:cNvPr>
          <p:cNvSpPr/>
          <p:nvPr/>
        </p:nvSpPr>
        <p:spPr bwMode="auto">
          <a:xfrm>
            <a:off x="5338565" y="3167990"/>
            <a:ext cx="2905843" cy="458479"/>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cxnSp>
        <p:nvCxnSpPr>
          <p:cNvPr id="18" name="Straight Arrow Connector 17">
            <a:extLst>
              <a:ext uri="{FF2B5EF4-FFF2-40B4-BE49-F238E27FC236}">
                <a16:creationId xmlns:a16="http://schemas.microsoft.com/office/drawing/2014/main" id="{9697705A-7727-AE6D-3A91-AC86BEFE0A19}"/>
              </a:ext>
            </a:extLst>
          </p:cNvPr>
          <p:cNvCxnSpPr/>
          <p:nvPr/>
        </p:nvCxnSpPr>
        <p:spPr bwMode="auto">
          <a:xfrm>
            <a:off x="7596336" y="2643758"/>
            <a:ext cx="0" cy="36004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007DA40A-67B9-7553-EE1B-F414709D7B72}"/>
              </a:ext>
            </a:extLst>
          </p:cNvPr>
          <p:cNvSpPr txBox="1"/>
          <p:nvPr/>
        </p:nvSpPr>
        <p:spPr>
          <a:xfrm>
            <a:off x="5227250" y="4077056"/>
            <a:ext cx="3128471" cy="512063"/>
          </a:xfrm>
          <a:prstGeom prst="rect">
            <a:avLst/>
          </a:prstGeom>
          <a:noFill/>
        </p:spPr>
        <p:txBody>
          <a:bodyPr wrap="square" rtlCol="0">
            <a:spAutoFit/>
          </a:bodyPr>
          <a:lstStyle/>
          <a:p>
            <a:r>
              <a:rPr lang="en-GB" sz="1200" dirty="0"/>
              <a:t>Robust data confirming a clinical benefit required</a:t>
            </a:r>
          </a:p>
        </p:txBody>
      </p:sp>
      <p:cxnSp>
        <p:nvCxnSpPr>
          <p:cNvPr id="21" name="Straight Arrow Connector 20">
            <a:extLst>
              <a:ext uri="{FF2B5EF4-FFF2-40B4-BE49-F238E27FC236}">
                <a16:creationId xmlns:a16="http://schemas.microsoft.com/office/drawing/2014/main" id="{BD6D97EA-2EAB-7D7E-AECA-3BC271C7E1DD}"/>
              </a:ext>
            </a:extLst>
          </p:cNvPr>
          <p:cNvCxnSpPr/>
          <p:nvPr/>
        </p:nvCxnSpPr>
        <p:spPr bwMode="auto">
          <a:xfrm>
            <a:off x="6749533" y="3744390"/>
            <a:ext cx="0" cy="36004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Content Placeholder 8">
            <a:extLst>
              <a:ext uri="{FF2B5EF4-FFF2-40B4-BE49-F238E27FC236}">
                <a16:creationId xmlns:a16="http://schemas.microsoft.com/office/drawing/2014/main" id="{14DC15C7-5DC1-2688-45D7-277319564293}"/>
              </a:ext>
            </a:extLst>
          </p:cNvPr>
          <p:cNvSpPr txBox="1">
            <a:spLocks/>
          </p:cNvSpPr>
          <p:nvPr/>
        </p:nvSpPr>
        <p:spPr bwMode="auto">
          <a:xfrm>
            <a:off x="80406" y="1070182"/>
            <a:ext cx="8759090" cy="802607"/>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80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9pPr>
          </a:lstStyle>
          <a:p>
            <a:r>
              <a:rPr lang="en-GB" sz="1000" b="1" u="sng" kern="0" dirty="0"/>
              <a:t>Regulatory procedure</a:t>
            </a:r>
            <a:r>
              <a:rPr lang="en-GB" sz="1000" kern="0" dirty="0"/>
              <a:t>:   </a:t>
            </a:r>
            <a:r>
              <a:rPr lang="en-GB" sz="1000" b="1" kern="0" dirty="0"/>
              <a:t>Orphan Designation       Scientific Advice/             Marketing Authorization     Orphan Maintenance</a:t>
            </a:r>
          </a:p>
          <a:p>
            <a:pPr>
              <a:lnSpc>
                <a:spcPct val="100000"/>
              </a:lnSpc>
            </a:pPr>
            <a:r>
              <a:rPr lang="en-GB" sz="1000" b="1" kern="0" dirty="0"/>
              <a:t>                                                 (Initial)                   Protocol Assistance                 Application                            Review</a:t>
            </a:r>
          </a:p>
          <a:p>
            <a:pPr>
              <a:lnSpc>
                <a:spcPct val="100000"/>
              </a:lnSpc>
            </a:pPr>
            <a:endParaRPr lang="en-GB" sz="1000" b="1" kern="0" dirty="0"/>
          </a:p>
          <a:p>
            <a:pPr>
              <a:lnSpc>
                <a:spcPct val="100000"/>
              </a:lnSpc>
            </a:pPr>
            <a:r>
              <a:rPr lang="en-GB" sz="1000" b="1" u="sng" kern="0" dirty="0"/>
              <a:t>Regulatory Committee</a:t>
            </a:r>
            <a:r>
              <a:rPr lang="en-GB" sz="1000" kern="0" dirty="0"/>
              <a:t>:        </a:t>
            </a:r>
            <a:r>
              <a:rPr lang="en-GB" sz="1000" b="1" kern="0" dirty="0"/>
              <a:t>COMP                            </a:t>
            </a:r>
            <a:r>
              <a:rPr lang="en-GB" sz="1000" kern="0" dirty="0"/>
              <a:t>SAWP/CHMP</a:t>
            </a:r>
            <a:r>
              <a:rPr lang="en-GB" sz="1000" b="1" kern="0" dirty="0"/>
              <a:t>                                 CHMP                                   COMP</a:t>
            </a:r>
          </a:p>
          <a:p>
            <a:endParaRPr lang="en-GB" sz="1000" kern="0" dirty="0"/>
          </a:p>
        </p:txBody>
      </p:sp>
      <p:cxnSp>
        <p:nvCxnSpPr>
          <p:cNvPr id="8" name="Straight Arrow Connector 7">
            <a:extLst>
              <a:ext uri="{FF2B5EF4-FFF2-40B4-BE49-F238E27FC236}">
                <a16:creationId xmlns:a16="http://schemas.microsoft.com/office/drawing/2014/main" id="{69836015-3787-2CE1-F842-D55B752484B0}"/>
              </a:ext>
            </a:extLst>
          </p:cNvPr>
          <p:cNvCxnSpPr/>
          <p:nvPr/>
        </p:nvCxnSpPr>
        <p:spPr bwMode="auto">
          <a:xfrm>
            <a:off x="2339752"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561DB760-981D-5C1B-9554-AEED35D0DC7B}"/>
              </a:ext>
            </a:extLst>
          </p:cNvPr>
          <p:cNvCxnSpPr/>
          <p:nvPr/>
        </p:nvCxnSpPr>
        <p:spPr bwMode="auto">
          <a:xfrm>
            <a:off x="3923928"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9FB15430-3917-6B73-ADB9-F7047C205D30}"/>
              </a:ext>
            </a:extLst>
          </p:cNvPr>
          <p:cNvCxnSpPr/>
          <p:nvPr/>
        </p:nvCxnSpPr>
        <p:spPr bwMode="auto">
          <a:xfrm>
            <a:off x="6156176"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EBA44FE3-8FA5-401D-91C6-941D505370F4}"/>
              </a:ext>
            </a:extLst>
          </p:cNvPr>
          <p:cNvCxnSpPr/>
          <p:nvPr/>
        </p:nvCxnSpPr>
        <p:spPr bwMode="auto">
          <a:xfrm>
            <a:off x="8028384"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Graphic 2" descr="Checkmark with solid fill">
            <a:extLst>
              <a:ext uri="{FF2B5EF4-FFF2-40B4-BE49-F238E27FC236}">
                <a16:creationId xmlns:a16="http://schemas.microsoft.com/office/drawing/2014/main" id="{557273B7-DE9E-450F-62ED-C6CC58ED3F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39145" y="1441327"/>
            <a:ext cx="554360" cy="554360"/>
          </a:xfrm>
          <a:prstGeom prst="rect">
            <a:avLst/>
          </a:prstGeom>
        </p:spPr>
      </p:pic>
      <p:pic>
        <p:nvPicPr>
          <p:cNvPr id="6" name="Graphic 5" descr="Checkmark with solid fill">
            <a:extLst>
              <a:ext uri="{FF2B5EF4-FFF2-40B4-BE49-F238E27FC236}">
                <a16:creationId xmlns:a16="http://schemas.microsoft.com/office/drawing/2014/main" id="{26213BDE-E679-5F45-182B-E4E46E9267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9609" y="1441327"/>
            <a:ext cx="554359" cy="554359"/>
          </a:xfrm>
          <a:prstGeom prst="rect">
            <a:avLst/>
          </a:prstGeom>
        </p:spPr>
      </p:pic>
      <p:pic>
        <p:nvPicPr>
          <p:cNvPr id="7" name="Graphic 6" descr="Checkmark with solid fill">
            <a:extLst>
              <a:ext uri="{FF2B5EF4-FFF2-40B4-BE49-F238E27FC236}">
                <a16:creationId xmlns:a16="http://schemas.microsoft.com/office/drawing/2014/main" id="{3071D9E5-008A-5361-5231-9C9350C7B1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1920" y="1471485"/>
            <a:ext cx="554359" cy="554359"/>
          </a:xfrm>
          <a:prstGeom prst="rect">
            <a:avLst/>
          </a:prstGeom>
        </p:spPr>
      </p:pic>
    </p:spTree>
    <p:extLst>
      <p:ext uri="{BB962C8B-B14F-4D97-AF65-F5344CB8AC3E}">
        <p14:creationId xmlns:p14="http://schemas.microsoft.com/office/powerpoint/2010/main" val="155665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327448" y="129513"/>
            <a:ext cx="8424000" cy="354005"/>
          </a:xfrm>
        </p:spPr>
        <p:txBody>
          <a:bodyPr/>
          <a:lstStyle/>
          <a:p>
            <a:pPr algn="ctr"/>
            <a:r>
              <a:rPr lang="en-GB" dirty="0">
                <a:solidFill>
                  <a:schemeClr val="bg1"/>
                </a:solidFill>
              </a:rPr>
              <a:t>Orphan designation (OD)</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368500" y="772586"/>
            <a:ext cx="8630392" cy="3842757"/>
          </a:xfrm>
        </p:spPr>
        <p:txBody>
          <a:bodyPr/>
          <a:lstStyle/>
          <a:p>
            <a:r>
              <a:rPr lang="en-GB" sz="1800" b="1" dirty="0"/>
              <a:t>What?</a:t>
            </a:r>
          </a:p>
          <a:p>
            <a:pPr algn="l"/>
            <a:r>
              <a:rPr lang="en-US" b="0" i="0" dirty="0">
                <a:solidFill>
                  <a:srgbClr val="111111"/>
                </a:solidFill>
                <a:effectLst/>
                <a:latin typeface="-apple-system"/>
              </a:rPr>
              <a:t>OD is an </a:t>
            </a:r>
            <a:r>
              <a:rPr lang="en-US" b="1" i="0" dirty="0">
                <a:solidFill>
                  <a:srgbClr val="111111"/>
                </a:solidFill>
                <a:effectLst/>
                <a:latin typeface="-apple-system"/>
              </a:rPr>
              <a:t>special status </a:t>
            </a:r>
            <a:r>
              <a:rPr lang="en-US" b="0" i="0" dirty="0">
                <a:solidFill>
                  <a:srgbClr val="111111"/>
                </a:solidFill>
                <a:effectLst/>
                <a:latin typeface="-apple-system"/>
              </a:rPr>
              <a:t>granted to medicinal products which provides companies with certain </a:t>
            </a:r>
            <a:r>
              <a:rPr lang="en-US" b="1" i="0" dirty="0">
                <a:solidFill>
                  <a:srgbClr val="111111"/>
                </a:solidFill>
                <a:effectLst/>
                <a:latin typeface="-apple-system"/>
              </a:rPr>
              <a:t>benefits.</a:t>
            </a:r>
          </a:p>
          <a:p>
            <a:pPr algn="l"/>
            <a:r>
              <a:rPr lang="en-US" dirty="0">
                <a:solidFill>
                  <a:srgbClr val="111111"/>
                </a:solidFill>
                <a:latin typeface="-apple-system"/>
              </a:rPr>
              <a:t>It is optional for Sponsors, not mandatory.</a:t>
            </a:r>
            <a:endParaRPr lang="en-US" i="0" dirty="0">
              <a:solidFill>
                <a:srgbClr val="111111"/>
              </a:solidFill>
              <a:effectLst/>
              <a:latin typeface="-apple-system"/>
            </a:endParaRPr>
          </a:p>
          <a:p>
            <a:r>
              <a:rPr lang="en-GB" sz="1800" b="1" dirty="0"/>
              <a:t>Why?</a:t>
            </a:r>
          </a:p>
          <a:p>
            <a:pPr marL="285750" indent="-285750" algn="l">
              <a:buFont typeface="Arial" panose="020B0604020202020204" pitchFamily="34" charset="0"/>
              <a:buChar char="•"/>
            </a:pPr>
            <a:r>
              <a:rPr lang="en-US" b="1" i="0" dirty="0">
                <a:solidFill>
                  <a:srgbClr val="111111"/>
                </a:solidFill>
                <a:effectLst/>
                <a:latin typeface="-apple-system"/>
              </a:rPr>
              <a:t>Encourages Development</a:t>
            </a:r>
            <a:r>
              <a:rPr lang="en-US" b="0" i="0" dirty="0">
                <a:solidFill>
                  <a:srgbClr val="111111"/>
                </a:solidFill>
                <a:effectLst/>
                <a:latin typeface="-apple-system"/>
              </a:rPr>
              <a:t>: It incentivizes companies to develop treatments for rare diseases that might otherwise be neglected due to limited market potential.</a:t>
            </a:r>
          </a:p>
          <a:p>
            <a:r>
              <a:rPr lang="en-GB" sz="1600" b="1" dirty="0"/>
              <a:t>What are the benefits?</a:t>
            </a:r>
          </a:p>
          <a:p>
            <a:pPr marL="285750" indent="-285750" algn="l">
              <a:buFont typeface="Arial" panose="020B0604020202020204" pitchFamily="34" charset="0"/>
              <a:buChar char="•"/>
            </a:pPr>
            <a:r>
              <a:rPr lang="en-US" b="1" i="0" dirty="0">
                <a:solidFill>
                  <a:srgbClr val="111111"/>
                </a:solidFill>
                <a:effectLst/>
                <a:latin typeface="-apple-system"/>
              </a:rPr>
              <a:t>Fee Reductions for regulatory activities</a:t>
            </a:r>
            <a:r>
              <a:rPr lang="en-US" b="0" i="0" dirty="0">
                <a:solidFill>
                  <a:srgbClr val="111111"/>
                </a:solidFill>
                <a:effectLst/>
                <a:latin typeface="-apple-system"/>
              </a:rPr>
              <a:t>: Making the development process more affordable.</a:t>
            </a:r>
          </a:p>
          <a:p>
            <a:pPr marL="285750" indent="-285750" algn="l">
              <a:buFont typeface="Arial" panose="020B0604020202020204" pitchFamily="34" charset="0"/>
              <a:buChar char="•"/>
            </a:pPr>
            <a:r>
              <a:rPr lang="en-US" b="1" i="0" dirty="0">
                <a:solidFill>
                  <a:srgbClr val="111111"/>
                </a:solidFill>
                <a:effectLst/>
                <a:latin typeface="-apple-system"/>
              </a:rPr>
              <a:t>Market Exclusivity</a:t>
            </a:r>
            <a:r>
              <a:rPr lang="en-US" b="0" i="0" dirty="0">
                <a:solidFill>
                  <a:srgbClr val="111111"/>
                </a:solidFill>
                <a:effectLst/>
                <a:latin typeface="-apple-system"/>
              </a:rPr>
              <a:t>: a period of about 10 years in which the medicinal products are protected against the authorization of similar competitor products, encouraging investment in research and development.</a:t>
            </a:r>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2</a:t>
            </a:fld>
            <a:endParaRPr lang="en-GB" altLang="en-US"/>
          </a:p>
        </p:txBody>
      </p:sp>
    </p:spTree>
    <p:extLst>
      <p:ext uri="{BB962C8B-B14F-4D97-AF65-F5344CB8AC3E}">
        <p14:creationId xmlns:p14="http://schemas.microsoft.com/office/powerpoint/2010/main" val="2403712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668339" y="102038"/>
            <a:ext cx="6696744" cy="354005"/>
          </a:xfrm>
        </p:spPr>
        <p:txBody>
          <a:bodyPr/>
          <a:lstStyle/>
          <a:p>
            <a:pPr algn="ctr"/>
            <a:r>
              <a:rPr lang="en-GB" dirty="0">
                <a:solidFill>
                  <a:schemeClr val="bg1"/>
                </a:solidFill>
              </a:rPr>
              <a:t>Orphan designation (OD) criteria (EU) </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179512" y="493380"/>
            <a:ext cx="8812244" cy="4626056"/>
          </a:xfrm>
        </p:spPr>
        <p:txBody>
          <a:bodyPr/>
          <a:lstStyle/>
          <a:p>
            <a:pPr algn="l">
              <a:buFont typeface="+mj-lt"/>
              <a:buAutoNum type="arabicPeriod"/>
            </a:pPr>
            <a:r>
              <a:rPr lang="en-US" b="1" i="0" dirty="0">
                <a:solidFill>
                  <a:srgbClr val="111111"/>
                </a:solidFill>
                <a:effectLst/>
                <a:latin typeface="-apple-system"/>
              </a:rPr>
              <a:t>Orphan Condition</a:t>
            </a:r>
            <a:r>
              <a:rPr lang="en-US" b="0" i="0" dirty="0">
                <a:solidFill>
                  <a:srgbClr val="111111"/>
                </a:solidFill>
                <a:effectLst/>
                <a:latin typeface="-apple-system"/>
              </a:rPr>
              <a:t>:</a:t>
            </a:r>
          </a:p>
          <a:p>
            <a:pPr marL="742950" lvl="1" indent="-285750"/>
            <a:r>
              <a:rPr lang="en-US" b="0" i="0" dirty="0">
                <a:solidFill>
                  <a:srgbClr val="111111"/>
                </a:solidFill>
                <a:effectLst/>
                <a:latin typeface="-apple-system"/>
              </a:rPr>
              <a:t>The medicine must be intended for </a:t>
            </a:r>
            <a:r>
              <a:rPr lang="en-US" b="1" i="0" dirty="0">
                <a:solidFill>
                  <a:srgbClr val="111111"/>
                </a:solidFill>
                <a:effectLst/>
                <a:latin typeface="-apple-system"/>
              </a:rPr>
              <a:t>treatment, prevention, or diagnosis</a:t>
            </a:r>
            <a:r>
              <a:rPr lang="en-US" b="0" i="0" dirty="0">
                <a:solidFill>
                  <a:srgbClr val="111111"/>
                </a:solidFill>
                <a:effectLst/>
                <a:latin typeface="-apple-system"/>
              </a:rPr>
              <a:t> of a </a:t>
            </a:r>
            <a:r>
              <a:rPr lang="en-US" dirty="0">
                <a:solidFill>
                  <a:srgbClr val="111111"/>
                </a:solidFill>
                <a:latin typeface="-apple-system"/>
              </a:rPr>
              <a:t>condition that is 1) a </a:t>
            </a:r>
            <a:r>
              <a:rPr lang="en-US" b="1" dirty="0">
                <a:solidFill>
                  <a:srgbClr val="111111"/>
                </a:solidFill>
                <a:latin typeface="-apple-system"/>
              </a:rPr>
              <a:t>broad distinct disease entity</a:t>
            </a:r>
            <a:r>
              <a:rPr lang="en-US" dirty="0">
                <a:solidFill>
                  <a:srgbClr val="111111"/>
                </a:solidFill>
                <a:latin typeface="-apple-system"/>
              </a:rPr>
              <a:t> </a:t>
            </a:r>
            <a:r>
              <a:rPr lang="en-US" sz="1200" b="0" i="0" dirty="0">
                <a:solidFill>
                  <a:srgbClr val="111111"/>
                </a:solidFill>
                <a:effectLst/>
                <a:latin typeface="-apple-system"/>
              </a:rPr>
              <a:t>(not disease subset</a:t>
            </a:r>
            <a:r>
              <a:rPr lang="en-US" b="0" i="0" dirty="0">
                <a:solidFill>
                  <a:srgbClr val="111111"/>
                </a:solidFill>
                <a:effectLst/>
                <a:latin typeface="-apple-system"/>
              </a:rPr>
              <a:t>), and 2) is </a:t>
            </a:r>
            <a:r>
              <a:rPr lang="en-US" b="1" i="0" dirty="0">
                <a:solidFill>
                  <a:srgbClr val="111111"/>
                </a:solidFill>
                <a:effectLst/>
                <a:latin typeface="-apple-system"/>
              </a:rPr>
              <a:t>life-threatening and/or chronically debilitating</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Prevalence</a:t>
            </a:r>
            <a:r>
              <a:rPr lang="en-US" b="0" i="0" dirty="0">
                <a:solidFill>
                  <a:srgbClr val="111111"/>
                </a:solidFill>
                <a:effectLst/>
                <a:latin typeface="-apple-system"/>
              </a:rPr>
              <a:t>:</a:t>
            </a:r>
          </a:p>
          <a:p>
            <a:pPr marL="742950" lvl="1" indent="-285750"/>
            <a:r>
              <a:rPr lang="en-US" b="0" i="0" dirty="0">
                <a:solidFill>
                  <a:srgbClr val="111111"/>
                </a:solidFill>
                <a:effectLst/>
                <a:latin typeface="-apple-system"/>
              </a:rPr>
              <a:t>The </a:t>
            </a:r>
            <a:r>
              <a:rPr lang="en-US" b="1" i="0" dirty="0">
                <a:solidFill>
                  <a:srgbClr val="111111"/>
                </a:solidFill>
                <a:effectLst/>
                <a:latin typeface="-apple-system"/>
              </a:rPr>
              <a:t>prevalence</a:t>
            </a:r>
            <a:r>
              <a:rPr lang="en-US" b="0" i="0" dirty="0">
                <a:solidFill>
                  <a:srgbClr val="111111"/>
                </a:solidFill>
                <a:effectLst/>
                <a:latin typeface="-apple-system"/>
              </a:rPr>
              <a:t> of the condition in the EU must </a:t>
            </a:r>
            <a:r>
              <a:rPr lang="en-US" b="1" i="0" dirty="0">
                <a:solidFill>
                  <a:srgbClr val="111111"/>
                </a:solidFill>
                <a:effectLst/>
                <a:latin typeface="-apple-system"/>
              </a:rPr>
              <a:t>not </a:t>
            </a:r>
            <a:r>
              <a:rPr lang="en-US" i="0" dirty="0">
                <a:solidFill>
                  <a:srgbClr val="111111"/>
                </a:solidFill>
                <a:effectLst/>
                <a:latin typeface="-apple-system"/>
              </a:rPr>
              <a:t>be</a:t>
            </a:r>
            <a:r>
              <a:rPr lang="en-US" b="1" i="0" dirty="0">
                <a:solidFill>
                  <a:srgbClr val="111111"/>
                </a:solidFill>
                <a:effectLst/>
                <a:latin typeface="-apple-system"/>
              </a:rPr>
              <a:t> more </a:t>
            </a:r>
            <a:r>
              <a:rPr lang="en-US" b="0" i="0" dirty="0">
                <a:solidFill>
                  <a:srgbClr val="111111"/>
                </a:solidFill>
                <a:effectLst/>
                <a:latin typeface="-apple-system"/>
              </a:rPr>
              <a:t>than </a:t>
            </a:r>
            <a:r>
              <a:rPr lang="en-US" b="1" i="0" dirty="0">
                <a:solidFill>
                  <a:srgbClr val="111111"/>
                </a:solidFill>
                <a:effectLst/>
                <a:latin typeface="-apple-system"/>
              </a:rPr>
              <a:t>5 in 10,000</a:t>
            </a:r>
            <a:r>
              <a:rPr lang="en-US" b="0" i="0" dirty="0">
                <a:solidFill>
                  <a:srgbClr val="111111"/>
                </a:solidFill>
                <a:effectLst/>
                <a:latin typeface="-apple-system"/>
              </a:rPr>
              <a:t> individuals (~ below 250.000)</a:t>
            </a:r>
          </a:p>
          <a:p>
            <a:pPr algn="l">
              <a:buFont typeface="+mj-lt"/>
              <a:buAutoNum type="arabicPeriod"/>
            </a:pPr>
            <a:r>
              <a:rPr lang="en-US" b="1" dirty="0">
                <a:solidFill>
                  <a:srgbClr val="111111"/>
                </a:solidFill>
                <a:latin typeface="-apple-system"/>
              </a:rPr>
              <a:t>Medical Plausibility</a:t>
            </a:r>
            <a:r>
              <a:rPr lang="en-US" b="0" i="0" dirty="0">
                <a:solidFill>
                  <a:srgbClr val="111111"/>
                </a:solidFill>
                <a:effectLst/>
                <a:latin typeface="-apple-system"/>
              </a:rPr>
              <a:t>:</a:t>
            </a:r>
          </a:p>
          <a:p>
            <a:pPr marL="474662" indent="-285750">
              <a:buFont typeface="Arial" panose="020B0604020202020204" pitchFamily="34" charset="0"/>
              <a:buChar char="•"/>
            </a:pPr>
            <a:r>
              <a:rPr lang="en-US" sz="1350" b="1" dirty="0">
                <a:solidFill>
                  <a:srgbClr val="FF0000"/>
                </a:solidFill>
                <a:latin typeface="-apple-system"/>
              </a:rPr>
              <a:t>If the Benefit/Risk balance is positive according to the CHMP evaluation, the COMP automatically accept that the Medical Plausibility is confirmed and will not re-assess it themselves again.</a:t>
            </a:r>
          </a:p>
          <a:p>
            <a:pPr marL="188912"/>
            <a:r>
              <a:rPr lang="en-US" b="1" dirty="0">
                <a:solidFill>
                  <a:srgbClr val="111111"/>
                </a:solidFill>
                <a:latin typeface="-apple-system"/>
              </a:rPr>
              <a:t>4. </a:t>
            </a:r>
            <a:r>
              <a:rPr lang="en-US" b="1" i="0" dirty="0">
                <a:solidFill>
                  <a:srgbClr val="111111"/>
                </a:solidFill>
                <a:effectLst/>
                <a:latin typeface="-apple-system"/>
              </a:rPr>
              <a:t>Significant Benefit</a:t>
            </a:r>
            <a:r>
              <a:rPr lang="en-US" b="0" i="0" dirty="0">
                <a:solidFill>
                  <a:srgbClr val="111111"/>
                </a:solidFill>
                <a:effectLst/>
                <a:latin typeface="-apple-system"/>
              </a:rPr>
              <a:t>: </a:t>
            </a:r>
          </a:p>
          <a:p>
            <a:pPr marL="742950" lvl="1" indent="-285750"/>
            <a:r>
              <a:rPr lang="en-US" b="0" i="0" u="sng" dirty="0">
                <a:solidFill>
                  <a:srgbClr val="111111"/>
                </a:solidFill>
                <a:effectLst/>
                <a:latin typeface="-apple-system"/>
              </a:rPr>
              <a:t>Only applicable if authorized products for condition exist in the EU</a:t>
            </a:r>
            <a:r>
              <a:rPr lang="en-US" b="0" i="0" dirty="0">
                <a:solidFill>
                  <a:srgbClr val="111111"/>
                </a:solidFill>
                <a:effectLst/>
                <a:latin typeface="-apple-system"/>
              </a:rPr>
              <a:t> -&gt; if yes, new drug must demonstrate </a:t>
            </a:r>
            <a:r>
              <a:rPr lang="en-US" b="1" i="0" dirty="0">
                <a:solidFill>
                  <a:srgbClr val="111111"/>
                </a:solidFill>
                <a:effectLst/>
                <a:latin typeface="-apple-system"/>
              </a:rPr>
              <a:t>significant benefit</a:t>
            </a:r>
            <a:r>
              <a:rPr lang="en-US" b="0" i="0" dirty="0">
                <a:solidFill>
                  <a:srgbClr val="111111"/>
                </a:solidFill>
                <a:effectLst/>
                <a:latin typeface="-apple-system"/>
              </a:rPr>
              <a:t> over these </a:t>
            </a:r>
            <a:r>
              <a:rPr lang="en-US" b="1" i="0" dirty="0">
                <a:solidFill>
                  <a:srgbClr val="111111"/>
                </a:solidFill>
                <a:effectLst/>
                <a:latin typeface="-apple-system"/>
              </a:rPr>
              <a:t>authorized drugs </a:t>
            </a:r>
            <a:r>
              <a:rPr lang="en-US" b="0" i="0" dirty="0">
                <a:solidFill>
                  <a:srgbClr val="111111"/>
                </a:solidFill>
                <a:effectLst/>
                <a:latin typeface="-apple-system"/>
              </a:rPr>
              <a:t>by means of showing 1) </a:t>
            </a:r>
            <a:r>
              <a:rPr lang="en-US" b="1" i="0" dirty="0">
                <a:solidFill>
                  <a:srgbClr val="111111"/>
                </a:solidFill>
                <a:effectLst/>
                <a:latin typeface="-apple-system"/>
              </a:rPr>
              <a:t>improved efficacy or safety </a:t>
            </a:r>
            <a:r>
              <a:rPr lang="en-US" b="0" i="0" dirty="0">
                <a:solidFill>
                  <a:srgbClr val="111111"/>
                </a:solidFill>
                <a:effectLst/>
                <a:latin typeface="-apple-system"/>
              </a:rPr>
              <a:t>or 2) a </a:t>
            </a:r>
            <a:r>
              <a:rPr lang="en-US" b="1" i="0" dirty="0">
                <a:solidFill>
                  <a:srgbClr val="111111"/>
                </a:solidFill>
                <a:effectLst/>
                <a:latin typeface="-apple-system"/>
              </a:rPr>
              <a:t>major contribution to patient care</a:t>
            </a:r>
            <a:r>
              <a:rPr lang="en-US" b="0" i="0" dirty="0">
                <a:solidFill>
                  <a:srgbClr val="111111"/>
                </a:solidFill>
                <a:effectLst/>
                <a:latin typeface="-apple-system"/>
              </a:rPr>
              <a:t> (MCPC) -&gt; note: MCPC requires demonstration of at least equivalent efficacy and safety as compared to the authorized products (</a:t>
            </a:r>
            <a:r>
              <a:rPr lang="en-US" sz="1200" dirty="0">
                <a:solidFill>
                  <a:srgbClr val="111111"/>
                </a:solidFill>
                <a:latin typeface="-apple-system"/>
              </a:rPr>
              <a:t>MCPC could be derived through </a:t>
            </a:r>
            <a:r>
              <a:rPr lang="en-US" sz="1200" b="0" i="0" dirty="0">
                <a:solidFill>
                  <a:srgbClr val="111111"/>
                </a:solidFill>
                <a:effectLst/>
                <a:latin typeface="-apple-system"/>
              </a:rPr>
              <a:t>change in formulation or route of administration which leads to a decrease in patient burden </a:t>
            </a:r>
            <a:r>
              <a:rPr lang="en-US" sz="1200" dirty="0">
                <a:solidFill>
                  <a:srgbClr val="111111"/>
                </a:solidFill>
                <a:latin typeface="-apple-system"/>
              </a:rPr>
              <a:t>e.g. </a:t>
            </a:r>
            <a:r>
              <a:rPr lang="en-US" sz="1200" b="0" i="0" dirty="0">
                <a:solidFill>
                  <a:srgbClr val="111111"/>
                </a:solidFill>
                <a:effectLst/>
                <a:latin typeface="-apple-system"/>
              </a:rPr>
              <a:t>ease of self-administration, or improved treatment adherence</a:t>
            </a:r>
            <a:r>
              <a:rPr lang="en-US" b="0" i="0" dirty="0">
                <a:solidFill>
                  <a:srgbClr val="111111"/>
                </a:solidFill>
                <a:effectLst/>
                <a:latin typeface="-apple-system"/>
              </a:rPr>
              <a:t>)</a:t>
            </a:r>
          </a:p>
          <a:p>
            <a:endParaRPr lang="en-GB" dirty="0"/>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29</a:t>
            </a:fld>
            <a:endParaRPr lang="en-GB" altLang="en-US"/>
          </a:p>
        </p:txBody>
      </p:sp>
    </p:spTree>
    <p:extLst>
      <p:ext uri="{BB962C8B-B14F-4D97-AF65-F5344CB8AC3E}">
        <p14:creationId xmlns:p14="http://schemas.microsoft.com/office/powerpoint/2010/main" val="1025017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p:txBody>
          <a:bodyPr/>
          <a:lstStyle/>
          <a:p>
            <a:r>
              <a:rPr lang="en-GB" dirty="0"/>
              <a:t>Application for Orphan Maintenance</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150413" y="1275606"/>
            <a:ext cx="5435772" cy="1758395"/>
          </a:xfrm>
        </p:spPr>
        <p:txBody>
          <a:bodyPr/>
          <a:lstStyle/>
          <a:p>
            <a:r>
              <a:rPr lang="en-GB" b="1" dirty="0"/>
              <a:t>Your Task</a:t>
            </a:r>
            <a:r>
              <a:rPr lang="en-GB" dirty="0"/>
              <a:t>: </a:t>
            </a:r>
          </a:p>
          <a:p>
            <a:r>
              <a:rPr lang="en-GB" dirty="0"/>
              <a:t>You are the </a:t>
            </a:r>
            <a:r>
              <a:rPr lang="en-GB" sz="1600" dirty="0"/>
              <a:t>Committee for Orphan Medicinal Products (COMP) and need to </a:t>
            </a:r>
            <a:r>
              <a:rPr lang="en-GB" dirty="0"/>
              <a:t>review the following hypothetical application for OD and decide if product can </a:t>
            </a:r>
            <a:r>
              <a:rPr lang="en-GB" b="1" dirty="0"/>
              <a:t>maintain its Orphan Designation</a:t>
            </a:r>
            <a:r>
              <a:rPr lang="en-GB" dirty="0"/>
              <a:t> and receive the 10-year Market Exclusivity.</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30</a:t>
            </a:fld>
            <a:endParaRPr lang="en-GB" altLang="en-US"/>
          </a:p>
        </p:txBody>
      </p:sp>
      <p:pic>
        <p:nvPicPr>
          <p:cNvPr id="8" name="Content Placeholder 7" descr="A large room&#10;&#10;Description automatically generated">
            <a:extLst>
              <a:ext uri="{FF2B5EF4-FFF2-40B4-BE49-F238E27FC236}">
                <a16:creationId xmlns:a16="http://schemas.microsoft.com/office/drawing/2014/main" id="{A0772E68-6DD2-49D3-8177-E3BA28857FC2}"/>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5796136" y="627534"/>
            <a:ext cx="3208623" cy="2406467"/>
          </a:xfrm>
        </p:spPr>
      </p:pic>
      <p:sp>
        <p:nvSpPr>
          <p:cNvPr id="6" name="TextBox 5">
            <a:extLst>
              <a:ext uri="{FF2B5EF4-FFF2-40B4-BE49-F238E27FC236}">
                <a16:creationId xmlns:a16="http://schemas.microsoft.com/office/drawing/2014/main" id="{25C01190-C3CB-A9E9-B8DF-5BFD5251212B}"/>
              </a:ext>
            </a:extLst>
          </p:cNvPr>
          <p:cNvSpPr txBox="1"/>
          <p:nvPr/>
        </p:nvSpPr>
        <p:spPr>
          <a:xfrm>
            <a:off x="249244" y="3480344"/>
            <a:ext cx="8643064" cy="877484"/>
          </a:xfrm>
          <a:prstGeom prst="rect">
            <a:avLst/>
          </a:prstGeom>
          <a:noFill/>
        </p:spPr>
        <p:txBody>
          <a:bodyPr wrap="square">
            <a:spAutoFit/>
          </a:bodyPr>
          <a:lstStyle/>
          <a:p>
            <a:pPr algn="l"/>
            <a:r>
              <a:rPr lang="en-GB" u="sng" dirty="0"/>
              <a:t>Stage of development</a:t>
            </a:r>
            <a:r>
              <a:rPr lang="en-GB" dirty="0"/>
              <a:t>: </a:t>
            </a:r>
            <a:r>
              <a:rPr lang="en-GB" sz="1400" dirty="0"/>
              <a:t>pivotal clinical study data is available, CHMP review complete and drug considered approvable (positive Benefit/Risk balance), Prevalence remains below 5 per 10,000 and the condition is still debilitating and life-threatening, BUT….</a:t>
            </a:r>
            <a:endParaRPr lang="en-GB" dirty="0"/>
          </a:p>
        </p:txBody>
      </p:sp>
    </p:spTree>
    <p:extLst>
      <p:ext uri="{BB962C8B-B14F-4D97-AF65-F5344CB8AC3E}">
        <p14:creationId xmlns:p14="http://schemas.microsoft.com/office/powerpoint/2010/main" val="194010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532916" y="170699"/>
            <a:ext cx="8424000" cy="713185"/>
          </a:xfrm>
        </p:spPr>
        <p:txBody>
          <a:bodyPr/>
          <a:lstStyle/>
          <a:p>
            <a:r>
              <a:rPr lang="en-GB" dirty="0">
                <a:solidFill>
                  <a:schemeClr val="bg1"/>
                </a:solidFill>
              </a:rPr>
              <a:t>Application for Orphan Maintenance</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31</a:t>
            </a:fld>
            <a:endParaRPr lang="en-GB" altLang="en-US"/>
          </a:p>
        </p:txBody>
      </p:sp>
      <p:sp>
        <p:nvSpPr>
          <p:cNvPr id="6" name="TextBox 5">
            <a:extLst>
              <a:ext uri="{FF2B5EF4-FFF2-40B4-BE49-F238E27FC236}">
                <a16:creationId xmlns:a16="http://schemas.microsoft.com/office/drawing/2014/main" id="{25C01190-C3CB-A9E9-B8DF-5BFD5251212B}"/>
              </a:ext>
            </a:extLst>
          </p:cNvPr>
          <p:cNvSpPr txBox="1"/>
          <p:nvPr/>
        </p:nvSpPr>
        <p:spPr>
          <a:xfrm>
            <a:off x="250468" y="883884"/>
            <a:ext cx="8643064" cy="3311163"/>
          </a:xfrm>
          <a:prstGeom prst="rect">
            <a:avLst/>
          </a:prstGeom>
          <a:noFill/>
        </p:spPr>
        <p:txBody>
          <a:bodyPr wrap="square">
            <a:spAutoFit/>
          </a:bodyPr>
          <a:lstStyle/>
          <a:p>
            <a:pPr algn="l"/>
            <a:r>
              <a:rPr lang="en-GB" dirty="0"/>
              <a:t>BUT….meanwhile a new medicinal product has been authorized from different company in the EU. This new drug (</a:t>
            </a:r>
            <a:r>
              <a:rPr lang="en-GB" dirty="0" err="1"/>
              <a:t>Segradacaftor</a:t>
            </a:r>
            <a:r>
              <a:rPr lang="en-GB" dirty="0"/>
              <a:t>) has a very similar mechanism of action, is intended for the same patients (</a:t>
            </a:r>
            <a:r>
              <a:rPr lang="en-GB" sz="1400" dirty="0"/>
              <a:t>CF from 2 year of age</a:t>
            </a:r>
            <a:r>
              <a:rPr lang="en-GB" dirty="0"/>
              <a:t>) and has shown similar safety and efficacy based on a similar pivotal clinical study</a:t>
            </a:r>
          </a:p>
          <a:p>
            <a:pPr marL="285750" indent="-285750" algn="l">
              <a:buFont typeface="Wingdings" panose="05000000000000000000" pitchFamily="2" charset="2"/>
              <a:buChar char="à"/>
            </a:pPr>
            <a:r>
              <a:rPr lang="en-GB" dirty="0">
                <a:sym typeface="Wingdings" panose="05000000000000000000" pitchFamily="2" charset="2"/>
              </a:rPr>
              <a:t>As the sponsor can no longer claim improved efficacy or safety, “Major Contribution to Patient Care” (MCPC) is claimed:</a:t>
            </a:r>
          </a:p>
          <a:p>
            <a:pPr algn="l"/>
            <a:endParaRPr lang="en-GB" dirty="0">
              <a:sym typeface="Wingdings" panose="05000000000000000000" pitchFamily="2" charset="2"/>
            </a:endParaRPr>
          </a:p>
          <a:p>
            <a:pPr marL="285750" indent="-285750" algn="l">
              <a:buFont typeface="Courier New" panose="02070309020205020404" pitchFamily="49" charset="0"/>
              <a:buChar char="o"/>
            </a:pPr>
            <a:r>
              <a:rPr lang="en-GB" dirty="0" err="1"/>
              <a:t>Segradacaftor</a:t>
            </a:r>
            <a:r>
              <a:rPr lang="en-GB" dirty="0"/>
              <a:t> </a:t>
            </a:r>
            <a:r>
              <a:rPr lang="en-GB" dirty="0">
                <a:sym typeface="Wingdings" panose="05000000000000000000" pitchFamily="2" charset="2"/>
              </a:rPr>
              <a:t>is a </a:t>
            </a:r>
            <a:r>
              <a:rPr lang="en-GB" b="1" dirty="0">
                <a:sym typeface="Wingdings" panose="05000000000000000000" pitchFamily="2" charset="2"/>
              </a:rPr>
              <a:t>tablet</a:t>
            </a:r>
            <a:r>
              <a:rPr lang="en-GB" dirty="0">
                <a:sym typeface="Wingdings" panose="05000000000000000000" pitchFamily="2" charset="2"/>
              </a:rPr>
              <a:t> for once </a:t>
            </a:r>
            <a:r>
              <a:rPr lang="en-GB" b="1" dirty="0">
                <a:sym typeface="Wingdings" panose="05000000000000000000" pitchFamily="2" charset="2"/>
              </a:rPr>
              <a:t>daily</a:t>
            </a:r>
            <a:r>
              <a:rPr lang="en-GB" dirty="0">
                <a:sym typeface="Wingdings" panose="05000000000000000000" pitchFamily="2" charset="2"/>
              </a:rPr>
              <a:t> administration </a:t>
            </a:r>
            <a:r>
              <a:rPr lang="en-GB" u="sng" dirty="0">
                <a:sym typeface="Wingdings" panose="05000000000000000000" pitchFamily="2" charset="2"/>
              </a:rPr>
              <a:t>vs</a:t>
            </a:r>
          </a:p>
          <a:p>
            <a:pPr algn="l"/>
            <a:r>
              <a:rPr lang="en-GB" dirty="0">
                <a:sym typeface="Wingdings" panose="05000000000000000000" pitchFamily="2" charset="2"/>
              </a:rPr>
              <a:t>           </a:t>
            </a:r>
            <a:r>
              <a:rPr lang="en-GB" dirty="0" err="1">
                <a:sym typeface="Wingdings" panose="05000000000000000000" pitchFamily="2" charset="2"/>
              </a:rPr>
              <a:t>Antonicaftor</a:t>
            </a:r>
            <a:r>
              <a:rPr lang="en-GB" dirty="0">
                <a:sym typeface="Wingdings" panose="05000000000000000000" pitchFamily="2" charset="2"/>
              </a:rPr>
              <a:t> is a </a:t>
            </a:r>
            <a:r>
              <a:rPr lang="en-GB" b="1" dirty="0">
                <a:sym typeface="Wingdings" panose="05000000000000000000" pitchFamily="2" charset="2"/>
              </a:rPr>
              <a:t>tablet</a:t>
            </a:r>
            <a:r>
              <a:rPr lang="en-GB" dirty="0">
                <a:sym typeface="Wingdings" panose="05000000000000000000" pitchFamily="2" charset="2"/>
              </a:rPr>
              <a:t> for administration </a:t>
            </a:r>
            <a:r>
              <a:rPr lang="en-GB" b="1" dirty="0">
                <a:sym typeface="Wingdings" panose="05000000000000000000" pitchFamily="2" charset="2"/>
              </a:rPr>
              <a:t>twice per week </a:t>
            </a:r>
          </a:p>
          <a:p>
            <a:pPr algn="l"/>
            <a:endParaRPr lang="en-GB" dirty="0">
              <a:sym typeface="Wingdings" panose="05000000000000000000" pitchFamily="2" charset="2"/>
            </a:endParaRPr>
          </a:p>
          <a:p>
            <a:pPr algn="l"/>
            <a:endParaRPr lang="en-GB" b="1" dirty="0"/>
          </a:p>
        </p:txBody>
      </p:sp>
    </p:spTree>
    <p:extLst>
      <p:ext uri="{BB962C8B-B14F-4D97-AF65-F5344CB8AC3E}">
        <p14:creationId xmlns:p14="http://schemas.microsoft.com/office/powerpoint/2010/main" val="875672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532916" y="170699"/>
            <a:ext cx="8424000" cy="713185"/>
          </a:xfrm>
        </p:spPr>
        <p:txBody>
          <a:bodyPr/>
          <a:lstStyle/>
          <a:p>
            <a:r>
              <a:rPr lang="en-GB" dirty="0">
                <a:solidFill>
                  <a:schemeClr val="bg1"/>
                </a:solidFill>
              </a:rPr>
              <a:t>Application for Orphan Maintenance</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32</a:t>
            </a:fld>
            <a:endParaRPr lang="en-GB" altLang="en-US"/>
          </a:p>
        </p:txBody>
      </p:sp>
      <p:sp>
        <p:nvSpPr>
          <p:cNvPr id="6" name="TextBox 5">
            <a:extLst>
              <a:ext uri="{FF2B5EF4-FFF2-40B4-BE49-F238E27FC236}">
                <a16:creationId xmlns:a16="http://schemas.microsoft.com/office/drawing/2014/main" id="{25C01190-C3CB-A9E9-B8DF-5BFD5251212B}"/>
              </a:ext>
            </a:extLst>
          </p:cNvPr>
          <p:cNvSpPr txBox="1"/>
          <p:nvPr/>
        </p:nvSpPr>
        <p:spPr>
          <a:xfrm>
            <a:off x="313852" y="3434958"/>
            <a:ext cx="8643064" cy="651973"/>
          </a:xfrm>
          <a:prstGeom prst="rect">
            <a:avLst/>
          </a:prstGeom>
          <a:noFill/>
        </p:spPr>
        <p:txBody>
          <a:bodyPr wrap="square">
            <a:spAutoFit/>
          </a:bodyPr>
          <a:lstStyle/>
          <a:p>
            <a:pPr algn="l"/>
            <a:endParaRPr lang="en-GB" dirty="0">
              <a:sym typeface="Wingdings" panose="05000000000000000000" pitchFamily="2" charset="2"/>
            </a:endParaRPr>
          </a:p>
          <a:p>
            <a:pPr algn="l"/>
            <a:endParaRPr lang="en-GB" b="1" dirty="0"/>
          </a:p>
        </p:txBody>
      </p:sp>
      <p:pic>
        <p:nvPicPr>
          <p:cNvPr id="4" name="Picture 3">
            <a:extLst>
              <a:ext uri="{FF2B5EF4-FFF2-40B4-BE49-F238E27FC236}">
                <a16:creationId xmlns:a16="http://schemas.microsoft.com/office/drawing/2014/main" id="{64FFA938-3046-7C85-0F14-165C7F14DE97}"/>
              </a:ext>
            </a:extLst>
          </p:cNvPr>
          <p:cNvPicPr>
            <a:picLocks noChangeAspect="1"/>
          </p:cNvPicPr>
          <p:nvPr/>
        </p:nvPicPr>
        <p:blipFill>
          <a:blip r:embed="rId2"/>
          <a:stretch>
            <a:fillRect/>
          </a:stretch>
        </p:blipFill>
        <p:spPr>
          <a:xfrm>
            <a:off x="1403648" y="2092759"/>
            <a:ext cx="5832648" cy="2193308"/>
          </a:xfrm>
          <a:prstGeom prst="rect">
            <a:avLst/>
          </a:prstGeom>
        </p:spPr>
      </p:pic>
      <p:sp>
        <p:nvSpPr>
          <p:cNvPr id="8" name="TextBox 7">
            <a:extLst>
              <a:ext uri="{FF2B5EF4-FFF2-40B4-BE49-F238E27FC236}">
                <a16:creationId xmlns:a16="http://schemas.microsoft.com/office/drawing/2014/main" id="{D549B590-8944-3860-108A-50B12D70CCBF}"/>
              </a:ext>
            </a:extLst>
          </p:cNvPr>
          <p:cNvSpPr txBox="1"/>
          <p:nvPr/>
        </p:nvSpPr>
        <p:spPr>
          <a:xfrm>
            <a:off x="514351" y="596472"/>
            <a:ext cx="8424000" cy="1357616"/>
          </a:xfrm>
          <a:prstGeom prst="rect">
            <a:avLst/>
          </a:prstGeom>
          <a:noFill/>
        </p:spPr>
        <p:txBody>
          <a:bodyPr wrap="square">
            <a:spAutoFit/>
          </a:bodyPr>
          <a:lstStyle/>
          <a:p>
            <a:pPr algn="l"/>
            <a:r>
              <a:rPr lang="en-GB" sz="1400" dirty="0">
                <a:sym typeface="Wingdings" panose="05000000000000000000" pitchFamily="2" charset="2"/>
              </a:rPr>
              <a:t>Sponsor supports their MCPC claim for </a:t>
            </a:r>
            <a:r>
              <a:rPr lang="en-GB" sz="1400" dirty="0" err="1">
                <a:sym typeface="Wingdings" panose="05000000000000000000" pitchFamily="2" charset="2"/>
              </a:rPr>
              <a:t>Antonicaftor</a:t>
            </a:r>
            <a:r>
              <a:rPr lang="en-GB" sz="1400" dirty="0">
                <a:sym typeface="Wingdings" panose="05000000000000000000" pitchFamily="2" charset="2"/>
              </a:rPr>
              <a:t> with Patient Preference data (using non-validated questionnaire) from the single arm phase II study, showing that 77% of patients prefer </a:t>
            </a:r>
            <a:r>
              <a:rPr lang="en-GB" sz="1400" dirty="0" err="1">
                <a:sym typeface="Wingdings" panose="05000000000000000000" pitchFamily="2" charset="2"/>
              </a:rPr>
              <a:t>Antonicaftor</a:t>
            </a:r>
            <a:r>
              <a:rPr lang="en-GB" sz="1400" dirty="0">
                <a:sym typeface="Wingdings" panose="05000000000000000000" pitchFamily="2" charset="2"/>
              </a:rPr>
              <a:t> as compared to “previous experience” with current standard of care treatments, as they believe </a:t>
            </a:r>
            <a:r>
              <a:rPr lang="en-GB" sz="1400" dirty="0" err="1">
                <a:sym typeface="Wingdings" panose="05000000000000000000" pitchFamily="2" charset="2"/>
              </a:rPr>
              <a:t>Antonicaftor</a:t>
            </a:r>
            <a:r>
              <a:rPr lang="en-GB" sz="1400" dirty="0">
                <a:sym typeface="Wingdings" panose="05000000000000000000" pitchFamily="2" charset="2"/>
              </a:rPr>
              <a:t> has improved tolerability and needs to be taken less frequently</a:t>
            </a:r>
          </a:p>
        </p:txBody>
      </p:sp>
    </p:spTree>
    <p:extLst>
      <p:ext uri="{BB962C8B-B14F-4D97-AF65-F5344CB8AC3E}">
        <p14:creationId xmlns:p14="http://schemas.microsoft.com/office/powerpoint/2010/main" val="3208698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DE38E0-8ACB-4B21-A03A-6D837DDCE181}"/>
              </a:ext>
            </a:extLst>
          </p:cNvPr>
          <p:cNvSpPr>
            <a:spLocks noGrp="1"/>
          </p:cNvSpPr>
          <p:nvPr>
            <p:ph idx="1"/>
          </p:nvPr>
        </p:nvSpPr>
        <p:spPr>
          <a:xfrm>
            <a:off x="514351" y="2131504"/>
            <a:ext cx="8424000" cy="880492"/>
          </a:xfrm>
        </p:spPr>
        <p:txBody>
          <a:bodyPr/>
          <a:lstStyle/>
          <a:p>
            <a:pPr marL="285750" indent="-285750">
              <a:buFont typeface="Wingdings" panose="05000000000000000000" pitchFamily="2" charset="2"/>
              <a:buChar char="q"/>
            </a:pPr>
            <a:r>
              <a:rPr lang="en-GB" dirty="0"/>
              <a:t>Yes -&gt; Why?</a:t>
            </a:r>
          </a:p>
          <a:p>
            <a:pPr marL="285750" indent="-285750">
              <a:buFont typeface="Wingdings" panose="05000000000000000000" pitchFamily="2" charset="2"/>
              <a:buChar char="q"/>
            </a:pPr>
            <a:r>
              <a:rPr lang="en-GB" dirty="0"/>
              <a:t>No -&gt; Why?</a:t>
            </a:r>
          </a:p>
          <a:p>
            <a:endParaRPr lang="en-GB" dirty="0"/>
          </a:p>
        </p:txBody>
      </p:sp>
      <p:sp>
        <p:nvSpPr>
          <p:cNvPr id="5" name="Slide Number Placeholder 4">
            <a:extLst>
              <a:ext uri="{FF2B5EF4-FFF2-40B4-BE49-F238E27FC236}">
                <a16:creationId xmlns:a16="http://schemas.microsoft.com/office/drawing/2014/main" id="{60ED3D6C-1015-4B10-8278-786E4E9C8222}"/>
              </a:ext>
            </a:extLst>
          </p:cNvPr>
          <p:cNvSpPr>
            <a:spLocks noGrp="1"/>
          </p:cNvSpPr>
          <p:nvPr>
            <p:ph type="sldNum" sz="quarter" idx="11"/>
          </p:nvPr>
        </p:nvSpPr>
        <p:spPr/>
        <p:txBody>
          <a:bodyPr/>
          <a:lstStyle/>
          <a:p>
            <a:fld id="{7957F717-FD23-493C-BA54-F5AB575BDEC9}" type="slidenum">
              <a:rPr lang="en-GB" altLang="en-US" smtClean="0"/>
              <a:pPr/>
              <a:t>33</a:t>
            </a:fld>
            <a:endParaRPr lang="en-GB" altLang="en-US"/>
          </a:p>
        </p:txBody>
      </p:sp>
      <p:sp>
        <p:nvSpPr>
          <p:cNvPr id="4" name="Title 1">
            <a:extLst>
              <a:ext uri="{FF2B5EF4-FFF2-40B4-BE49-F238E27FC236}">
                <a16:creationId xmlns:a16="http://schemas.microsoft.com/office/drawing/2014/main" id="{568D33AE-5C43-590A-2C58-525FF957B12E}"/>
              </a:ext>
            </a:extLst>
          </p:cNvPr>
          <p:cNvSpPr txBox="1">
            <a:spLocks/>
          </p:cNvSpPr>
          <p:nvPr/>
        </p:nvSpPr>
        <p:spPr bwMode="auto">
          <a:xfrm>
            <a:off x="360000" y="785147"/>
            <a:ext cx="842400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kern="0" dirty="0"/>
              <a:t>Is the data presented for </a:t>
            </a:r>
            <a:r>
              <a:rPr lang="en-US" kern="0" dirty="0" err="1"/>
              <a:t>Antonicaftor</a:t>
            </a:r>
            <a:r>
              <a:rPr lang="en-US" kern="0" dirty="0"/>
              <a:t> sufficient to establish a  of significant benefit over the currently authorized drugs, incl  </a:t>
            </a:r>
            <a:r>
              <a:rPr lang="en-US" kern="0" dirty="0" err="1"/>
              <a:t>Segradacaftor</a:t>
            </a:r>
            <a:r>
              <a:rPr lang="en-US" kern="0" dirty="0"/>
              <a:t>? </a:t>
            </a:r>
          </a:p>
          <a:p>
            <a:endParaRPr lang="en-GB" kern="0" dirty="0"/>
          </a:p>
        </p:txBody>
      </p:sp>
    </p:spTree>
    <p:extLst>
      <p:ext uri="{BB962C8B-B14F-4D97-AF65-F5344CB8AC3E}">
        <p14:creationId xmlns:p14="http://schemas.microsoft.com/office/powerpoint/2010/main" val="3672717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D43CF-BC38-4C51-AC1E-97C523B01F81}"/>
              </a:ext>
            </a:extLst>
          </p:cNvPr>
          <p:cNvSpPr txBox="1"/>
          <p:nvPr/>
        </p:nvSpPr>
        <p:spPr>
          <a:xfrm>
            <a:off x="3131840" y="2261440"/>
            <a:ext cx="2502223" cy="620619"/>
          </a:xfrm>
          <a:prstGeom prst="rect">
            <a:avLst/>
          </a:prstGeom>
          <a:noFill/>
        </p:spPr>
        <p:txBody>
          <a:bodyPr wrap="none" rtlCol="0">
            <a:spAutoFit/>
          </a:bodyPr>
          <a:lstStyle/>
          <a:p>
            <a:r>
              <a:rPr lang="en-GB" sz="3200" dirty="0"/>
              <a:t>Thank you!</a:t>
            </a:r>
          </a:p>
        </p:txBody>
      </p:sp>
    </p:spTree>
    <p:extLst>
      <p:ext uri="{BB962C8B-B14F-4D97-AF65-F5344CB8AC3E}">
        <p14:creationId xmlns:p14="http://schemas.microsoft.com/office/powerpoint/2010/main" val="322459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327448" y="129513"/>
            <a:ext cx="8424000" cy="354005"/>
          </a:xfrm>
        </p:spPr>
        <p:txBody>
          <a:bodyPr/>
          <a:lstStyle/>
          <a:p>
            <a:pPr algn="ctr"/>
            <a:r>
              <a:rPr lang="en-GB" dirty="0">
                <a:solidFill>
                  <a:schemeClr val="bg1"/>
                </a:solidFill>
              </a:rPr>
              <a:t>Application for orphan designation</a:t>
            </a:r>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3</a:t>
            </a:fld>
            <a:endParaRPr lang="en-GB" altLang="en-US"/>
          </a:p>
        </p:txBody>
      </p:sp>
      <p:sp>
        <p:nvSpPr>
          <p:cNvPr id="9" name="Content Placeholder 8">
            <a:extLst>
              <a:ext uri="{FF2B5EF4-FFF2-40B4-BE49-F238E27FC236}">
                <a16:creationId xmlns:a16="http://schemas.microsoft.com/office/drawing/2014/main" id="{9A1C2F49-C3C8-2B7C-23D8-E5CB52196537}"/>
              </a:ext>
            </a:extLst>
          </p:cNvPr>
          <p:cNvSpPr>
            <a:spLocks noGrp="1"/>
          </p:cNvSpPr>
          <p:nvPr>
            <p:ph sz="half" idx="1"/>
          </p:nvPr>
        </p:nvSpPr>
        <p:spPr>
          <a:xfrm>
            <a:off x="304504" y="699543"/>
            <a:ext cx="8083920" cy="462114"/>
          </a:xfrm>
        </p:spPr>
        <p:txBody>
          <a:bodyPr/>
          <a:lstStyle/>
          <a:p>
            <a:r>
              <a:rPr lang="en-GB" sz="1600" b="1" dirty="0"/>
              <a:t>How and When?</a:t>
            </a:r>
          </a:p>
          <a:p>
            <a:endParaRPr lang="en-GB" dirty="0"/>
          </a:p>
        </p:txBody>
      </p:sp>
      <p:sp>
        <p:nvSpPr>
          <p:cNvPr id="10" name="Oval 9">
            <a:extLst>
              <a:ext uri="{FF2B5EF4-FFF2-40B4-BE49-F238E27FC236}">
                <a16:creationId xmlns:a16="http://schemas.microsoft.com/office/drawing/2014/main" id="{4F22D91F-8DEF-C463-236F-BF54D985615C}"/>
              </a:ext>
            </a:extLst>
          </p:cNvPr>
          <p:cNvSpPr/>
          <p:nvPr/>
        </p:nvSpPr>
        <p:spPr bwMode="auto">
          <a:xfrm>
            <a:off x="1619672" y="836012"/>
            <a:ext cx="1872207" cy="1591722"/>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sp>
        <p:nvSpPr>
          <p:cNvPr id="12" name="Arrow: Right 11">
            <a:extLst>
              <a:ext uri="{FF2B5EF4-FFF2-40B4-BE49-F238E27FC236}">
                <a16:creationId xmlns:a16="http://schemas.microsoft.com/office/drawing/2014/main" id="{D48E7FD7-0C0F-7C0B-8DFB-044BEA0F230D}"/>
              </a:ext>
            </a:extLst>
          </p:cNvPr>
          <p:cNvSpPr/>
          <p:nvPr/>
        </p:nvSpPr>
        <p:spPr bwMode="auto">
          <a:xfrm>
            <a:off x="1358078" y="2523863"/>
            <a:ext cx="7393370" cy="1400547"/>
          </a:xfrm>
          <a:prstGeom prst="rightArrow">
            <a:avLst/>
          </a:pr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Verdana" pitchFamily="34" charset="0"/>
                <a:cs typeface="Arial" charset="0"/>
              </a:rPr>
              <a:t>Drug Development Phases</a:t>
            </a:r>
          </a:p>
          <a:p>
            <a:pPr marL="0" marR="0" indent="0" algn="l" defTabSz="914400" rtl="0" eaLnBrk="1" fontAlgn="base" latinLnBrk="0" hangingPunct="1">
              <a:lnSpc>
                <a:spcPct val="120000"/>
              </a:lnSpc>
              <a:spcBef>
                <a:spcPct val="0"/>
              </a:spcBef>
              <a:spcAft>
                <a:spcPct val="0"/>
              </a:spcAft>
              <a:buClrTx/>
              <a:buSzTx/>
              <a:buFontTx/>
              <a:buNone/>
              <a:tabLst/>
            </a:pPr>
            <a:r>
              <a:rPr lang="en-GB" dirty="0"/>
              <a:t>         Early </a:t>
            </a:r>
            <a:r>
              <a:rPr lang="en-GB" sz="1200" dirty="0"/>
              <a:t>(pre-clinical/e</a:t>
            </a:r>
            <a:r>
              <a:rPr kumimoji="0" lang="en-GB" sz="1200" b="0" i="0" u="none" strike="noStrike" cap="none" normalizeH="0" baseline="0" dirty="0">
                <a:ln>
                  <a:noFill/>
                </a:ln>
                <a:solidFill>
                  <a:srgbClr val="000000"/>
                </a:solidFill>
                <a:effectLst/>
                <a:latin typeface="Verdana" pitchFamily="34" charset="0"/>
                <a:cs typeface="Arial" charset="0"/>
              </a:rPr>
              <a:t>arly clinical)               </a:t>
            </a:r>
            <a:r>
              <a:rPr kumimoji="0" lang="en-GB" sz="1600" b="0" i="0" u="none" strike="noStrike" kern="1200" cap="none" spc="0" normalizeH="0" baseline="0" noProof="0" dirty="0">
                <a:ln>
                  <a:noFill/>
                </a:ln>
                <a:solidFill>
                  <a:srgbClr val="000000"/>
                </a:solidFill>
                <a:effectLst/>
                <a:uLnTx/>
                <a:uFillTx/>
                <a:latin typeface="Verdana" pitchFamily="34" charset="0"/>
                <a:ea typeface="+mn-ea"/>
                <a:cs typeface="Arial" charset="0"/>
              </a:rPr>
              <a:t>Late </a:t>
            </a:r>
            <a:r>
              <a:rPr kumimoji="0" lang="en-GB" sz="1200" b="0" i="0" u="none" strike="noStrike" kern="1200" cap="none" spc="0" normalizeH="0" baseline="0" noProof="0" dirty="0">
                <a:ln>
                  <a:noFill/>
                </a:ln>
                <a:solidFill>
                  <a:srgbClr val="000000"/>
                </a:solidFill>
                <a:effectLst/>
                <a:uLnTx/>
                <a:uFillTx/>
                <a:latin typeface="Verdana" pitchFamily="34" charset="0"/>
                <a:ea typeface="+mn-ea"/>
                <a:cs typeface="Arial" charset="0"/>
              </a:rPr>
              <a:t>(clinical phase III completed)</a:t>
            </a:r>
            <a:endParaRPr kumimoji="0" lang="en-GB" sz="1600" b="0" i="0" u="none" strike="noStrike" cap="none" normalizeH="0" baseline="0" dirty="0">
              <a:ln>
                <a:noFill/>
              </a:ln>
              <a:solidFill>
                <a:srgbClr val="000000"/>
              </a:solidFill>
              <a:effectLst/>
              <a:latin typeface="Verdana" pitchFamily="34" charset="0"/>
              <a:cs typeface="Arial" charset="0"/>
            </a:endParaRPr>
          </a:p>
        </p:txBody>
      </p:sp>
      <p:sp>
        <p:nvSpPr>
          <p:cNvPr id="13" name="Oval 12">
            <a:extLst>
              <a:ext uri="{FF2B5EF4-FFF2-40B4-BE49-F238E27FC236}">
                <a16:creationId xmlns:a16="http://schemas.microsoft.com/office/drawing/2014/main" id="{B8B74FC3-5A7E-3E77-A1E8-B356DEBB8EA5}"/>
              </a:ext>
            </a:extLst>
          </p:cNvPr>
          <p:cNvSpPr/>
          <p:nvPr/>
        </p:nvSpPr>
        <p:spPr bwMode="auto">
          <a:xfrm>
            <a:off x="1810174" y="3265399"/>
            <a:ext cx="2905842" cy="314463"/>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cxnSp>
        <p:nvCxnSpPr>
          <p:cNvPr id="16" name="Straight Arrow Connector 15">
            <a:extLst>
              <a:ext uri="{FF2B5EF4-FFF2-40B4-BE49-F238E27FC236}">
                <a16:creationId xmlns:a16="http://schemas.microsoft.com/office/drawing/2014/main" id="{D3B13C71-8232-5AF3-E8ED-E59A39F35A35}"/>
              </a:ext>
            </a:extLst>
          </p:cNvPr>
          <p:cNvCxnSpPr/>
          <p:nvPr/>
        </p:nvCxnSpPr>
        <p:spPr bwMode="auto">
          <a:xfrm>
            <a:off x="2339752" y="2516884"/>
            <a:ext cx="0" cy="48691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EA6547F5-A8C4-424D-F892-44B9936325DF}"/>
              </a:ext>
            </a:extLst>
          </p:cNvPr>
          <p:cNvSpPr txBox="1"/>
          <p:nvPr/>
        </p:nvSpPr>
        <p:spPr>
          <a:xfrm>
            <a:off x="1316974" y="4063432"/>
            <a:ext cx="3399042" cy="512063"/>
          </a:xfrm>
          <a:prstGeom prst="rect">
            <a:avLst/>
          </a:prstGeom>
          <a:noFill/>
        </p:spPr>
        <p:txBody>
          <a:bodyPr wrap="square" rtlCol="0">
            <a:spAutoFit/>
          </a:bodyPr>
          <a:lstStyle/>
          <a:p>
            <a:r>
              <a:rPr lang="en-GB" sz="1200" dirty="0"/>
              <a:t>Preliminary data suggestive of a clinical benefit acceptable</a:t>
            </a:r>
          </a:p>
        </p:txBody>
      </p:sp>
      <p:cxnSp>
        <p:nvCxnSpPr>
          <p:cNvPr id="22" name="Straight Arrow Connector 21">
            <a:extLst>
              <a:ext uri="{FF2B5EF4-FFF2-40B4-BE49-F238E27FC236}">
                <a16:creationId xmlns:a16="http://schemas.microsoft.com/office/drawing/2014/main" id="{E825854A-D5BD-D3FD-0374-90070D252B87}"/>
              </a:ext>
            </a:extLst>
          </p:cNvPr>
          <p:cNvCxnSpPr/>
          <p:nvPr/>
        </p:nvCxnSpPr>
        <p:spPr bwMode="auto">
          <a:xfrm>
            <a:off x="3059832" y="3723878"/>
            <a:ext cx="0" cy="200532"/>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Content Placeholder 8">
            <a:extLst>
              <a:ext uri="{FF2B5EF4-FFF2-40B4-BE49-F238E27FC236}">
                <a16:creationId xmlns:a16="http://schemas.microsoft.com/office/drawing/2014/main" id="{14DC15C7-5DC1-2688-45D7-277319564293}"/>
              </a:ext>
            </a:extLst>
          </p:cNvPr>
          <p:cNvSpPr txBox="1">
            <a:spLocks/>
          </p:cNvSpPr>
          <p:nvPr/>
        </p:nvSpPr>
        <p:spPr bwMode="auto">
          <a:xfrm>
            <a:off x="80406" y="1070182"/>
            <a:ext cx="8759090" cy="802607"/>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marR="0" indent="0" algn="l" defTabSz="8072438" rtl="0" eaLnBrk="1" fontAlgn="base" latinLnBrk="0" hangingPunct="1">
              <a:lnSpc>
                <a:spcPts val="2100"/>
              </a:lnSpc>
              <a:spcBef>
                <a:spcPct val="0"/>
              </a:spcBef>
              <a:spcAft>
                <a:spcPts val="900"/>
              </a:spcAft>
              <a:buClr>
                <a:srgbClr val="000000"/>
              </a:buClr>
              <a:buSzTx/>
              <a:buFontTx/>
              <a:buNone/>
              <a:tabLst/>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80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800">
                <a:solidFill>
                  <a:schemeClr val="tx1"/>
                </a:solidFill>
                <a:latin typeface="+mn-lt"/>
                <a:cs typeface="+mn-cs"/>
              </a:defRPr>
            </a:lvl9pPr>
          </a:lstStyle>
          <a:p>
            <a:r>
              <a:rPr lang="en-GB" sz="1000" b="1" u="sng" kern="0" dirty="0"/>
              <a:t>Regulatory procedure</a:t>
            </a:r>
            <a:r>
              <a:rPr lang="en-GB" sz="1000" kern="0" dirty="0"/>
              <a:t>:   </a:t>
            </a:r>
            <a:r>
              <a:rPr lang="en-GB" sz="1000" b="1" kern="0" dirty="0"/>
              <a:t>Orphan Designation       Scientific Advice/             Marketing Authorization     Orphan Maintenance</a:t>
            </a:r>
          </a:p>
          <a:p>
            <a:pPr>
              <a:lnSpc>
                <a:spcPct val="100000"/>
              </a:lnSpc>
            </a:pPr>
            <a:r>
              <a:rPr lang="en-GB" sz="1000" b="1" kern="0" dirty="0"/>
              <a:t>                                                 (Initial)                   Protocol Assistance                 Application                            Review</a:t>
            </a:r>
          </a:p>
          <a:p>
            <a:pPr>
              <a:lnSpc>
                <a:spcPct val="100000"/>
              </a:lnSpc>
            </a:pPr>
            <a:endParaRPr lang="en-GB" sz="1000" b="1" kern="0" dirty="0"/>
          </a:p>
          <a:p>
            <a:pPr>
              <a:lnSpc>
                <a:spcPct val="100000"/>
              </a:lnSpc>
            </a:pPr>
            <a:r>
              <a:rPr lang="en-GB" sz="1000" b="1" u="sng" kern="0" dirty="0"/>
              <a:t>Regulatory Committee</a:t>
            </a:r>
            <a:r>
              <a:rPr lang="en-GB" sz="1000" kern="0" dirty="0"/>
              <a:t>:        </a:t>
            </a:r>
            <a:r>
              <a:rPr lang="en-GB" sz="1000" b="1" kern="0" dirty="0"/>
              <a:t>COMP                            </a:t>
            </a:r>
            <a:r>
              <a:rPr lang="en-GB" sz="1000" kern="0" dirty="0"/>
              <a:t>SAWP/CHMP</a:t>
            </a:r>
            <a:r>
              <a:rPr lang="en-GB" sz="1000" b="1" kern="0" dirty="0"/>
              <a:t>                                   CHMP                                   COMP</a:t>
            </a:r>
          </a:p>
          <a:p>
            <a:endParaRPr lang="en-GB" sz="1000" kern="0" dirty="0"/>
          </a:p>
        </p:txBody>
      </p:sp>
      <p:cxnSp>
        <p:nvCxnSpPr>
          <p:cNvPr id="8" name="Straight Arrow Connector 7">
            <a:extLst>
              <a:ext uri="{FF2B5EF4-FFF2-40B4-BE49-F238E27FC236}">
                <a16:creationId xmlns:a16="http://schemas.microsoft.com/office/drawing/2014/main" id="{69836015-3787-2CE1-F842-D55B752484B0}"/>
              </a:ext>
            </a:extLst>
          </p:cNvPr>
          <p:cNvCxnSpPr/>
          <p:nvPr/>
        </p:nvCxnSpPr>
        <p:spPr bwMode="auto">
          <a:xfrm>
            <a:off x="2339752"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561DB760-981D-5C1B-9554-AEED35D0DC7B}"/>
              </a:ext>
            </a:extLst>
          </p:cNvPr>
          <p:cNvCxnSpPr/>
          <p:nvPr/>
        </p:nvCxnSpPr>
        <p:spPr bwMode="auto">
          <a:xfrm>
            <a:off x="3923928"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9FB15430-3917-6B73-ADB9-F7047C205D30}"/>
              </a:ext>
            </a:extLst>
          </p:cNvPr>
          <p:cNvCxnSpPr/>
          <p:nvPr/>
        </p:nvCxnSpPr>
        <p:spPr bwMode="auto">
          <a:xfrm>
            <a:off x="6156176"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EBA44FE3-8FA5-401D-91C6-941D505370F4}"/>
              </a:ext>
            </a:extLst>
          </p:cNvPr>
          <p:cNvCxnSpPr/>
          <p:nvPr/>
        </p:nvCxnSpPr>
        <p:spPr bwMode="auto">
          <a:xfrm>
            <a:off x="8028384" y="1707654"/>
            <a:ext cx="0"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26">
            <a:extLst>
              <a:ext uri="{FF2B5EF4-FFF2-40B4-BE49-F238E27FC236}">
                <a16:creationId xmlns:a16="http://schemas.microsoft.com/office/drawing/2014/main" id="{168893EE-FFF4-AA86-21F1-B09CC7432416}"/>
              </a:ext>
            </a:extLst>
          </p:cNvPr>
          <p:cNvSpPr/>
          <p:nvPr/>
        </p:nvSpPr>
        <p:spPr bwMode="auto">
          <a:xfrm>
            <a:off x="1163785" y="3951947"/>
            <a:ext cx="3583833" cy="637172"/>
          </a:xfrm>
          <a:prstGeom prst="ellipse">
            <a:avLst/>
          </a:prstGeom>
          <a:noFill/>
          <a:ln w="9525" cap="flat" cmpd="sng" algn="ctr">
            <a:solidFill>
              <a:srgbClr val="FF0000"/>
            </a:solidFill>
            <a:prstDash val="solid"/>
            <a:round/>
            <a:headEnd type="none" w="med" len="med"/>
            <a:tailEnd type="triangle" w="lg" len="med"/>
          </a:ln>
          <a:effectLst/>
        </p:spPr>
        <p:txBody>
          <a:bodyPr vert="horz" wrap="square" lIns="72000" tIns="72000" rIns="72000" bIns="72000" numCol="1" rtlCol="0" anchor="ctr" anchorCtr="0" compatLnSpc="1">
            <a:prstTxWarp prst="textNoShape">
              <a:avLst/>
            </a:prstTxWarp>
            <a:spAutoFit/>
          </a:bodyPr>
          <a:lstStyle/>
          <a:p>
            <a:pPr marL="0" marR="0" indent="0" algn="ctr" defTabSz="914400" rtl="0" eaLnBrk="1" fontAlgn="base" latinLnBrk="0" hangingPunct="1">
              <a:lnSpc>
                <a:spcPct val="120000"/>
              </a:lnSpc>
              <a:spcBef>
                <a:spcPct val="0"/>
              </a:spcBef>
              <a:spcAft>
                <a:spcPct val="0"/>
              </a:spcAft>
              <a:buClrTx/>
              <a:buSzTx/>
              <a:buFontTx/>
              <a:buNone/>
              <a:tabLst/>
            </a:pPr>
            <a:endParaRPr kumimoji="0" lang="en-GB" sz="1600" b="0" i="0" u="none" strike="noStrike" cap="none" normalizeH="0" baseline="0">
              <a:ln>
                <a:noFill/>
              </a:ln>
              <a:solidFill>
                <a:srgbClr val="000000"/>
              </a:solidFill>
              <a:effectLst/>
              <a:latin typeface="Verdana" pitchFamily="34" charset="0"/>
              <a:cs typeface="Arial" charset="0"/>
            </a:endParaRPr>
          </a:p>
        </p:txBody>
      </p:sp>
      <p:sp>
        <p:nvSpPr>
          <p:cNvPr id="28" name="TextBox 27">
            <a:extLst>
              <a:ext uri="{FF2B5EF4-FFF2-40B4-BE49-F238E27FC236}">
                <a16:creationId xmlns:a16="http://schemas.microsoft.com/office/drawing/2014/main" id="{44B7DC39-CD14-6B69-FFD3-D1C3D4776A8A}"/>
              </a:ext>
            </a:extLst>
          </p:cNvPr>
          <p:cNvSpPr txBox="1"/>
          <p:nvPr/>
        </p:nvSpPr>
        <p:spPr>
          <a:xfrm>
            <a:off x="5243573" y="4073318"/>
            <a:ext cx="3900427" cy="626775"/>
          </a:xfrm>
          <a:prstGeom prst="rect">
            <a:avLst/>
          </a:prstGeom>
          <a:noFill/>
        </p:spPr>
        <p:txBody>
          <a:bodyPr wrap="none" rtlCol="0">
            <a:spAutoFit/>
          </a:bodyPr>
          <a:lstStyle/>
          <a:p>
            <a:pPr algn="l"/>
            <a:r>
              <a:rPr lang="en-GB" sz="1000" dirty="0"/>
              <a:t>COMP: Committee for Orphan Medicinal Products</a:t>
            </a:r>
          </a:p>
          <a:p>
            <a:pPr algn="l"/>
            <a:r>
              <a:rPr lang="en-GB" sz="1000" dirty="0"/>
              <a:t>CHMP: Committee for Human Medicinal Products</a:t>
            </a:r>
          </a:p>
          <a:p>
            <a:pPr algn="l"/>
            <a:r>
              <a:rPr lang="en-GB" sz="1000" dirty="0"/>
              <a:t>SAWP: Scientific Advice Working Party (linked to CHMP)  </a:t>
            </a:r>
          </a:p>
        </p:txBody>
      </p:sp>
    </p:spTree>
    <p:extLst>
      <p:ext uri="{BB962C8B-B14F-4D97-AF65-F5344CB8AC3E}">
        <p14:creationId xmlns:p14="http://schemas.microsoft.com/office/powerpoint/2010/main" val="527636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668339" y="102038"/>
            <a:ext cx="6696744" cy="354005"/>
          </a:xfrm>
        </p:spPr>
        <p:txBody>
          <a:bodyPr/>
          <a:lstStyle/>
          <a:p>
            <a:pPr algn="ctr"/>
            <a:r>
              <a:rPr lang="en-GB" dirty="0">
                <a:solidFill>
                  <a:schemeClr val="bg1"/>
                </a:solidFill>
              </a:rPr>
              <a:t>Orphan designation (OD) criteria (EU) </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179512" y="493380"/>
            <a:ext cx="8812244" cy="4626056"/>
          </a:xfrm>
        </p:spPr>
        <p:txBody>
          <a:bodyPr/>
          <a:lstStyle/>
          <a:p>
            <a:pPr algn="l">
              <a:buFont typeface="+mj-lt"/>
              <a:buAutoNum type="arabicPeriod"/>
            </a:pPr>
            <a:r>
              <a:rPr lang="en-US" b="1" i="0" dirty="0">
                <a:solidFill>
                  <a:srgbClr val="111111"/>
                </a:solidFill>
                <a:effectLst/>
                <a:latin typeface="-apple-system"/>
              </a:rPr>
              <a:t>Orphan Condition</a:t>
            </a:r>
            <a:r>
              <a:rPr lang="en-US" b="0" i="0" dirty="0">
                <a:solidFill>
                  <a:srgbClr val="111111"/>
                </a:solidFill>
                <a:effectLst/>
                <a:latin typeface="-apple-system"/>
              </a:rPr>
              <a:t>:</a:t>
            </a:r>
          </a:p>
          <a:p>
            <a:pPr marL="742950" lvl="1" indent="-285750"/>
            <a:r>
              <a:rPr lang="en-US" b="0" i="0" dirty="0">
                <a:solidFill>
                  <a:srgbClr val="111111"/>
                </a:solidFill>
                <a:effectLst/>
                <a:latin typeface="-apple-system"/>
              </a:rPr>
              <a:t>The medicine must be intended for </a:t>
            </a:r>
            <a:r>
              <a:rPr lang="en-US" b="1" i="0" dirty="0">
                <a:solidFill>
                  <a:srgbClr val="111111"/>
                </a:solidFill>
                <a:effectLst/>
                <a:latin typeface="-apple-system"/>
              </a:rPr>
              <a:t>treatment, prevention, or diagnosis</a:t>
            </a:r>
            <a:r>
              <a:rPr lang="en-US" b="0" i="0" dirty="0">
                <a:solidFill>
                  <a:srgbClr val="111111"/>
                </a:solidFill>
                <a:effectLst/>
                <a:latin typeface="-apple-system"/>
              </a:rPr>
              <a:t> of a </a:t>
            </a:r>
            <a:r>
              <a:rPr lang="en-US" dirty="0">
                <a:solidFill>
                  <a:srgbClr val="111111"/>
                </a:solidFill>
                <a:latin typeface="-apple-system"/>
              </a:rPr>
              <a:t>condition that is 1) a </a:t>
            </a:r>
            <a:r>
              <a:rPr lang="en-US" b="1" dirty="0">
                <a:solidFill>
                  <a:srgbClr val="111111"/>
                </a:solidFill>
                <a:latin typeface="-apple-system"/>
              </a:rPr>
              <a:t>broad distinct disease entity</a:t>
            </a:r>
            <a:r>
              <a:rPr lang="en-US" dirty="0">
                <a:solidFill>
                  <a:srgbClr val="111111"/>
                </a:solidFill>
                <a:latin typeface="-apple-system"/>
              </a:rPr>
              <a:t> </a:t>
            </a:r>
            <a:r>
              <a:rPr lang="en-US" sz="1200" b="0" i="0" dirty="0">
                <a:solidFill>
                  <a:srgbClr val="111111"/>
                </a:solidFill>
                <a:effectLst/>
                <a:latin typeface="-apple-system"/>
              </a:rPr>
              <a:t>(not disease subset</a:t>
            </a:r>
            <a:r>
              <a:rPr lang="en-US" b="0" i="0" dirty="0">
                <a:solidFill>
                  <a:srgbClr val="111111"/>
                </a:solidFill>
                <a:effectLst/>
                <a:latin typeface="-apple-system"/>
              </a:rPr>
              <a:t>), and 2) is </a:t>
            </a:r>
            <a:r>
              <a:rPr lang="en-US" b="1" i="0" dirty="0">
                <a:solidFill>
                  <a:srgbClr val="111111"/>
                </a:solidFill>
                <a:effectLst/>
                <a:latin typeface="-apple-system"/>
              </a:rPr>
              <a:t>life-threatening and/or chronically debilitating</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Prevalence</a:t>
            </a:r>
            <a:r>
              <a:rPr lang="en-US" b="0" i="0" dirty="0">
                <a:solidFill>
                  <a:srgbClr val="111111"/>
                </a:solidFill>
                <a:effectLst/>
                <a:latin typeface="-apple-system"/>
              </a:rPr>
              <a:t>:</a:t>
            </a:r>
          </a:p>
          <a:p>
            <a:pPr marL="742950" lvl="1" indent="-285750"/>
            <a:r>
              <a:rPr lang="en-US" b="0" i="0" dirty="0">
                <a:solidFill>
                  <a:srgbClr val="111111"/>
                </a:solidFill>
                <a:effectLst/>
                <a:latin typeface="-apple-system"/>
              </a:rPr>
              <a:t>The </a:t>
            </a:r>
            <a:r>
              <a:rPr lang="en-US" b="1" i="0" dirty="0">
                <a:solidFill>
                  <a:srgbClr val="111111"/>
                </a:solidFill>
                <a:effectLst/>
                <a:latin typeface="-apple-system"/>
              </a:rPr>
              <a:t>prevalence</a:t>
            </a:r>
            <a:r>
              <a:rPr lang="en-US" b="0" i="0" dirty="0">
                <a:solidFill>
                  <a:srgbClr val="111111"/>
                </a:solidFill>
                <a:effectLst/>
                <a:latin typeface="-apple-system"/>
              </a:rPr>
              <a:t> of the condition in the EU must </a:t>
            </a:r>
            <a:r>
              <a:rPr lang="en-US" b="1" i="0" dirty="0">
                <a:solidFill>
                  <a:srgbClr val="111111"/>
                </a:solidFill>
                <a:effectLst/>
                <a:latin typeface="-apple-system"/>
              </a:rPr>
              <a:t>not </a:t>
            </a:r>
            <a:r>
              <a:rPr lang="en-US" i="0" dirty="0">
                <a:solidFill>
                  <a:srgbClr val="111111"/>
                </a:solidFill>
                <a:effectLst/>
                <a:latin typeface="-apple-system"/>
              </a:rPr>
              <a:t>be</a:t>
            </a:r>
            <a:r>
              <a:rPr lang="en-US" b="1" i="0" dirty="0">
                <a:solidFill>
                  <a:srgbClr val="111111"/>
                </a:solidFill>
                <a:effectLst/>
                <a:latin typeface="-apple-system"/>
              </a:rPr>
              <a:t> more </a:t>
            </a:r>
            <a:r>
              <a:rPr lang="en-US" b="0" i="0" dirty="0">
                <a:solidFill>
                  <a:srgbClr val="111111"/>
                </a:solidFill>
                <a:effectLst/>
                <a:latin typeface="-apple-system"/>
              </a:rPr>
              <a:t>than </a:t>
            </a:r>
            <a:r>
              <a:rPr lang="en-US" b="1" i="0" dirty="0">
                <a:solidFill>
                  <a:srgbClr val="111111"/>
                </a:solidFill>
                <a:effectLst/>
                <a:latin typeface="-apple-system"/>
              </a:rPr>
              <a:t>5 in 10,000</a:t>
            </a:r>
            <a:r>
              <a:rPr lang="en-US" b="0" i="0" dirty="0">
                <a:solidFill>
                  <a:srgbClr val="111111"/>
                </a:solidFill>
                <a:effectLst/>
                <a:latin typeface="-apple-system"/>
              </a:rPr>
              <a:t> individuals (~ below 250.000)</a:t>
            </a:r>
          </a:p>
          <a:p>
            <a:pPr algn="l">
              <a:buFont typeface="+mj-lt"/>
              <a:buAutoNum type="arabicPeriod"/>
            </a:pPr>
            <a:r>
              <a:rPr lang="en-US" b="1" dirty="0">
                <a:solidFill>
                  <a:srgbClr val="111111"/>
                </a:solidFill>
                <a:latin typeface="-apple-system"/>
              </a:rPr>
              <a:t>Medical Plausibility</a:t>
            </a:r>
            <a:r>
              <a:rPr lang="en-US" b="0" i="0" dirty="0">
                <a:solidFill>
                  <a:srgbClr val="111111"/>
                </a:solidFill>
                <a:effectLst/>
                <a:latin typeface="-apple-system"/>
              </a:rPr>
              <a:t>:</a:t>
            </a:r>
          </a:p>
          <a:p>
            <a:pPr marL="474662" indent="-285750">
              <a:buFont typeface="Arial" panose="020B0604020202020204" pitchFamily="34" charset="0"/>
              <a:buChar char="•"/>
            </a:pPr>
            <a:r>
              <a:rPr lang="en-US" sz="1350" dirty="0">
                <a:solidFill>
                  <a:srgbClr val="111111"/>
                </a:solidFill>
                <a:latin typeface="-apple-system"/>
              </a:rPr>
              <a:t>Is there a </a:t>
            </a:r>
            <a:r>
              <a:rPr lang="en-US" sz="1350" b="1" dirty="0">
                <a:solidFill>
                  <a:srgbClr val="111111"/>
                </a:solidFill>
                <a:latin typeface="-apple-system"/>
              </a:rPr>
              <a:t>biologic rationale </a:t>
            </a:r>
            <a:r>
              <a:rPr lang="en-US" sz="1350" dirty="0">
                <a:solidFill>
                  <a:srgbClr val="111111"/>
                </a:solidFill>
                <a:latin typeface="-apple-system"/>
              </a:rPr>
              <a:t>for the proposed drug to improve the condition? What is the </a:t>
            </a:r>
            <a:r>
              <a:rPr lang="en-US" sz="1350" b="1" dirty="0">
                <a:solidFill>
                  <a:srgbClr val="111111"/>
                </a:solidFill>
                <a:latin typeface="-apple-system"/>
              </a:rPr>
              <a:t>pre-clinical or clinical data to show the (potential) benefits</a:t>
            </a:r>
            <a:r>
              <a:rPr lang="en-US" sz="1350" dirty="0">
                <a:solidFill>
                  <a:srgbClr val="111111"/>
                </a:solidFill>
                <a:latin typeface="-apple-system"/>
              </a:rPr>
              <a:t> -&gt;   as minimum pre-clinical data in a valid animal model is required showing a benefit of the drug (i.e. functional/symptomatic improvement)</a:t>
            </a:r>
          </a:p>
          <a:p>
            <a:pPr marL="188912"/>
            <a:r>
              <a:rPr lang="en-US" b="1" dirty="0">
                <a:solidFill>
                  <a:srgbClr val="111111"/>
                </a:solidFill>
                <a:latin typeface="-apple-system"/>
              </a:rPr>
              <a:t>4. </a:t>
            </a:r>
            <a:r>
              <a:rPr lang="en-US" b="1" i="0" dirty="0">
                <a:solidFill>
                  <a:srgbClr val="111111"/>
                </a:solidFill>
                <a:effectLst/>
                <a:latin typeface="-apple-system"/>
              </a:rPr>
              <a:t>Significant Benefit</a:t>
            </a:r>
            <a:r>
              <a:rPr lang="en-US" b="0" i="0" dirty="0">
                <a:solidFill>
                  <a:srgbClr val="111111"/>
                </a:solidFill>
                <a:effectLst/>
                <a:latin typeface="-apple-system"/>
              </a:rPr>
              <a:t>: </a:t>
            </a:r>
          </a:p>
          <a:p>
            <a:pPr marL="742950" lvl="1" indent="-285750"/>
            <a:r>
              <a:rPr lang="en-US" b="0" i="0" u="sng" dirty="0">
                <a:solidFill>
                  <a:srgbClr val="111111"/>
                </a:solidFill>
                <a:effectLst/>
                <a:latin typeface="-apple-system"/>
              </a:rPr>
              <a:t>Only applicable if authorized products for condition exist in the EU</a:t>
            </a:r>
            <a:r>
              <a:rPr lang="en-US" b="0" i="0" dirty="0">
                <a:solidFill>
                  <a:srgbClr val="111111"/>
                </a:solidFill>
                <a:effectLst/>
                <a:latin typeface="-apple-system"/>
              </a:rPr>
              <a:t> -&gt; if yes, new drug must demonstrate </a:t>
            </a:r>
            <a:r>
              <a:rPr lang="en-US" b="1" i="0" dirty="0">
                <a:solidFill>
                  <a:srgbClr val="111111"/>
                </a:solidFill>
                <a:effectLst/>
                <a:latin typeface="-apple-system"/>
              </a:rPr>
              <a:t>significant benefit</a:t>
            </a:r>
            <a:r>
              <a:rPr lang="en-US" b="0" i="0" dirty="0">
                <a:solidFill>
                  <a:srgbClr val="111111"/>
                </a:solidFill>
                <a:effectLst/>
                <a:latin typeface="-apple-system"/>
              </a:rPr>
              <a:t> over these </a:t>
            </a:r>
            <a:r>
              <a:rPr lang="en-US" b="1" i="0" dirty="0">
                <a:solidFill>
                  <a:srgbClr val="111111"/>
                </a:solidFill>
                <a:effectLst/>
                <a:latin typeface="-apple-system"/>
              </a:rPr>
              <a:t>authorized drugs </a:t>
            </a:r>
            <a:r>
              <a:rPr lang="en-US" b="0" i="0" dirty="0">
                <a:solidFill>
                  <a:srgbClr val="111111"/>
                </a:solidFill>
                <a:effectLst/>
                <a:latin typeface="-apple-system"/>
              </a:rPr>
              <a:t>by means of showing 1) </a:t>
            </a:r>
            <a:r>
              <a:rPr lang="en-US" b="1" i="0" dirty="0">
                <a:solidFill>
                  <a:srgbClr val="111111"/>
                </a:solidFill>
                <a:effectLst/>
                <a:latin typeface="-apple-system"/>
              </a:rPr>
              <a:t>improved efficacy or safety </a:t>
            </a:r>
            <a:r>
              <a:rPr lang="en-US" b="0" i="0" dirty="0">
                <a:solidFill>
                  <a:srgbClr val="111111"/>
                </a:solidFill>
                <a:effectLst/>
                <a:latin typeface="-apple-system"/>
              </a:rPr>
              <a:t>or 2) a </a:t>
            </a:r>
            <a:r>
              <a:rPr lang="en-US" b="1" i="0" dirty="0">
                <a:solidFill>
                  <a:srgbClr val="111111"/>
                </a:solidFill>
                <a:effectLst/>
                <a:latin typeface="-apple-system"/>
              </a:rPr>
              <a:t>major contribution to patient care</a:t>
            </a:r>
            <a:r>
              <a:rPr lang="en-US" b="0" i="0" dirty="0">
                <a:solidFill>
                  <a:srgbClr val="111111"/>
                </a:solidFill>
                <a:effectLst/>
                <a:latin typeface="-apple-system"/>
              </a:rPr>
              <a:t> (MCPC) -&gt; note: MCPC requires demonstration of at least equivalent efficacy and safety as compared to the authorized products (</a:t>
            </a:r>
            <a:r>
              <a:rPr lang="en-US" sz="1200" dirty="0">
                <a:solidFill>
                  <a:srgbClr val="111111"/>
                </a:solidFill>
                <a:latin typeface="-apple-system"/>
              </a:rPr>
              <a:t>MCPC could be derived through </a:t>
            </a:r>
            <a:r>
              <a:rPr lang="en-US" sz="1200" b="0" i="0" dirty="0">
                <a:solidFill>
                  <a:srgbClr val="111111"/>
                </a:solidFill>
                <a:effectLst/>
                <a:latin typeface="-apple-system"/>
              </a:rPr>
              <a:t>change in formulation or route of administration which leads to a decrease in patient burden </a:t>
            </a:r>
            <a:r>
              <a:rPr lang="en-US" sz="1200" dirty="0">
                <a:solidFill>
                  <a:srgbClr val="111111"/>
                </a:solidFill>
                <a:latin typeface="-apple-system"/>
              </a:rPr>
              <a:t>e.g. </a:t>
            </a:r>
            <a:r>
              <a:rPr lang="en-US" sz="1200" b="0" i="0" dirty="0">
                <a:solidFill>
                  <a:srgbClr val="111111"/>
                </a:solidFill>
                <a:effectLst/>
                <a:latin typeface="-apple-system"/>
              </a:rPr>
              <a:t>ease of self-administration, or improved treatment adherence</a:t>
            </a:r>
            <a:r>
              <a:rPr lang="en-US" b="0" i="0" dirty="0">
                <a:solidFill>
                  <a:srgbClr val="111111"/>
                </a:solidFill>
                <a:effectLst/>
                <a:latin typeface="-apple-system"/>
              </a:rPr>
              <a:t>)</a:t>
            </a:r>
          </a:p>
          <a:p>
            <a:endParaRPr lang="en-GB" dirty="0"/>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4</a:t>
            </a:fld>
            <a:endParaRPr lang="en-GB" altLang="en-US"/>
          </a:p>
        </p:txBody>
      </p:sp>
    </p:spTree>
    <p:extLst>
      <p:ext uri="{BB962C8B-B14F-4D97-AF65-F5344CB8AC3E}">
        <p14:creationId xmlns:p14="http://schemas.microsoft.com/office/powerpoint/2010/main" val="37047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1B7-98F6-4E49-BD02-DD7580C0F46F}"/>
              </a:ext>
            </a:extLst>
          </p:cNvPr>
          <p:cNvSpPr>
            <a:spLocks noGrp="1"/>
          </p:cNvSpPr>
          <p:nvPr>
            <p:ph type="title"/>
          </p:nvPr>
        </p:nvSpPr>
        <p:spPr>
          <a:xfrm>
            <a:off x="281569" y="644919"/>
            <a:ext cx="8424000" cy="713185"/>
          </a:xfrm>
        </p:spPr>
        <p:txBody>
          <a:bodyPr/>
          <a:lstStyle/>
          <a:p>
            <a:r>
              <a:rPr lang="en-GB" dirty="0"/>
              <a:t>Application for orphan designation (OD)</a:t>
            </a:r>
          </a:p>
        </p:txBody>
      </p:sp>
      <p:sp>
        <p:nvSpPr>
          <p:cNvPr id="3" name="Content Placeholder 2">
            <a:extLst>
              <a:ext uri="{FF2B5EF4-FFF2-40B4-BE49-F238E27FC236}">
                <a16:creationId xmlns:a16="http://schemas.microsoft.com/office/drawing/2014/main" id="{651CF2FE-8687-4DC7-A774-829C083E2B9E}"/>
              </a:ext>
            </a:extLst>
          </p:cNvPr>
          <p:cNvSpPr>
            <a:spLocks noGrp="1"/>
          </p:cNvSpPr>
          <p:nvPr>
            <p:ph sz="half" idx="1"/>
          </p:nvPr>
        </p:nvSpPr>
        <p:spPr>
          <a:xfrm>
            <a:off x="251336" y="1203599"/>
            <a:ext cx="5509368" cy="1944216"/>
          </a:xfrm>
        </p:spPr>
        <p:txBody>
          <a:bodyPr/>
          <a:lstStyle/>
          <a:p>
            <a:r>
              <a:rPr lang="en-GB" b="1" dirty="0"/>
              <a:t>Your Task</a:t>
            </a:r>
            <a:r>
              <a:rPr lang="en-GB" dirty="0"/>
              <a:t>: </a:t>
            </a:r>
          </a:p>
          <a:p>
            <a:r>
              <a:rPr lang="en-GB" dirty="0"/>
              <a:t>You are the </a:t>
            </a:r>
            <a:r>
              <a:rPr lang="en-GB" sz="1600" dirty="0"/>
              <a:t>Committee for Orphan Medicinal Products (COMP) and need to </a:t>
            </a:r>
            <a:r>
              <a:rPr lang="en-GB" dirty="0"/>
              <a:t>review the following hypothetical application for OD and decide if product can be designated:</a:t>
            </a:r>
          </a:p>
          <a:p>
            <a:r>
              <a:rPr lang="en-GB" b="1" dirty="0"/>
              <a:t>Sponsor</a:t>
            </a:r>
            <a:r>
              <a:rPr lang="en-GB" dirty="0"/>
              <a:t>: </a:t>
            </a:r>
            <a:r>
              <a:rPr lang="en-GB" sz="1600" kern="1200" dirty="0" err="1">
                <a:solidFill>
                  <a:srgbClr val="000000"/>
                </a:solidFill>
                <a:latin typeface="Calibri" panose="020F0502020204030204" pitchFamily="34" charset="0"/>
              </a:rPr>
              <a:t>Gaudipharm</a:t>
            </a:r>
            <a:endParaRPr lang="en-GB" sz="1600" kern="1200" dirty="0">
              <a:solidFill>
                <a:srgbClr val="000000"/>
              </a:solidFill>
              <a:latin typeface="Calibri" panose="020F0502020204030204" pitchFamily="34" charset="0"/>
            </a:endParaRPr>
          </a:p>
          <a:p>
            <a:r>
              <a:rPr lang="en-GB" b="1" dirty="0"/>
              <a:t>Condition</a:t>
            </a:r>
            <a:r>
              <a:rPr lang="en-GB" dirty="0"/>
              <a:t>: </a:t>
            </a:r>
            <a:r>
              <a:rPr lang="en-GB" sz="1600" kern="1200" dirty="0">
                <a:solidFill>
                  <a:srgbClr val="000000"/>
                </a:solidFill>
                <a:latin typeface="Calibri" panose="020F0502020204030204" pitchFamily="34" charset="0"/>
              </a:rPr>
              <a:t>Cystic fibrosis</a:t>
            </a:r>
          </a:p>
          <a:p>
            <a:endParaRPr lang="en-GB" dirty="0"/>
          </a:p>
        </p:txBody>
      </p:sp>
      <p:sp>
        <p:nvSpPr>
          <p:cNvPr id="5" name="Slide Number Placeholder 4">
            <a:extLst>
              <a:ext uri="{FF2B5EF4-FFF2-40B4-BE49-F238E27FC236}">
                <a16:creationId xmlns:a16="http://schemas.microsoft.com/office/drawing/2014/main" id="{A0701111-F382-4D7B-A92F-DF5D49B5D4C0}"/>
              </a:ext>
            </a:extLst>
          </p:cNvPr>
          <p:cNvSpPr>
            <a:spLocks noGrp="1"/>
          </p:cNvSpPr>
          <p:nvPr>
            <p:ph type="sldNum" sz="quarter" idx="11"/>
          </p:nvPr>
        </p:nvSpPr>
        <p:spPr/>
        <p:txBody>
          <a:bodyPr/>
          <a:lstStyle/>
          <a:p>
            <a:fld id="{CE1512B7-A4D3-45D6-AC99-9D6C4D21B5B0}" type="slidenum">
              <a:rPr lang="en-GB" altLang="en-US" smtClean="0"/>
              <a:pPr/>
              <a:t>5</a:t>
            </a:fld>
            <a:endParaRPr lang="en-GB" altLang="en-US"/>
          </a:p>
        </p:txBody>
      </p:sp>
      <p:pic>
        <p:nvPicPr>
          <p:cNvPr id="8" name="Content Placeholder 7" descr="A large room&#10;&#10;Description automatically generated">
            <a:extLst>
              <a:ext uri="{FF2B5EF4-FFF2-40B4-BE49-F238E27FC236}">
                <a16:creationId xmlns:a16="http://schemas.microsoft.com/office/drawing/2014/main" id="{A0772E68-6DD2-49D3-8177-E3BA28857FC2}"/>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5868144" y="690959"/>
            <a:ext cx="3083785" cy="2312839"/>
          </a:xfrm>
        </p:spPr>
      </p:pic>
      <p:sp>
        <p:nvSpPr>
          <p:cNvPr id="6" name="TextBox 5">
            <a:extLst>
              <a:ext uri="{FF2B5EF4-FFF2-40B4-BE49-F238E27FC236}">
                <a16:creationId xmlns:a16="http://schemas.microsoft.com/office/drawing/2014/main" id="{68F2A004-A490-7BE7-8634-AFC7CED8C3D6}"/>
              </a:ext>
            </a:extLst>
          </p:cNvPr>
          <p:cNvSpPr txBox="1"/>
          <p:nvPr/>
        </p:nvSpPr>
        <p:spPr>
          <a:xfrm>
            <a:off x="179512" y="3407973"/>
            <a:ext cx="8712968" cy="1180964"/>
          </a:xfrm>
          <a:prstGeom prst="rect">
            <a:avLst/>
          </a:prstGeom>
          <a:noFill/>
        </p:spPr>
        <p:txBody>
          <a:bodyPr wrap="square">
            <a:spAutoFit/>
          </a:bodyPr>
          <a:lstStyle/>
          <a:p>
            <a:pPr algn="l"/>
            <a:r>
              <a:rPr lang="en-GB" b="1" dirty="0"/>
              <a:t>Medicinal Product</a:t>
            </a:r>
            <a:r>
              <a:rPr lang="en-GB" dirty="0"/>
              <a:t>: </a:t>
            </a:r>
            <a:r>
              <a:rPr lang="en-GB" sz="1600" dirty="0" err="1">
                <a:solidFill>
                  <a:srgbClr val="000000"/>
                </a:solidFill>
                <a:effectLst/>
                <a:latin typeface="Calibri" panose="020F0502020204030204" pitchFamily="34" charset="0"/>
                <a:ea typeface="Calibri" panose="020F0502020204030204" pitchFamily="34" charset="0"/>
                <a:cs typeface="WSRAAA+Verdana"/>
              </a:rPr>
              <a:t>Antonicaftor</a:t>
            </a:r>
            <a:r>
              <a:rPr lang="en-GB" sz="1600" dirty="0">
                <a:solidFill>
                  <a:srgbClr val="000000"/>
                </a:solidFill>
                <a:effectLst/>
                <a:latin typeface="Calibri" panose="020F0502020204030204" pitchFamily="34" charset="0"/>
                <a:ea typeface="Calibri" panose="020F0502020204030204" pitchFamily="34" charset="0"/>
                <a:cs typeface="WSRAAA+Verdana"/>
              </a:rPr>
              <a:t>, tablet (2 cm length), oral administration 2 times per week</a:t>
            </a:r>
          </a:p>
          <a:p>
            <a:pPr algn="l"/>
            <a:r>
              <a:rPr lang="en-GB" sz="1600" dirty="0">
                <a:solidFill>
                  <a:srgbClr val="000000"/>
                </a:solidFill>
                <a:effectLst/>
                <a:latin typeface="Calibri" panose="020F0502020204030204" pitchFamily="34" charset="0"/>
                <a:ea typeface="Calibri" panose="020F0502020204030204" pitchFamily="34" charset="0"/>
                <a:cs typeface="WSRAAA+Verdana"/>
              </a:rPr>
              <a:t>Mechanism of action: </a:t>
            </a:r>
            <a:r>
              <a:rPr lang="en-GB" sz="1400" dirty="0">
                <a:solidFill>
                  <a:srgbClr val="000000"/>
                </a:solidFill>
                <a:effectLst/>
                <a:latin typeface="Calibri" panose="020F0502020204030204" pitchFamily="34" charset="0"/>
                <a:ea typeface="Calibri" panose="020F0502020204030204" pitchFamily="34" charset="0"/>
                <a:cs typeface="WSRAAA+Verdana"/>
              </a:rPr>
              <a:t>drug </a:t>
            </a:r>
            <a:r>
              <a:rPr lang="en-US" sz="1400" dirty="0">
                <a:solidFill>
                  <a:srgbClr val="000000"/>
                </a:solidFill>
                <a:effectLst/>
                <a:latin typeface="Calibri" panose="020F0502020204030204" pitchFamily="34" charset="0"/>
                <a:ea typeface="Calibri" panose="020F0502020204030204" pitchFamily="34" charset="0"/>
                <a:cs typeface="WSRAAA+Verdana"/>
              </a:rPr>
              <a:t>acts as a so called “potentiator” of the </a:t>
            </a:r>
            <a:r>
              <a:rPr lang="en-US" sz="1400" dirty="0">
                <a:latin typeface="Calibri" panose="020F0502020204030204" pitchFamily="34" charset="0"/>
                <a:ea typeface="Calibri" panose="020F0502020204030204" pitchFamily="34" charset="0"/>
                <a:cs typeface="WSRAAA+Verdana"/>
              </a:rPr>
              <a:t>defective chloride channel (</a:t>
            </a:r>
            <a:r>
              <a:rPr lang="en-US" sz="1400" dirty="0">
                <a:solidFill>
                  <a:srgbClr val="000000"/>
                </a:solidFill>
                <a:effectLst/>
                <a:latin typeface="Calibri" panose="020F0502020204030204" pitchFamily="34" charset="0"/>
                <a:ea typeface="Calibri" panose="020F0502020204030204" pitchFamily="34" charset="0"/>
                <a:cs typeface="WSRAAA+Verdana"/>
              </a:rPr>
              <a:t>CFTR) and helps  </a:t>
            </a:r>
            <a:r>
              <a:rPr lang="en-US" sz="1400" i="0" dirty="0">
                <a:solidFill>
                  <a:srgbClr val="111111"/>
                </a:solidFill>
                <a:effectLst/>
                <a:latin typeface="-apple-system"/>
              </a:rPr>
              <a:t>increasing the “channel-open” </a:t>
            </a:r>
            <a:r>
              <a:rPr lang="en-US" sz="1400" b="0" i="0" dirty="0">
                <a:solidFill>
                  <a:srgbClr val="111111"/>
                </a:solidFill>
                <a:effectLst/>
                <a:latin typeface="-apple-system"/>
              </a:rPr>
              <a:t>probability (or gating) and thereby</a:t>
            </a:r>
            <a:r>
              <a:rPr lang="en-US" sz="1400" dirty="0">
                <a:solidFill>
                  <a:srgbClr val="000000"/>
                </a:solidFill>
                <a:effectLst/>
                <a:latin typeface="Calibri" panose="020F0502020204030204" pitchFamily="34" charset="0"/>
                <a:ea typeface="Calibri" panose="020F0502020204030204" pitchFamily="34" charset="0"/>
                <a:cs typeface="WSRAAA+Verdana"/>
              </a:rPr>
              <a:t> enhancing chloride transport across cell membranes in various organs, incl lung.</a:t>
            </a:r>
            <a:endParaRPr lang="en-GB" dirty="0"/>
          </a:p>
        </p:txBody>
      </p:sp>
    </p:spTree>
    <p:extLst>
      <p:ext uri="{BB962C8B-B14F-4D97-AF65-F5344CB8AC3E}">
        <p14:creationId xmlns:p14="http://schemas.microsoft.com/office/powerpoint/2010/main" val="374218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737" y="593127"/>
            <a:ext cx="5323725" cy="713185"/>
          </a:xfrm>
        </p:spPr>
        <p:txBody>
          <a:bodyPr/>
          <a:lstStyle/>
          <a:p>
            <a:r>
              <a:rPr lang="en-US" dirty="0"/>
              <a:t>Cystic fibrosis (CF)</a:t>
            </a:r>
          </a:p>
        </p:txBody>
      </p:sp>
      <p:sp>
        <p:nvSpPr>
          <p:cNvPr id="23" name="TextBox 21"/>
          <p:cNvSpPr txBox="1">
            <a:spLocks noChangeArrowheads="1"/>
          </p:cNvSpPr>
          <p:nvPr/>
        </p:nvSpPr>
        <p:spPr bwMode="auto">
          <a:xfrm>
            <a:off x="6804248" y="1148530"/>
            <a:ext cx="2209800" cy="11541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14300" indent="-114300">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500" dirty="0">
                <a:solidFill>
                  <a:srgbClr val="000000"/>
                </a:solidFill>
                <a:cs typeface="Arial" pitchFamily="34" charset="0"/>
              </a:rPr>
              <a:t>Reduced lung function</a:t>
            </a:r>
          </a:p>
          <a:p>
            <a:pPr eaLnBrk="1" fontAlgn="auto" hangingPunct="1">
              <a:lnSpc>
                <a:spcPct val="90000"/>
              </a:lnSpc>
              <a:spcBef>
                <a:spcPts val="600"/>
              </a:spcBef>
              <a:spcAft>
                <a:spcPts val="0"/>
              </a:spcAft>
            </a:pPr>
            <a:r>
              <a:rPr lang="en-US" sz="1500" dirty="0">
                <a:solidFill>
                  <a:srgbClr val="000000"/>
                </a:solidFill>
                <a:cs typeface="Arial" pitchFamily="34" charset="0"/>
              </a:rPr>
              <a:t>Chronic lung infections</a:t>
            </a:r>
          </a:p>
          <a:p>
            <a:pPr eaLnBrk="1" fontAlgn="auto" hangingPunct="1">
              <a:lnSpc>
                <a:spcPct val="90000"/>
              </a:lnSpc>
              <a:spcBef>
                <a:spcPts val="600"/>
              </a:spcBef>
              <a:spcAft>
                <a:spcPts val="0"/>
              </a:spcAft>
            </a:pPr>
            <a:r>
              <a:rPr lang="en-US" sz="1500" dirty="0">
                <a:solidFill>
                  <a:srgbClr val="000000"/>
                </a:solidFill>
                <a:cs typeface="Arial" pitchFamily="34" charset="0"/>
              </a:rPr>
              <a:t>Lung inflammation </a:t>
            </a:r>
          </a:p>
          <a:p>
            <a:pPr eaLnBrk="1" fontAlgn="auto" hangingPunct="1">
              <a:lnSpc>
                <a:spcPct val="90000"/>
              </a:lnSpc>
              <a:spcBef>
                <a:spcPts val="600"/>
              </a:spcBef>
              <a:spcAft>
                <a:spcPts val="0"/>
              </a:spcAft>
            </a:pPr>
            <a:r>
              <a:rPr lang="en-US" sz="1500" dirty="0">
                <a:solidFill>
                  <a:srgbClr val="000000"/>
                </a:solidFill>
                <a:cs typeface="Arial" pitchFamily="34" charset="0"/>
              </a:rPr>
              <a:t>Damaged Airways</a:t>
            </a:r>
          </a:p>
        </p:txBody>
      </p:sp>
      <p:sp>
        <p:nvSpPr>
          <p:cNvPr id="24" name="TextBox 22"/>
          <p:cNvSpPr txBox="1">
            <a:spLocks noChangeArrowheads="1"/>
          </p:cNvSpPr>
          <p:nvPr/>
        </p:nvSpPr>
        <p:spPr bwMode="auto">
          <a:xfrm>
            <a:off x="998538" y="1189435"/>
            <a:ext cx="1414462"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400" dirty="0">
                <a:solidFill>
                  <a:srgbClr val="000000"/>
                </a:solidFill>
                <a:cs typeface="Arial" pitchFamily="34" charset="0"/>
              </a:rPr>
              <a:t>Sinusitis</a:t>
            </a:r>
          </a:p>
          <a:p>
            <a:pPr eaLnBrk="1" fontAlgn="auto" hangingPunct="1">
              <a:lnSpc>
                <a:spcPct val="90000"/>
              </a:lnSpc>
              <a:spcBef>
                <a:spcPts val="600"/>
              </a:spcBef>
              <a:spcAft>
                <a:spcPts val="0"/>
              </a:spcAft>
            </a:pPr>
            <a:r>
              <a:rPr lang="en-US" sz="1400" dirty="0">
                <a:solidFill>
                  <a:srgbClr val="000000"/>
                </a:solidFill>
                <a:cs typeface="Arial" pitchFamily="34" charset="0"/>
              </a:rPr>
              <a:t>Nasal polyps</a:t>
            </a:r>
          </a:p>
        </p:txBody>
      </p:sp>
      <p:sp>
        <p:nvSpPr>
          <p:cNvPr id="25" name="TextBox 24"/>
          <p:cNvSpPr txBox="1">
            <a:spLocks noChangeArrowheads="1"/>
          </p:cNvSpPr>
          <p:nvPr/>
        </p:nvSpPr>
        <p:spPr bwMode="auto">
          <a:xfrm>
            <a:off x="0" y="3442098"/>
            <a:ext cx="2667000" cy="82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14300" indent="-114300">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400" dirty="0">
                <a:solidFill>
                  <a:srgbClr val="000000"/>
                </a:solidFill>
                <a:cs typeface="Arial" pitchFamily="34" charset="0"/>
              </a:rPr>
              <a:t>Failure to thrive/gain weight</a:t>
            </a:r>
          </a:p>
          <a:p>
            <a:pPr eaLnBrk="1" fontAlgn="auto" hangingPunct="1">
              <a:lnSpc>
                <a:spcPct val="90000"/>
              </a:lnSpc>
              <a:spcBef>
                <a:spcPts val="600"/>
              </a:spcBef>
              <a:spcAft>
                <a:spcPts val="0"/>
              </a:spcAft>
            </a:pPr>
            <a:r>
              <a:rPr lang="en-US" sz="1400" dirty="0">
                <a:solidFill>
                  <a:srgbClr val="000000"/>
                </a:solidFill>
                <a:cs typeface="Arial" pitchFamily="34" charset="0"/>
              </a:rPr>
              <a:t>Digestive problems </a:t>
            </a:r>
          </a:p>
          <a:p>
            <a:pPr eaLnBrk="1" fontAlgn="auto" hangingPunct="1">
              <a:lnSpc>
                <a:spcPct val="90000"/>
              </a:lnSpc>
              <a:spcBef>
                <a:spcPts val="600"/>
              </a:spcBef>
              <a:spcAft>
                <a:spcPts val="0"/>
              </a:spcAft>
            </a:pPr>
            <a:r>
              <a:rPr lang="en-US" sz="1400" dirty="0">
                <a:solidFill>
                  <a:srgbClr val="000000"/>
                </a:solidFill>
                <a:cs typeface="Arial" pitchFamily="34" charset="0"/>
              </a:rPr>
              <a:t>Intestinal blockages</a:t>
            </a:r>
          </a:p>
        </p:txBody>
      </p:sp>
      <p:sp>
        <p:nvSpPr>
          <p:cNvPr id="26" name="TextBox 23"/>
          <p:cNvSpPr txBox="1">
            <a:spLocks noChangeArrowheads="1"/>
          </p:cNvSpPr>
          <p:nvPr/>
        </p:nvSpPr>
        <p:spPr bwMode="auto">
          <a:xfrm>
            <a:off x="0" y="2189560"/>
            <a:ext cx="2286000" cy="102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14300" indent="-114300">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400" dirty="0">
                <a:solidFill>
                  <a:srgbClr val="000000"/>
                </a:solidFill>
                <a:cs typeface="Arial" pitchFamily="34" charset="0"/>
              </a:rPr>
              <a:t>Pancreatic insufficiency leading to malnutrition</a:t>
            </a:r>
          </a:p>
          <a:p>
            <a:pPr eaLnBrk="1" fontAlgn="auto" hangingPunct="1">
              <a:lnSpc>
                <a:spcPct val="90000"/>
              </a:lnSpc>
              <a:spcBef>
                <a:spcPts val="600"/>
              </a:spcBef>
              <a:spcAft>
                <a:spcPts val="0"/>
              </a:spcAft>
            </a:pPr>
            <a:r>
              <a:rPr lang="en-US" sz="1400" dirty="0">
                <a:solidFill>
                  <a:srgbClr val="000000"/>
                </a:solidFill>
                <a:cs typeface="Arial" pitchFamily="34" charset="0"/>
              </a:rPr>
              <a:t>CF-related diabetes</a:t>
            </a:r>
          </a:p>
          <a:p>
            <a:pPr eaLnBrk="1" fontAlgn="auto" hangingPunct="1">
              <a:lnSpc>
                <a:spcPct val="90000"/>
              </a:lnSpc>
              <a:spcBef>
                <a:spcPts val="600"/>
              </a:spcBef>
              <a:spcAft>
                <a:spcPts val="0"/>
              </a:spcAft>
            </a:pPr>
            <a:r>
              <a:rPr lang="en-US" sz="1400" dirty="0">
                <a:solidFill>
                  <a:srgbClr val="000000"/>
                </a:solidFill>
                <a:cs typeface="Arial" pitchFamily="34" charset="0"/>
              </a:rPr>
              <a:t>Liver disease </a:t>
            </a:r>
          </a:p>
        </p:txBody>
      </p:sp>
      <p:sp>
        <p:nvSpPr>
          <p:cNvPr id="27" name="TextBox 20"/>
          <p:cNvSpPr txBox="1">
            <a:spLocks noChangeArrowheads="1"/>
          </p:cNvSpPr>
          <p:nvPr/>
        </p:nvSpPr>
        <p:spPr bwMode="auto">
          <a:xfrm>
            <a:off x="7213783" y="2496741"/>
            <a:ext cx="148748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400" dirty="0">
                <a:solidFill>
                  <a:srgbClr val="000000"/>
                </a:solidFill>
                <a:cs typeface="Arial" pitchFamily="34" charset="0"/>
              </a:rPr>
              <a:t>Salty sweat</a:t>
            </a:r>
          </a:p>
        </p:txBody>
      </p:sp>
      <p:sp>
        <p:nvSpPr>
          <p:cNvPr id="28" name="TextBox 21"/>
          <p:cNvSpPr txBox="1">
            <a:spLocks noChangeArrowheads="1"/>
          </p:cNvSpPr>
          <p:nvPr/>
        </p:nvSpPr>
        <p:spPr bwMode="auto">
          <a:xfrm>
            <a:off x="6713545" y="3373547"/>
            <a:ext cx="1765300"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itchFamily="34" charset="0"/>
                <a:ea typeface="Arial Unicode MS" pitchFamily="34" charset="-128"/>
                <a:cs typeface="Arial Unicode MS" pitchFamily="34" charset="-128"/>
              </a:defRPr>
            </a:lvl1pPr>
            <a:lvl2pPr marL="742950" indent="-285750">
              <a:defRPr sz="2400">
                <a:solidFill>
                  <a:schemeClr val="tx1"/>
                </a:solidFill>
                <a:latin typeface="Arial" pitchFamily="34" charset="0"/>
                <a:ea typeface="Arial Unicode MS" pitchFamily="34" charset="-128"/>
                <a:cs typeface="Arial Unicode MS" pitchFamily="34" charset="-128"/>
              </a:defRPr>
            </a:lvl2pPr>
            <a:lvl3pPr marL="1143000" indent="-228600">
              <a:defRPr sz="2400">
                <a:solidFill>
                  <a:schemeClr val="tx1"/>
                </a:solidFill>
                <a:latin typeface="Arial" pitchFamily="34" charset="0"/>
                <a:ea typeface="Arial Unicode MS" pitchFamily="34" charset="-128"/>
                <a:cs typeface="Arial Unicode MS" pitchFamily="34" charset="-128"/>
              </a:defRPr>
            </a:lvl3pPr>
            <a:lvl4pPr marL="1600200" indent="-228600">
              <a:defRPr sz="2400">
                <a:solidFill>
                  <a:schemeClr val="tx1"/>
                </a:solidFill>
                <a:latin typeface="Arial" pitchFamily="34" charset="0"/>
                <a:ea typeface="Arial Unicode MS" pitchFamily="34" charset="-128"/>
                <a:cs typeface="Arial Unicode MS" pitchFamily="34" charset="-128"/>
              </a:defRPr>
            </a:lvl4pPr>
            <a:lvl5pPr marL="2057400" indent="-22860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auto" hangingPunct="1">
              <a:lnSpc>
                <a:spcPct val="90000"/>
              </a:lnSpc>
              <a:spcBef>
                <a:spcPts val="600"/>
              </a:spcBef>
              <a:spcAft>
                <a:spcPts val="0"/>
              </a:spcAft>
            </a:pPr>
            <a:r>
              <a:rPr lang="en-US" sz="1400" dirty="0">
                <a:solidFill>
                  <a:srgbClr val="000000"/>
                </a:solidFill>
                <a:cs typeface="Arial" pitchFamily="34" charset="0"/>
              </a:rPr>
              <a:t>Reduced fertility </a:t>
            </a:r>
          </a:p>
          <a:p>
            <a:pPr eaLnBrk="1" fontAlgn="auto" hangingPunct="1">
              <a:lnSpc>
                <a:spcPct val="90000"/>
              </a:lnSpc>
              <a:spcBef>
                <a:spcPts val="600"/>
              </a:spcBef>
              <a:spcAft>
                <a:spcPts val="0"/>
              </a:spcAft>
            </a:pPr>
            <a:r>
              <a:rPr lang="en-US" sz="1400" dirty="0">
                <a:solidFill>
                  <a:srgbClr val="000000"/>
                </a:solidFill>
                <a:cs typeface="Arial" pitchFamily="34" charset="0"/>
              </a:rPr>
              <a:t>Infertility</a:t>
            </a:r>
          </a:p>
        </p:txBody>
      </p:sp>
      <p:sp>
        <p:nvSpPr>
          <p:cNvPr id="29" name="Rectangle 12"/>
          <p:cNvSpPr>
            <a:spLocks noChangeArrowheads="1"/>
          </p:cNvSpPr>
          <p:nvPr/>
        </p:nvSpPr>
        <p:spPr bwMode="auto">
          <a:xfrm>
            <a:off x="4824536" y="811221"/>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fontAlgn="auto" hangingPunct="1">
              <a:spcBef>
                <a:spcPts val="0"/>
              </a:spcBef>
              <a:spcAft>
                <a:spcPts val="0"/>
              </a:spcAft>
            </a:pPr>
            <a:r>
              <a:rPr lang="en-US" sz="1000" dirty="0">
                <a:solidFill>
                  <a:srgbClr val="D7D7D7">
                    <a:lumMod val="50000"/>
                  </a:srgbClr>
                </a:solidFill>
                <a:latin typeface="Arial"/>
                <a:ea typeface="ＭＳ Ｐゴシック"/>
              </a:rPr>
              <a:t>O’Sullivan BP, Freedman SD. </a:t>
            </a:r>
            <a:r>
              <a:rPr lang="en-US" sz="1000" i="1" dirty="0">
                <a:solidFill>
                  <a:srgbClr val="D7D7D7">
                    <a:lumMod val="50000"/>
                  </a:srgbClr>
                </a:solidFill>
                <a:latin typeface="Arial"/>
                <a:ea typeface="ＭＳ Ｐゴシック"/>
              </a:rPr>
              <a:t>Lancet.</a:t>
            </a:r>
            <a:r>
              <a:rPr lang="en-US" sz="1000" dirty="0">
                <a:solidFill>
                  <a:srgbClr val="D7D7D7">
                    <a:lumMod val="50000"/>
                  </a:srgbClr>
                </a:solidFill>
                <a:latin typeface="Arial"/>
                <a:ea typeface="ＭＳ Ｐゴシック"/>
              </a:rPr>
              <a:t> 2009;373:1891-1904.</a:t>
            </a:r>
          </a:p>
        </p:txBody>
      </p:sp>
      <p:pic>
        <p:nvPicPr>
          <p:cNvPr id="3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317" y="1006382"/>
            <a:ext cx="5573369" cy="346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3667" y="4466337"/>
            <a:ext cx="8919429" cy="585610"/>
          </a:xfrm>
          <a:prstGeom prst="rect">
            <a:avLst/>
          </a:prstGeom>
          <a:noFill/>
        </p:spPr>
        <p:txBody>
          <a:bodyPr wrap="none" rtlCol="0">
            <a:spAutoFit/>
          </a:bodyPr>
          <a:lstStyle/>
          <a:p>
            <a:pPr eaLnBrk="1" fontAlgn="auto" hangingPunct="1">
              <a:spcBef>
                <a:spcPts val="0"/>
              </a:spcBef>
              <a:spcAft>
                <a:spcPts val="0"/>
              </a:spcAft>
            </a:pPr>
            <a:r>
              <a:rPr lang="en-US" sz="1400" dirty="0">
                <a:latin typeface="Arial"/>
                <a:ea typeface="ＭＳ Ｐゴシック"/>
              </a:rPr>
              <a:t>Frequent hospitalizations and medical appointments, emotional and psychological strain due to chronic illness.</a:t>
            </a:r>
          </a:p>
          <a:p>
            <a:pPr eaLnBrk="1" fontAlgn="auto" hangingPunct="1">
              <a:spcBef>
                <a:spcPts val="0"/>
              </a:spcBef>
              <a:spcAft>
                <a:spcPts val="0"/>
              </a:spcAft>
            </a:pPr>
            <a:r>
              <a:rPr lang="en-US" sz="1400" dirty="0">
                <a:latin typeface="Arial"/>
                <a:ea typeface="ＭＳ Ｐゴシック"/>
              </a:rPr>
              <a:t>Reduced l</a:t>
            </a:r>
            <a:r>
              <a:rPr lang="en-US" sz="1400" dirty="0">
                <a:solidFill>
                  <a:srgbClr val="000000"/>
                </a:solidFill>
                <a:latin typeface="Arial"/>
                <a:ea typeface="ＭＳ Ｐゴシック"/>
              </a:rPr>
              <a:t>ife expectancy compared to general population (~40 years).</a:t>
            </a:r>
          </a:p>
        </p:txBody>
      </p:sp>
      <p:sp>
        <p:nvSpPr>
          <p:cNvPr id="9" name="Slide Number Placeholder 8"/>
          <p:cNvSpPr>
            <a:spLocks noGrp="1"/>
          </p:cNvSpPr>
          <p:nvPr>
            <p:ph type="sldNum" sz="quarter" idx="11"/>
          </p:nvPr>
        </p:nvSpPr>
        <p:spPr/>
        <p:txBody>
          <a:bodyPr/>
          <a:lstStyle/>
          <a:p>
            <a:fld id="{D17D7359-F463-4B3B-9692-4BC1F94CBD25}" type="slidenum">
              <a:rPr lang="en-US" smtClean="0"/>
              <a:pPr/>
              <a:t>6</a:t>
            </a:fld>
            <a:endParaRPr lang="en-US"/>
          </a:p>
        </p:txBody>
      </p:sp>
      <p:sp>
        <p:nvSpPr>
          <p:cNvPr id="3" name="Title 1">
            <a:extLst>
              <a:ext uri="{FF2B5EF4-FFF2-40B4-BE49-F238E27FC236}">
                <a16:creationId xmlns:a16="http://schemas.microsoft.com/office/drawing/2014/main" id="{E6E31472-F05C-D5A7-9E1A-B06536D2E51E}"/>
              </a:ext>
            </a:extLst>
          </p:cNvPr>
          <p:cNvSpPr txBox="1">
            <a:spLocks/>
          </p:cNvSpPr>
          <p:nvPr/>
        </p:nvSpPr>
        <p:spPr bwMode="auto">
          <a:xfrm>
            <a:off x="569625" y="107623"/>
            <a:ext cx="8424000" cy="36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kern="0" dirty="0">
                <a:solidFill>
                  <a:schemeClr val="bg1"/>
                </a:solidFill>
              </a:rPr>
              <a:t>Background information on proposed condition</a:t>
            </a:r>
          </a:p>
        </p:txBody>
      </p:sp>
    </p:spTree>
    <p:custDataLst>
      <p:tags r:id="rId1"/>
    </p:custDataLst>
    <p:extLst>
      <p:ext uri="{BB962C8B-B14F-4D97-AF65-F5344CB8AC3E}">
        <p14:creationId xmlns:p14="http://schemas.microsoft.com/office/powerpoint/2010/main" val="378676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69" y="555526"/>
            <a:ext cx="8424000" cy="713185"/>
          </a:xfrm>
        </p:spPr>
        <p:txBody>
          <a:bodyPr/>
          <a:lstStyle/>
          <a:p>
            <a:r>
              <a:rPr lang="en-US" dirty="0"/>
              <a:t>Pathophysiology of CF Lung Disease</a:t>
            </a:r>
          </a:p>
        </p:txBody>
      </p:sp>
      <p:sp>
        <p:nvSpPr>
          <p:cNvPr id="5" name="Slide Number Placeholder 4"/>
          <p:cNvSpPr>
            <a:spLocks noGrp="1"/>
          </p:cNvSpPr>
          <p:nvPr>
            <p:ph type="sldNum" sz="quarter" idx="11"/>
          </p:nvPr>
        </p:nvSpPr>
        <p:spPr/>
        <p:txBody>
          <a:bodyPr/>
          <a:lstStyle/>
          <a:p>
            <a:pPr>
              <a:defRPr/>
            </a:pPr>
            <a:fld id="{2E3CC0DE-3C22-204F-915C-6D030080D63B}" type="slidenum">
              <a:rPr lang="en-US" smtClean="0"/>
              <a:pPr>
                <a:defRPr/>
              </a:pPr>
              <a:t>7</a:t>
            </a:fld>
            <a:endParaRPr lang="en-US"/>
          </a:p>
        </p:txBody>
      </p:sp>
      <p:sp>
        <p:nvSpPr>
          <p:cNvPr id="18" name="Rounded Rectangle 17"/>
          <p:cNvSpPr/>
          <p:nvPr/>
        </p:nvSpPr>
        <p:spPr>
          <a:xfrm>
            <a:off x="360365" y="920189"/>
            <a:ext cx="8601236" cy="556120"/>
          </a:xfrm>
          <a:prstGeom prst="roundRect">
            <a:avLst/>
          </a:prstGeom>
          <a:solidFill>
            <a:sysClr val="windowText" lastClr="000000">
              <a:lumMod val="50000"/>
              <a:lumOff val="50000"/>
            </a:sys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Genetic mutations in the chloride ion channel called CFTR -&gt; defective ion transport</a:t>
            </a:r>
          </a:p>
        </p:txBody>
      </p:sp>
      <p:sp>
        <p:nvSpPr>
          <p:cNvPr id="19" name="Rounded Rectangle 18"/>
          <p:cNvSpPr/>
          <p:nvPr/>
        </p:nvSpPr>
        <p:spPr>
          <a:xfrm>
            <a:off x="537604" y="1597527"/>
            <a:ext cx="7850820" cy="573047"/>
          </a:xfrm>
          <a:prstGeom prst="roundRect">
            <a:avLst/>
          </a:prstGeom>
          <a:solidFill>
            <a:sysClr val="windowText" lastClr="000000">
              <a:lumMod val="50000"/>
              <a:lumOff val="50000"/>
            </a:sys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CFTR is widely expressed in body, particularly the lung, pancreas and skin </a:t>
            </a:r>
          </a:p>
        </p:txBody>
      </p:sp>
      <p:sp>
        <p:nvSpPr>
          <p:cNvPr id="21" name="Rounded Rectangle 20"/>
          <p:cNvSpPr/>
          <p:nvPr/>
        </p:nvSpPr>
        <p:spPr>
          <a:xfrm>
            <a:off x="4246599" y="3137235"/>
            <a:ext cx="4544368" cy="240899"/>
          </a:xfrm>
          <a:prstGeom prst="roundRect">
            <a:avLst>
              <a:gd name="adj" fmla="val 5898"/>
            </a:avLst>
          </a:prstGeom>
          <a:solidFill>
            <a:srgbClr val="8064A2"/>
          </a:solidFill>
          <a:ln w="25400" cap="flat" cmpd="sng" algn="ctr">
            <a:solidFill>
              <a:srgbClr val="8064A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a:ea typeface="+mn-ea"/>
                <a:cs typeface="+mn-cs"/>
              </a:rPr>
              <a:t>CF</a:t>
            </a:r>
          </a:p>
        </p:txBody>
      </p:sp>
      <p:sp>
        <p:nvSpPr>
          <p:cNvPr id="22" name="Rounded Rectangle 21"/>
          <p:cNvSpPr/>
          <p:nvPr/>
        </p:nvSpPr>
        <p:spPr>
          <a:xfrm>
            <a:off x="855090" y="3163982"/>
            <a:ext cx="2382618" cy="179784"/>
          </a:xfrm>
          <a:prstGeom prst="roundRect">
            <a:avLst>
              <a:gd name="adj" fmla="val 5898"/>
            </a:avLst>
          </a:prstGeom>
          <a:solidFill>
            <a:srgbClr val="1F497D">
              <a:lumMod val="60000"/>
              <a:lumOff val="40000"/>
            </a:srgbClr>
          </a:solidFill>
          <a:ln w="25400" cap="flat" cmpd="sng" algn="ctr">
            <a:solidFill>
              <a:srgbClr val="1F497D">
                <a:lumMod val="60000"/>
                <a:lumOff val="4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a:ea typeface="+mn-ea"/>
                <a:cs typeface="+mn-cs"/>
              </a:rPr>
              <a:t>Normal</a:t>
            </a:r>
          </a:p>
        </p:txBody>
      </p:sp>
      <p:pic>
        <p:nvPicPr>
          <p:cNvPr id="23" name="Content Placeholder 3" descr="CFTR_Function_Diagram_blue.jpg"/>
          <p:cNvPicPr>
            <a:picLocks noChangeAspect="1"/>
          </p:cNvPicPr>
          <p:nvPr/>
        </p:nvPicPr>
        <p:blipFill rotWithShape="1">
          <a:blip r:embed="rId3" cstate="print">
            <a:extLst>
              <a:ext uri="{28A0092B-C50C-407E-A947-70E740481C1C}">
                <a14:useLocalDpi xmlns:a14="http://schemas.microsoft.com/office/drawing/2010/main" val="0"/>
              </a:ext>
            </a:extLst>
          </a:blip>
          <a:srcRect l="298" r="68396"/>
          <a:stretch/>
        </p:blipFill>
        <p:spPr>
          <a:xfrm>
            <a:off x="1020543" y="3378135"/>
            <a:ext cx="1749972" cy="1559123"/>
          </a:xfrm>
          <a:prstGeom prst="rect">
            <a:avLst/>
          </a:prstGeom>
        </p:spPr>
      </p:pic>
      <p:pic>
        <p:nvPicPr>
          <p:cNvPr id="24" name="Content Placeholder 3" descr="CFTR_Function_Diagram_blue.jpg"/>
          <p:cNvPicPr>
            <a:picLocks noChangeAspect="1"/>
          </p:cNvPicPr>
          <p:nvPr/>
        </p:nvPicPr>
        <p:blipFill rotWithShape="1">
          <a:blip r:embed="rId3" cstate="print">
            <a:extLst>
              <a:ext uri="{28A0092B-C50C-407E-A947-70E740481C1C}">
                <a14:useLocalDpi xmlns:a14="http://schemas.microsoft.com/office/drawing/2010/main" val="0"/>
              </a:ext>
            </a:extLst>
          </a:blip>
          <a:srcRect l="27185" r="41415"/>
          <a:stretch/>
        </p:blipFill>
        <p:spPr>
          <a:xfrm>
            <a:off x="6963961" y="3300603"/>
            <a:ext cx="1755228" cy="1559123"/>
          </a:xfrm>
          <a:prstGeom prst="rect">
            <a:avLst/>
          </a:prstGeom>
        </p:spPr>
      </p:pic>
      <p:grpSp>
        <p:nvGrpSpPr>
          <p:cNvPr id="25" name="Group 24"/>
          <p:cNvGrpSpPr/>
          <p:nvPr/>
        </p:nvGrpSpPr>
        <p:grpSpPr>
          <a:xfrm>
            <a:off x="4004845" y="3190244"/>
            <a:ext cx="1868243" cy="1559123"/>
            <a:chOff x="3184605" y="3998364"/>
            <a:chExt cx="1868243" cy="2078831"/>
          </a:xfrm>
        </p:grpSpPr>
        <p:pic>
          <p:nvPicPr>
            <p:cNvPr id="26" name="Content Placeholder 3" descr="CFTR_Function_Diagram_blue.jpg"/>
            <p:cNvPicPr>
              <a:picLocks noChangeAspect="1"/>
            </p:cNvPicPr>
            <p:nvPr/>
          </p:nvPicPr>
          <p:blipFill rotWithShape="1">
            <a:blip r:embed="rId3" cstate="print">
              <a:extLst>
                <a:ext uri="{28A0092B-C50C-407E-A947-70E740481C1C}">
                  <a14:useLocalDpi xmlns:a14="http://schemas.microsoft.com/office/drawing/2010/main" val="0"/>
                </a:ext>
              </a:extLst>
            </a:blip>
            <a:srcRect l="298" r="91006" b="28672"/>
            <a:stretch/>
          </p:blipFill>
          <p:spPr>
            <a:xfrm>
              <a:off x="3668112" y="4145509"/>
              <a:ext cx="486102" cy="1482781"/>
            </a:xfrm>
            <a:prstGeom prst="rect">
              <a:avLst/>
            </a:prstGeom>
          </p:spPr>
        </p:pic>
        <p:pic>
          <p:nvPicPr>
            <p:cNvPr id="27" name="Content Placeholder 3" descr="CFTR_Function_Diagram_blue.jpg"/>
            <p:cNvPicPr>
              <a:picLocks noChangeAspect="1"/>
            </p:cNvPicPr>
            <p:nvPr/>
          </p:nvPicPr>
          <p:blipFill rotWithShape="1">
            <a:blip r:embed="rId3" cstate="print">
              <a:extLst>
                <a:ext uri="{28A0092B-C50C-407E-A947-70E740481C1C}">
                  <a14:useLocalDpi xmlns:a14="http://schemas.microsoft.com/office/drawing/2010/main" val="0"/>
                </a:ext>
              </a:extLst>
            </a:blip>
            <a:srcRect l="298" r="91053" b="33130"/>
            <a:stretch/>
          </p:blipFill>
          <p:spPr>
            <a:xfrm>
              <a:off x="3184605" y="4238175"/>
              <a:ext cx="483508" cy="1390115"/>
            </a:xfrm>
            <a:prstGeom prst="rect">
              <a:avLst/>
            </a:prstGeom>
          </p:spPr>
        </p:pic>
        <p:pic>
          <p:nvPicPr>
            <p:cNvPr id="28" name="Content Placeholder 3" descr="CFTR_Function_Diagram_blue.jpg"/>
            <p:cNvPicPr>
              <a:picLocks noChangeAspect="1"/>
            </p:cNvPicPr>
            <p:nvPr/>
          </p:nvPicPr>
          <p:blipFill rotWithShape="1">
            <a:blip r:embed="rId3" cstate="print">
              <a:extLst>
                <a:ext uri="{28A0092B-C50C-407E-A947-70E740481C1C}">
                  <a14:useLocalDpi xmlns:a14="http://schemas.microsoft.com/office/drawing/2010/main" val="0"/>
                </a:ext>
              </a:extLst>
            </a:blip>
            <a:srcRect l="88202" t="-12134" r="-4278" b="12134"/>
            <a:stretch/>
          </p:blipFill>
          <p:spPr>
            <a:xfrm>
              <a:off x="4154213" y="3998364"/>
              <a:ext cx="898635" cy="2078831"/>
            </a:xfrm>
            <a:prstGeom prst="rect">
              <a:avLst/>
            </a:prstGeom>
          </p:spPr>
        </p:pic>
      </p:grpSp>
      <p:sp>
        <p:nvSpPr>
          <p:cNvPr id="29" name="TextBox 28"/>
          <p:cNvSpPr txBox="1"/>
          <p:nvPr/>
        </p:nvSpPr>
        <p:spPr>
          <a:xfrm>
            <a:off x="5829338" y="3867582"/>
            <a:ext cx="896848" cy="461665"/>
          </a:xfrm>
          <a:prstGeom prst="rect">
            <a:avLst/>
          </a:prstGeom>
          <a:noFill/>
        </p:spPr>
        <p:txBody>
          <a:bodyPr wrap="none" rtlCol="0">
            <a:spAutoFit/>
          </a:bodyPr>
          <a:lstStyle/>
          <a:p>
            <a:pPr defTabSz="457200" eaLnBrk="1" fontAlgn="auto" hangingPunct="1">
              <a:spcBef>
                <a:spcPts val="0"/>
              </a:spcBef>
              <a:spcAft>
                <a:spcPts val="0"/>
              </a:spcAft>
            </a:pPr>
            <a:r>
              <a:rPr lang="en-US" sz="2000" dirty="0">
                <a:solidFill>
                  <a:prstClr val="black"/>
                </a:solidFill>
                <a:latin typeface="Calibri"/>
                <a:ea typeface="+mn-ea"/>
                <a:cs typeface="+mn-cs"/>
              </a:rPr>
              <a:t>and/or</a:t>
            </a:r>
          </a:p>
        </p:txBody>
      </p:sp>
      <p:sp>
        <p:nvSpPr>
          <p:cNvPr id="9" name="Rounded Rectangle 17">
            <a:extLst>
              <a:ext uri="{FF2B5EF4-FFF2-40B4-BE49-F238E27FC236}">
                <a16:creationId xmlns:a16="http://schemas.microsoft.com/office/drawing/2014/main" id="{7EE1DA11-88D5-0EA2-53E6-6F90FCBE1F75}"/>
              </a:ext>
            </a:extLst>
          </p:cNvPr>
          <p:cNvSpPr/>
          <p:nvPr/>
        </p:nvSpPr>
        <p:spPr>
          <a:xfrm>
            <a:off x="360364" y="2262119"/>
            <a:ext cx="8601236" cy="556120"/>
          </a:xfrm>
          <a:prstGeom prst="roundRect">
            <a:avLst/>
          </a:prstGeom>
          <a:solidFill>
            <a:sysClr val="windowText" lastClr="000000">
              <a:lumMod val="50000"/>
              <a:lumOff val="50000"/>
            </a:sys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Lung: Thickened secretions and mucus accumulation -&gt; lung infection and inflammation</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itle 1">
            <a:extLst>
              <a:ext uri="{FF2B5EF4-FFF2-40B4-BE49-F238E27FC236}">
                <a16:creationId xmlns:a16="http://schemas.microsoft.com/office/drawing/2014/main" id="{D5BC03A6-5DE6-62C7-CD0B-E5601FD113D3}"/>
              </a:ext>
            </a:extLst>
          </p:cNvPr>
          <p:cNvSpPr txBox="1">
            <a:spLocks/>
          </p:cNvSpPr>
          <p:nvPr/>
        </p:nvSpPr>
        <p:spPr bwMode="auto">
          <a:xfrm>
            <a:off x="359636" y="111853"/>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kern="0" dirty="0">
                <a:solidFill>
                  <a:schemeClr val="bg1"/>
                </a:solidFill>
              </a:rPr>
              <a:t>Background information on proposed condition</a:t>
            </a:r>
          </a:p>
        </p:txBody>
      </p:sp>
    </p:spTree>
    <p:custDataLst>
      <p:tags r:id="rId1"/>
    </p:custDataLst>
    <p:extLst>
      <p:ext uri="{BB962C8B-B14F-4D97-AF65-F5344CB8AC3E}">
        <p14:creationId xmlns:p14="http://schemas.microsoft.com/office/powerpoint/2010/main" val="243052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C333-88D8-445B-BB31-73A9469C1710}"/>
              </a:ext>
            </a:extLst>
          </p:cNvPr>
          <p:cNvSpPr>
            <a:spLocks noGrp="1"/>
          </p:cNvSpPr>
          <p:nvPr>
            <p:ph type="title"/>
          </p:nvPr>
        </p:nvSpPr>
        <p:spPr>
          <a:xfrm>
            <a:off x="512111" y="2457112"/>
            <a:ext cx="8424000" cy="713185"/>
          </a:xfrm>
        </p:spPr>
        <p:txBody>
          <a:bodyPr/>
          <a:lstStyle/>
          <a:p>
            <a:r>
              <a:rPr lang="en-GB" dirty="0"/>
              <a:t>Is the condition a distinct medical entity, suitable for orphan designation?</a:t>
            </a:r>
          </a:p>
        </p:txBody>
      </p:sp>
      <p:sp>
        <p:nvSpPr>
          <p:cNvPr id="3" name="Content Placeholder 2">
            <a:extLst>
              <a:ext uri="{FF2B5EF4-FFF2-40B4-BE49-F238E27FC236}">
                <a16:creationId xmlns:a16="http://schemas.microsoft.com/office/drawing/2014/main" id="{2EDE38E0-8ACB-4B21-A03A-6D837DDCE181}"/>
              </a:ext>
            </a:extLst>
          </p:cNvPr>
          <p:cNvSpPr>
            <a:spLocks noGrp="1"/>
          </p:cNvSpPr>
          <p:nvPr>
            <p:ph idx="1"/>
          </p:nvPr>
        </p:nvSpPr>
        <p:spPr>
          <a:xfrm>
            <a:off x="514351" y="1301917"/>
            <a:ext cx="8424000" cy="880492"/>
          </a:xfrm>
        </p:spPr>
        <p:txBody>
          <a:bodyPr/>
          <a:lstStyle/>
          <a:p>
            <a:pPr marL="285750" indent="-285750">
              <a:buFont typeface="Wingdings" panose="05000000000000000000" pitchFamily="2" charset="2"/>
              <a:buChar char="q"/>
            </a:pPr>
            <a:r>
              <a:rPr lang="en-GB" dirty="0"/>
              <a:t>Yes</a:t>
            </a:r>
          </a:p>
          <a:p>
            <a:pPr marL="285750" indent="-285750">
              <a:buFont typeface="Wingdings" panose="05000000000000000000" pitchFamily="2" charset="2"/>
              <a:buChar char="q"/>
            </a:pPr>
            <a:r>
              <a:rPr lang="en-GB" dirty="0"/>
              <a:t>No</a:t>
            </a:r>
          </a:p>
          <a:p>
            <a:endParaRPr lang="en-GB" dirty="0"/>
          </a:p>
        </p:txBody>
      </p:sp>
      <p:sp>
        <p:nvSpPr>
          <p:cNvPr id="5" name="Slide Number Placeholder 4">
            <a:extLst>
              <a:ext uri="{FF2B5EF4-FFF2-40B4-BE49-F238E27FC236}">
                <a16:creationId xmlns:a16="http://schemas.microsoft.com/office/drawing/2014/main" id="{60ED3D6C-1015-4B10-8278-786E4E9C8222}"/>
              </a:ext>
            </a:extLst>
          </p:cNvPr>
          <p:cNvSpPr>
            <a:spLocks noGrp="1"/>
          </p:cNvSpPr>
          <p:nvPr>
            <p:ph type="sldNum" sz="quarter" idx="11"/>
          </p:nvPr>
        </p:nvSpPr>
        <p:spPr/>
        <p:txBody>
          <a:bodyPr/>
          <a:lstStyle/>
          <a:p>
            <a:fld id="{7957F717-FD23-493C-BA54-F5AB575BDEC9}" type="slidenum">
              <a:rPr lang="en-GB" altLang="en-US" smtClean="0"/>
              <a:pPr/>
              <a:t>8</a:t>
            </a:fld>
            <a:endParaRPr lang="en-GB" altLang="en-US"/>
          </a:p>
        </p:txBody>
      </p:sp>
      <p:sp>
        <p:nvSpPr>
          <p:cNvPr id="4" name="Title 1">
            <a:extLst>
              <a:ext uri="{FF2B5EF4-FFF2-40B4-BE49-F238E27FC236}">
                <a16:creationId xmlns:a16="http://schemas.microsoft.com/office/drawing/2014/main" id="{568D33AE-5C43-590A-2C58-525FF957B12E}"/>
              </a:ext>
            </a:extLst>
          </p:cNvPr>
          <p:cNvSpPr txBox="1">
            <a:spLocks/>
          </p:cNvSpPr>
          <p:nvPr/>
        </p:nvSpPr>
        <p:spPr bwMode="auto">
          <a:xfrm>
            <a:off x="514351" y="699542"/>
            <a:ext cx="8424000" cy="71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sz="2100">
                <a:solidFill>
                  <a:schemeClr val="tx2"/>
                </a:solidFill>
                <a:latin typeface="+mj-lt"/>
                <a:ea typeface="+mj-ea"/>
                <a:cs typeface="+mj-cs"/>
              </a:defRPr>
            </a:lvl1pPr>
            <a:lvl2pPr algn="l" rtl="0" eaLnBrk="1" fontAlgn="base" hangingPunct="1">
              <a:lnSpc>
                <a:spcPts val="3600"/>
              </a:lnSpc>
              <a:spcBef>
                <a:spcPct val="0"/>
              </a:spcBef>
              <a:spcAft>
                <a:spcPct val="0"/>
              </a:spcAft>
              <a:defRPr sz="2800">
                <a:solidFill>
                  <a:schemeClr val="tx2"/>
                </a:solidFill>
                <a:latin typeface="Verdana" pitchFamily="34" charset="0"/>
                <a:cs typeface="Arial" charset="0"/>
              </a:defRPr>
            </a:lvl2pPr>
            <a:lvl3pPr algn="l" rtl="0" eaLnBrk="1" fontAlgn="base" hangingPunct="1">
              <a:lnSpc>
                <a:spcPts val="3600"/>
              </a:lnSpc>
              <a:spcBef>
                <a:spcPct val="0"/>
              </a:spcBef>
              <a:spcAft>
                <a:spcPct val="0"/>
              </a:spcAft>
              <a:defRPr sz="2800">
                <a:solidFill>
                  <a:schemeClr val="tx2"/>
                </a:solidFill>
                <a:latin typeface="Verdana" pitchFamily="34" charset="0"/>
                <a:cs typeface="Arial" charset="0"/>
              </a:defRPr>
            </a:lvl3pPr>
            <a:lvl4pPr algn="l" rtl="0" eaLnBrk="1" fontAlgn="base" hangingPunct="1">
              <a:lnSpc>
                <a:spcPts val="3600"/>
              </a:lnSpc>
              <a:spcBef>
                <a:spcPct val="0"/>
              </a:spcBef>
              <a:spcAft>
                <a:spcPct val="0"/>
              </a:spcAft>
              <a:defRPr sz="2800">
                <a:solidFill>
                  <a:schemeClr val="tx2"/>
                </a:solidFill>
                <a:latin typeface="Verdana" pitchFamily="34" charset="0"/>
                <a:cs typeface="Arial" charset="0"/>
              </a:defRPr>
            </a:lvl4pPr>
            <a:lvl5pPr algn="l" rtl="0" eaLnBrk="1" fontAlgn="base" hangingPunct="1">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US" kern="0" dirty="0"/>
              <a:t>Is the condition life-threatening and/or seriously debilitating?</a:t>
            </a:r>
            <a:endParaRPr lang="en-GB" kern="0" dirty="0"/>
          </a:p>
        </p:txBody>
      </p:sp>
      <p:sp>
        <p:nvSpPr>
          <p:cNvPr id="6" name="Content Placeholder 2">
            <a:extLst>
              <a:ext uri="{FF2B5EF4-FFF2-40B4-BE49-F238E27FC236}">
                <a16:creationId xmlns:a16="http://schemas.microsoft.com/office/drawing/2014/main" id="{18142BBC-14F4-DB15-6B73-310314C4B16D}"/>
              </a:ext>
            </a:extLst>
          </p:cNvPr>
          <p:cNvSpPr txBox="1">
            <a:spLocks/>
          </p:cNvSpPr>
          <p:nvPr/>
        </p:nvSpPr>
        <p:spPr bwMode="auto">
          <a:xfrm>
            <a:off x="514351" y="3445001"/>
            <a:ext cx="8424000" cy="880492"/>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072438" rtl="0" eaLnBrk="1" fontAlgn="base" hangingPunct="1">
              <a:lnSpc>
                <a:spcPts val="2100"/>
              </a:lnSpc>
              <a:spcBef>
                <a:spcPct val="0"/>
              </a:spcBef>
              <a:spcAft>
                <a:spcPts val="900"/>
              </a:spcAft>
              <a:buClr>
                <a:srgbClr val="000000"/>
              </a:buClr>
              <a:defRPr sz="1500">
                <a:solidFill>
                  <a:schemeClr val="tx1"/>
                </a:solidFill>
                <a:latin typeface="+mn-lt"/>
                <a:ea typeface="+mn-ea"/>
                <a:cs typeface="+mn-cs"/>
              </a:defRPr>
            </a:lvl1pPr>
            <a:lvl2pPr marL="268288" indent="-266700" algn="l" defTabSz="8072438" rtl="0" eaLnBrk="1" fontAlgn="base" hangingPunct="1">
              <a:lnSpc>
                <a:spcPts val="1800"/>
              </a:lnSpc>
              <a:spcBef>
                <a:spcPct val="0"/>
              </a:spcBef>
              <a:spcAft>
                <a:spcPts val="600"/>
              </a:spcAft>
              <a:buClr>
                <a:schemeClr val="tx1"/>
              </a:buClr>
              <a:buChar char="•"/>
              <a:defRPr sz="1350">
                <a:solidFill>
                  <a:schemeClr val="tx1"/>
                </a:solidFill>
                <a:latin typeface="+mn-lt"/>
                <a:cs typeface="+mn-cs"/>
              </a:defRPr>
            </a:lvl2pPr>
            <a:lvl3pPr marL="522288" indent="-231775" algn="l" defTabSz="8072438" rtl="0" eaLnBrk="1" fontAlgn="base" hangingPunct="1">
              <a:lnSpc>
                <a:spcPts val="1800"/>
              </a:lnSpc>
              <a:spcBef>
                <a:spcPct val="0"/>
              </a:spcBef>
              <a:spcAft>
                <a:spcPts val="450"/>
              </a:spcAft>
              <a:buClr>
                <a:schemeClr val="tx1"/>
              </a:buClr>
              <a:buFont typeface="Verdana" pitchFamily="34" charset="0"/>
              <a:buChar char="–"/>
              <a:defRPr sz="1200">
                <a:solidFill>
                  <a:schemeClr val="tx1"/>
                </a:solidFill>
                <a:latin typeface="+mn-lt"/>
                <a:cs typeface="+mn-cs"/>
              </a:defRPr>
            </a:lvl3pPr>
            <a:lvl4pPr marL="769938" indent="-21907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4pPr>
            <a:lvl5pPr marL="1016000" marR="0" indent="-225425" algn="l" defTabSz="8072438" rtl="0" eaLnBrk="1" fontAlgn="base" latinLnBrk="0" hangingPunct="1">
              <a:lnSpc>
                <a:spcPts val="1500"/>
              </a:lnSpc>
              <a:spcBef>
                <a:spcPct val="0"/>
              </a:spcBef>
              <a:spcAft>
                <a:spcPts val="450"/>
              </a:spcAft>
              <a:buClr>
                <a:schemeClr val="tx1"/>
              </a:buClr>
              <a:buSzTx/>
              <a:buFont typeface="Verdana" pitchFamily="34" charset="0"/>
              <a:buChar char="–"/>
              <a:tabLst/>
              <a:defRPr sz="1050">
                <a:solidFill>
                  <a:schemeClr val="tx1"/>
                </a:solidFill>
                <a:latin typeface="+mn-lt"/>
                <a:cs typeface="+mn-cs"/>
              </a:defRPr>
            </a:lvl5pPr>
            <a:lvl6pPr marL="1014413" indent="-226800" algn="l" defTabSz="8072438" rtl="0" eaLnBrk="1" fontAlgn="base" hangingPunct="1">
              <a:lnSpc>
                <a:spcPts val="1500"/>
              </a:lnSpc>
              <a:spcBef>
                <a:spcPct val="0"/>
              </a:spcBef>
              <a:spcAft>
                <a:spcPts val="450"/>
              </a:spcAft>
              <a:buClr>
                <a:schemeClr val="tx1"/>
              </a:buClr>
              <a:buFont typeface="Verdana" pitchFamily="34" charset="0"/>
              <a:buChar char="–"/>
              <a:defRPr lang="en-GB" altLang="en-US" sz="1050" smtClean="0">
                <a:solidFill>
                  <a:schemeClr val="tx1"/>
                </a:solidFill>
                <a:latin typeface="+mn-lt"/>
                <a:cs typeface="+mn-cs"/>
              </a:defRPr>
            </a:lvl6pPr>
            <a:lvl7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7pPr>
            <a:lvl8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8pPr>
            <a:lvl9pPr marL="1015200" indent="-225425" algn="l" defTabSz="8072438" rtl="0" eaLnBrk="1" fontAlgn="base" hangingPunct="1">
              <a:lnSpc>
                <a:spcPts val="1500"/>
              </a:lnSpc>
              <a:spcBef>
                <a:spcPct val="0"/>
              </a:spcBef>
              <a:spcAft>
                <a:spcPts val="450"/>
              </a:spcAft>
              <a:buClr>
                <a:schemeClr val="tx1"/>
              </a:buClr>
              <a:buFont typeface="Verdana" pitchFamily="34" charset="0"/>
              <a:buChar char="–"/>
              <a:defRPr sz="1050">
                <a:solidFill>
                  <a:schemeClr val="tx1"/>
                </a:solidFill>
                <a:latin typeface="+mn-lt"/>
                <a:cs typeface="+mn-cs"/>
              </a:defRPr>
            </a:lvl9pPr>
          </a:lstStyle>
          <a:p>
            <a:pPr marL="285750" indent="-285750">
              <a:buFont typeface="Wingdings" panose="05000000000000000000" pitchFamily="2" charset="2"/>
              <a:buChar char="q"/>
            </a:pPr>
            <a:r>
              <a:rPr lang="en-GB" kern="0" dirty="0"/>
              <a:t>Yes</a:t>
            </a:r>
          </a:p>
          <a:p>
            <a:pPr marL="285750" indent="-285750">
              <a:buFont typeface="Wingdings" panose="05000000000000000000" pitchFamily="2" charset="2"/>
              <a:buChar char="q"/>
            </a:pPr>
            <a:r>
              <a:rPr lang="en-GB" kern="0" dirty="0"/>
              <a:t>No</a:t>
            </a:r>
          </a:p>
          <a:p>
            <a:endParaRPr lang="en-GB" kern="0" dirty="0"/>
          </a:p>
        </p:txBody>
      </p:sp>
    </p:spTree>
    <p:extLst>
      <p:ext uri="{BB962C8B-B14F-4D97-AF65-F5344CB8AC3E}">
        <p14:creationId xmlns:p14="http://schemas.microsoft.com/office/powerpoint/2010/main" val="3450970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WIDE SCREEN (AGENCY)" val="iL6JwBFA"/>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wide screen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25942e9-5c90-43a4-b790-754b1e72ae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5E38E53A155A45B891D7E0B0BBFD1E" ma:contentTypeVersion="18" ma:contentTypeDescription="Create a new document." ma:contentTypeScope="" ma:versionID="8b63b96b31093a0a1ba331904c0cdd1b">
  <xsd:schema xmlns:xsd="http://www.w3.org/2001/XMLSchema" xmlns:xs="http://www.w3.org/2001/XMLSchema" xmlns:p="http://schemas.microsoft.com/office/2006/metadata/properties" xmlns:ns3="125942e9-5c90-43a4-b790-754b1e72ae16" xmlns:ns4="4c2877f8-6a0b-44fd-a3dc-8f324381a3dd" targetNamespace="http://schemas.microsoft.com/office/2006/metadata/properties" ma:root="true" ma:fieldsID="83aabbc8416d910a5fe421bce471fa79" ns3:_="" ns4:_="">
    <xsd:import namespace="125942e9-5c90-43a4-b790-754b1e72ae16"/>
    <xsd:import namespace="4c2877f8-6a0b-44fd-a3dc-8f324381a3d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OCR"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942e9-5c90-43a4-b790-754b1e72a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2877f8-6a0b-44fd-a3dc-8f324381a3d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B6199-AF7B-4E32-B06B-616C9A2A5A4A}">
  <ds:schemaRefs>
    <ds:schemaRef ds:uri="http://www.w3.org/XML/1998/namespace"/>
    <ds:schemaRef ds:uri="125942e9-5c90-43a4-b790-754b1e72ae16"/>
    <ds:schemaRef ds:uri="http://purl.org/dc/terms/"/>
    <ds:schemaRef ds:uri="http://schemas.microsoft.com/office/2006/metadata/propertie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4c2877f8-6a0b-44fd-a3dc-8f324381a3dd"/>
  </ds:schemaRefs>
</ds:datastoreItem>
</file>

<file path=customXml/itemProps2.xml><?xml version="1.0" encoding="utf-8"?>
<ds:datastoreItem xmlns:ds="http://schemas.openxmlformats.org/officeDocument/2006/customXml" ds:itemID="{C917EA60-AF97-4BAC-ADEB-EE79BC394760}">
  <ds:schemaRefs>
    <ds:schemaRef ds:uri="http://schemas.microsoft.com/sharepoint/v3/contenttype/forms"/>
  </ds:schemaRefs>
</ds:datastoreItem>
</file>

<file path=customXml/itemProps3.xml><?xml version="1.0" encoding="utf-8"?>
<ds:datastoreItem xmlns:ds="http://schemas.openxmlformats.org/officeDocument/2006/customXml" ds:itemID="{B81119C6-FE40-4F00-B78B-23A96DCF2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942e9-5c90-43a4-b790-754b1e72ae16"/>
    <ds:schemaRef ds:uri="4c2877f8-6a0b-44fd-a3dc-8f324381a3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1342</TotalTime>
  <Words>2944</Words>
  <Application>Microsoft Office PowerPoint</Application>
  <PresentationFormat>On-screen Show (16:9)</PresentationFormat>
  <Paragraphs>266</Paragraphs>
  <Slides>35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SimSun</vt:lpstr>
      <vt:lpstr>-apple-system</vt:lpstr>
      <vt:lpstr>Arial</vt:lpstr>
      <vt:lpstr>Calibri</vt:lpstr>
      <vt:lpstr>Courier New</vt:lpstr>
      <vt:lpstr>Verdana</vt:lpstr>
      <vt:lpstr>Wingdings</vt:lpstr>
      <vt:lpstr>Default wide screen (Agency)</vt:lpstr>
      <vt:lpstr>Mini-COMP and mini-SAWP only Background and Questions, no Answers (for preparation before the meeting)</vt:lpstr>
      <vt:lpstr>PowerPoint Presentation</vt:lpstr>
      <vt:lpstr>Orphan designation (OD)</vt:lpstr>
      <vt:lpstr>Application for orphan designation</vt:lpstr>
      <vt:lpstr>Orphan designation (OD) criteria (EU) </vt:lpstr>
      <vt:lpstr>Application for orphan designation (OD)</vt:lpstr>
      <vt:lpstr>Cystic fibrosis (CF)</vt:lpstr>
      <vt:lpstr>Pathophysiology of CF Lung Disease</vt:lpstr>
      <vt:lpstr>Is the condition a distinct medical entity, suitable for orphan designation?</vt:lpstr>
      <vt:lpstr>What is the estimated number of patients affected by the condition in the EU?</vt:lpstr>
      <vt:lpstr>What is the prevalence of the Condition and is it acceptable according to the criteria?</vt:lpstr>
      <vt:lpstr>Medical Plausibility</vt:lpstr>
      <vt:lpstr>Has the Company shown Medical Plausibility for the claimed activity of their product (mechanism of action &amp; efficacy)? </vt:lpstr>
      <vt:lpstr>For the purpose of our example (old days), standard of care authorized pharmacologic treatments for CF exist in EU, incl:     </vt:lpstr>
      <vt:lpstr>Is significant benefit applicable here and why/why not?</vt:lpstr>
      <vt:lpstr>Significant benefit</vt:lpstr>
      <vt:lpstr>PowerPoint Presentation</vt:lpstr>
      <vt:lpstr>Scientific Advice/Protocol Assistance</vt:lpstr>
      <vt:lpstr>Scientific Advice (SA)/Protocol Assistance (PA) -&gt; general information</vt:lpstr>
      <vt:lpstr>Application for Protocol Assistance</vt:lpstr>
      <vt:lpstr>Purpose of Advice</vt:lpstr>
      <vt:lpstr>Background information</vt:lpstr>
      <vt:lpstr>Background information (ff)</vt:lpstr>
      <vt:lpstr>Question: Does the SAWP agree that data from the nonclinical studies is sufficient for initiation of the proposed pivotal clinical phase II study in CF patients from 2 years of age? </vt:lpstr>
      <vt:lpstr>Question: Does the SAWP agree with the selected endpoints selected for evaluation in the study? </vt:lpstr>
      <vt:lpstr>Question: Does the SAWP agree with the selected endpoints selected for evaluation in the study? </vt:lpstr>
      <vt:lpstr>Question: Does the COMP agree that this development programme and survey will support significant benefit at marketing authorisation? </vt:lpstr>
      <vt:lpstr>PowerPoint Presentation</vt:lpstr>
      <vt:lpstr>Application for Orphan Maintenance</vt:lpstr>
      <vt:lpstr>Orphan designation (OD) criteria (EU) </vt:lpstr>
      <vt:lpstr>Application for Orphan Maintenance</vt:lpstr>
      <vt:lpstr>Application for Orphan Maintenance</vt:lpstr>
      <vt:lpstr>Application for Orphan Maintenance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Mini-COMP and mini-SAWP</dc:title>
  <dc:creator>Larsson Kristina</dc:creator>
  <cp:lastModifiedBy>Rachel Butcher</cp:lastModifiedBy>
  <cp:revision>12</cp:revision>
  <dcterms:created xsi:type="dcterms:W3CDTF">2020-05-28T09:01:21Z</dcterms:created>
  <dcterms:modified xsi:type="dcterms:W3CDTF">2024-05-07T08:52:04Z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e1b31d-cec0-4074-b4bd-f07689e43d84_Enabled">
    <vt:lpwstr>True</vt:lpwstr>
  </property>
  <property fmtid="{D5CDD505-2E9C-101B-9397-08002B2CF9AE}" pid="3" name="MSIP_Label_afe1b31d-cec0-4074-b4bd-f07689e43d84_SiteId">
    <vt:lpwstr>bc9dc15c-61bc-4f03-b60b-e5b6d8922839</vt:lpwstr>
  </property>
  <property fmtid="{D5CDD505-2E9C-101B-9397-08002B2CF9AE}" pid="4" name="MSIP_Label_afe1b31d-cec0-4074-b4bd-f07689e43d84_Owner">
    <vt:lpwstr>kristina.larsson@ema.europa.eu</vt:lpwstr>
  </property>
  <property fmtid="{D5CDD505-2E9C-101B-9397-08002B2CF9AE}" pid="5" name="MSIP_Label_afe1b31d-cec0-4074-b4bd-f07689e43d84_SetDate">
    <vt:lpwstr>2020-05-28T09:02:05.6498838Z</vt:lpwstr>
  </property>
  <property fmtid="{D5CDD505-2E9C-101B-9397-08002B2CF9AE}" pid="6" name="MSIP_Label_afe1b31d-cec0-4074-b4bd-f07689e43d84_Name">
    <vt:lpwstr>Internal</vt:lpwstr>
  </property>
  <property fmtid="{D5CDD505-2E9C-101B-9397-08002B2CF9AE}" pid="7" name="MSIP_Label_afe1b31d-cec0-4074-b4bd-f07689e43d84_Application">
    <vt:lpwstr>Microsoft Azure Information Protection</vt:lpwstr>
  </property>
  <property fmtid="{D5CDD505-2E9C-101B-9397-08002B2CF9AE}" pid="8" name="MSIP_Label_afe1b31d-cec0-4074-b4bd-f07689e43d84_ActionId">
    <vt:lpwstr>55beefd9-0ebc-40de-bb47-0a1723421e04</vt:lpwstr>
  </property>
  <property fmtid="{D5CDD505-2E9C-101B-9397-08002B2CF9AE}" pid="9" name="MSIP_Label_afe1b31d-cec0-4074-b4bd-f07689e43d84_Extended_MSFT_Method">
    <vt:lpwstr>Automatic</vt:lpwstr>
  </property>
  <property fmtid="{D5CDD505-2E9C-101B-9397-08002B2CF9AE}" pid="10" name="Classification">
    <vt:lpwstr>Internal All EMA Staff and Contractors</vt:lpwstr>
  </property>
  <property fmtid="{D5CDD505-2E9C-101B-9397-08002B2CF9AE}" pid="11" name="MSIP_Label_39b352ef-c49b-4068-987f-9b664711be4a_Enabled">
    <vt:lpwstr>true</vt:lpwstr>
  </property>
  <property fmtid="{D5CDD505-2E9C-101B-9397-08002B2CF9AE}" pid="12" name="MSIP_Label_39b352ef-c49b-4068-987f-9b664711be4a_SetDate">
    <vt:lpwstr>2023-06-07T07:06:37Z</vt:lpwstr>
  </property>
  <property fmtid="{D5CDD505-2E9C-101B-9397-08002B2CF9AE}" pid="13" name="MSIP_Label_39b352ef-c49b-4068-987f-9b664711be4a_Method">
    <vt:lpwstr>Privileged</vt:lpwstr>
  </property>
  <property fmtid="{D5CDD505-2E9C-101B-9397-08002B2CF9AE}" pid="14" name="MSIP_Label_39b352ef-c49b-4068-987f-9b664711be4a_Name">
    <vt:lpwstr>39b352ef-c49b-4068-987f-9b664711be4a</vt:lpwstr>
  </property>
  <property fmtid="{D5CDD505-2E9C-101B-9397-08002B2CF9AE}" pid="15" name="MSIP_Label_39b352ef-c49b-4068-987f-9b664711be4a_SiteId">
    <vt:lpwstr>bc9dc15c-61bc-4f03-b60b-e5b6d8922839</vt:lpwstr>
  </property>
  <property fmtid="{D5CDD505-2E9C-101B-9397-08002B2CF9AE}" pid="16" name="MSIP_Label_39b352ef-c49b-4068-987f-9b664711be4a_ActionId">
    <vt:lpwstr>ed9ac4af-a72a-4ab3-864e-6d556f387317</vt:lpwstr>
  </property>
  <property fmtid="{D5CDD505-2E9C-101B-9397-08002B2CF9AE}" pid="17" name="MSIP_Label_39b352ef-c49b-4068-987f-9b664711be4a_ContentBits">
    <vt:lpwstr>2</vt:lpwstr>
  </property>
  <property fmtid="{D5CDD505-2E9C-101B-9397-08002B2CF9AE}" pid="18" name="ContentTypeId">
    <vt:lpwstr>0x010100DE5E38E53A155A45B891D7E0B0BBFD1E</vt:lpwstr>
  </property>
</Properties>
</file>