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309" r:id="rId3"/>
    <p:sldId id="279" r:id="rId4"/>
    <p:sldId id="307" r:id="rId5"/>
    <p:sldId id="308" r:id="rId6"/>
    <p:sldId id="257" r:id="rId7"/>
    <p:sldId id="260" r:id="rId8"/>
    <p:sldId id="259" r:id="rId9"/>
    <p:sldId id="261" r:id="rId10"/>
    <p:sldId id="258" r:id="rId11"/>
    <p:sldId id="262" r:id="rId12"/>
    <p:sldId id="263" r:id="rId13"/>
    <p:sldId id="264" r:id="rId14"/>
    <p:sldId id="265" r:id="rId15"/>
    <p:sldId id="270" r:id="rId16"/>
    <p:sldId id="266" r:id="rId17"/>
    <p:sldId id="269" r:id="rId18"/>
    <p:sldId id="267" r:id="rId19"/>
    <p:sldId id="271" r:id="rId20"/>
    <p:sldId id="282" r:id="rId21"/>
    <p:sldId id="268" r:id="rId22"/>
    <p:sldId id="281" r:id="rId23"/>
    <p:sldId id="272" r:id="rId24"/>
    <p:sldId id="280" r:id="rId25"/>
    <p:sldId id="283" r:id="rId26"/>
    <p:sldId id="284" r:id="rId27"/>
    <p:sldId id="285" r:id="rId28"/>
    <p:sldId id="286" r:id="rId29"/>
    <p:sldId id="287" r:id="rId30"/>
    <p:sldId id="288" r:id="rId31"/>
    <p:sldId id="273" r:id="rId32"/>
    <p:sldId id="274" r:id="rId33"/>
    <p:sldId id="275" r:id="rId34"/>
    <p:sldId id="276" r:id="rId35"/>
    <p:sldId id="277" r:id="rId36"/>
    <p:sldId id="289" r:id="rId37"/>
    <p:sldId id="290"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291" r:id="rId54"/>
    <p:sldId id="278" r:id="rId55"/>
  </p:sldIdLst>
  <p:sldSz cx="12192000" cy="6858000"/>
  <p:notesSz cx="6858000" cy="9144000"/>
  <p:custDataLst>
    <p:tags r:id="rId5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2" d="100"/>
          <a:sy n="62" d="100"/>
        </p:scale>
        <p:origin x="53" y="52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gs" Target="tags/tag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2D85AD-9B0E-48D1-8059-B27A7CDDABEF}" type="doc">
      <dgm:prSet loTypeId="urn:microsoft.com/office/officeart/2011/layout/HexagonRadial" loCatId="officeonline" qsTypeId="urn:microsoft.com/office/officeart/2005/8/quickstyle/simple1" qsCatId="simple" csTypeId="urn:microsoft.com/office/officeart/2005/8/colors/accent1_2" csCatId="accent1" phldr="1"/>
      <dgm:spPr/>
      <dgm:t>
        <a:bodyPr/>
        <a:lstStyle/>
        <a:p>
          <a:endParaRPr lang="en-US"/>
        </a:p>
      </dgm:t>
    </dgm:pt>
    <dgm:pt modelId="{19C22F38-1135-4D4E-9B20-17B6444E35D4}">
      <dgm:prSet phldrT="[Text]"/>
      <dgm:spPr/>
      <dgm:t>
        <a:bodyPr/>
        <a:lstStyle/>
        <a:p>
          <a:pPr algn="ctr"/>
          <a:r>
            <a:rPr lang="en-US" dirty="0"/>
            <a:t>Guilt</a:t>
          </a:r>
        </a:p>
      </dgm:t>
    </dgm:pt>
    <dgm:pt modelId="{5BE8968B-F7BB-47C8-99AD-4EECC2D4D343}" type="parTrans" cxnId="{D5F83AEE-C378-4E0E-BCEB-208655B32FA5}">
      <dgm:prSet/>
      <dgm:spPr/>
      <dgm:t>
        <a:bodyPr/>
        <a:lstStyle/>
        <a:p>
          <a:endParaRPr lang="en-US"/>
        </a:p>
      </dgm:t>
    </dgm:pt>
    <dgm:pt modelId="{2FAB20AB-5C4D-4E38-A875-4F8C5841C3E7}" type="sibTrans" cxnId="{D5F83AEE-C378-4E0E-BCEB-208655B32FA5}">
      <dgm:prSet/>
      <dgm:spPr/>
      <dgm:t>
        <a:bodyPr/>
        <a:lstStyle/>
        <a:p>
          <a:endParaRPr lang="en-US"/>
        </a:p>
      </dgm:t>
    </dgm:pt>
    <dgm:pt modelId="{80924072-4900-467B-9194-5B812EB8411B}">
      <dgm:prSet phldrT="[Text]"/>
      <dgm:spPr/>
      <dgm:t>
        <a:bodyPr/>
        <a:lstStyle/>
        <a:p>
          <a:r>
            <a:rPr lang="en-US" dirty="0"/>
            <a:t>Fear</a:t>
          </a:r>
        </a:p>
      </dgm:t>
    </dgm:pt>
    <dgm:pt modelId="{35017EE6-D6D5-49E4-BB7B-3E168E2ED54B}" type="parTrans" cxnId="{9FCCD2D0-8E5B-4903-9BA5-5D1DF5F1F21F}">
      <dgm:prSet/>
      <dgm:spPr/>
      <dgm:t>
        <a:bodyPr/>
        <a:lstStyle/>
        <a:p>
          <a:endParaRPr lang="en-US"/>
        </a:p>
      </dgm:t>
    </dgm:pt>
    <dgm:pt modelId="{6DE67250-2E3B-4DF3-879D-BFB10DF3312B}" type="sibTrans" cxnId="{9FCCD2D0-8E5B-4903-9BA5-5D1DF5F1F21F}">
      <dgm:prSet/>
      <dgm:spPr/>
      <dgm:t>
        <a:bodyPr/>
        <a:lstStyle/>
        <a:p>
          <a:endParaRPr lang="en-US"/>
        </a:p>
      </dgm:t>
    </dgm:pt>
    <dgm:pt modelId="{80F07DA4-B817-468A-887E-FAC47FF613AF}">
      <dgm:prSet phldrT="[Text]"/>
      <dgm:spPr/>
      <dgm:t>
        <a:bodyPr/>
        <a:lstStyle/>
        <a:p>
          <a:r>
            <a:rPr lang="en-US" dirty="0"/>
            <a:t>Worry</a:t>
          </a:r>
        </a:p>
      </dgm:t>
    </dgm:pt>
    <dgm:pt modelId="{B343AE37-F155-41D9-B38E-D298B11A1C1A}" type="parTrans" cxnId="{63AD0E18-AA16-4E37-9CF2-8731EEFDB17E}">
      <dgm:prSet/>
      <dgm:spPr/>
      <dgm:t>
        <a:bodyPr/>
        <a:lstStyle/>
        <a:p>
          <a:endParaRPr lang="en-US"/>
        </a:p>
      </dgm:t>
    </dgm:pt>
    <dgm:pt modelId="{AF00B89F-6D16-4648-B671-B727A13C98C5}" type="sibTrans" cxnId="{63AD0E18-AA16-4E37-9CF2-8731EEFDB17E}">
      <dgm:prSet/>
      <dgm:spPr/>
      <dgm:t>
        <a:bodyPr/>
        <a:lstStyle/>
        <a:p>
          <a:endParaRPr lang="en-US"/>
        </a:p>
      </dgm:t>
    </dgm:pt>
    <dgm:pt modelId="{BF49F947-31D6-4E79-BCBE-473FEB6BCE5A}">
      <dgm:prSet phldrT="[Text]"/>
      <dgm:spPr/>
      <dgm:t>
        <a:bodyPr/>
        <a:lstStyle/>
        <a:p>
          <a:r>
            <a:rPr lang="en-US" dirty="0"/>
            <a:t>Love</a:t>
          </a:r>
        </a:p>
      </dgm:t>
    </dgm:pt>
    <dgm:pt modelId="{28567B08-4546-4B7A-87D8-E44BE92BDFCB}" type="parTrans" cxnId="{68D30AFA-492F-4B17-A4F8-D34F3CD246A3}">
      <dgm:prSet/>
      <dgm:spPr/>
      <dgm:t>
        <a:bodyPr/>
        <a:lstStyle/>
        <a:p>
          <a:endParaRPr lang="en-US"/>
        </a:p>
      </dgm:t>
    </dgm:pt>
    <dgm:pt modelId="{B0DFF52C-9776-4F57-AD06-4C39BA3806CF}" type="sibTrans" cxnId="{68D30AFA-492F-4B17-A4F8-D34F3CD246A3}">
      <dgm:prSet/>
      <dgm:spPr/>
      <dgm:t>
        <a:bodyPr/>
        <a:lstStyle/>
        <a:p>
          <a:endParaRPr lang="en-US"/>
        </a:p>
      </dgm:t>
    </dgm:pt>
    <dgm:pt modelId="{7DADDA55-EB46-400C-BD15-8238C8F9FD07}">
      <dgm:prSet phldrT="[Text]"/>
      <dgm:spPr/>
      <dgm:t>
        <a:bodyPr/>
        <a:lstStyle/>
        <a:p>
          <a:r>
            <a:rPr lang="en-US" dirty="0"/>
            <a:t>Hope</a:t>
          </a:r>
        </a:p>
      </dgm:t>
    </dgm:pt>
    <dgm:pt modelId="{5C6BA157-6184-4D8B-87C8-02C84ACDB6F9}" type="parTrans" cxnId="{D9233305-BE34-4BB8-8A6A-C28076553D2A}">
      <dgm:prSet/>
      <dgm:spPr/>
      <dgm:t>
        <a:bodyPr/>
        <a:lstStyle/>
        <a:p>
          <a:endParaRPr lang="en-US"/>
        </a:p>
      </dgm:t>
    </dgm:pt>
    <dgm:pt modelId="{DAF72A4A-96AF-42F2-9798-43BC7AE864E0}" type="sibTrans" cxnId="{D9233305-BE34-4BB8-8A6A-C28076553D2A}">
      <dgm:prSet/>
      <dgm:spPr/>
      <dgm:t>
        <a:bodyPr/>
        <a:lstStyle/>
        <a:p>
          <a:endParaRPr lang="en-US"/>
        </a:p>
      </dgm:t>
    </dgm:pt>
    <dgm:pt modelId="{785A172D-447D-4480-929C-41B1B8278358}">
      <dgm:prSet phldrT="[Text]"/>
      <dgm:spPr/>
      <dgm:t>
        <a:bodyPr/>
        <a:lstStyle/>
        <a:p>
          <a:r>
            <a:rPr lang="en-US" dirty="0"/>
            <a:t>Despair</a:t>
          </a:r>
        </a:p>
      </dgm:t>
    </dgm:pt>
    <dgm:pt modelId="{0CBFE28F-C243-419C-ACDB-6F9784119F50}" type="parTrans" cxnId="{D40F83E5-A386-406C-925C-82E5503833B4}">
      <dgm:prSet/>
      <dgm:spPr/>
      <dgm:t>
        <a:bodyPr/>
        <a:lstStyle/>
        <a:p>
          <a:endParaRPr lang="en-US"/>
        </a:p>
      </dgm:t>
    </dgm:pt>
    <dgm:pt modelId="{924A66C0-D336-43BA-9D6A-8DB66E1B659B}" type="sibTrans" cxnId="{D40F83E5-A386-406C-925C-82E5503833B4}">
      <dgm:prSet/>
      <dgm:spPr/>
      <dgm:t>
        <a:bodyPr/>
        <a:lstStyle/>
        <a:p>
          <a:endParaRPr lang="en-US"/>
        </a:p>
      </dgm:t>
    </dgm:pt>
    <dgm:pt modelId="{F872CA71-4D79-4EF4-8681-B1C9307B2A20}">
      <dgm:prSet phldrT="[Text]"/>
      <dgm:spPr/>
      <dgm:t>
        <a:bodyPr/>
        <a:lstStyle/>
        <a:p>
          <a:endParaRPr lang="en-US"/>
        </a:p>
      </dgm:t>
    </dgm:pt>
    <dgm:pt modelId="{96140D8B-DF6B-4A40-ADBF-94976CFC1226}" type="parTrans" cxnId="{6B99CAF2-BD57-446B-9304-BB7B713DC6E2}">
      <dgm:prSet/>
      <dgm:spPr/>
      <dgm:t>
        <a:bodyPr/>
        <a:lstStyle/>
        <a:p>
          <a:endParaRPr lang="en-US"/>
        </a:p>
      </dgm:t>
    </dgm:pt>
    <dgm:pt modelId="{947846D5-3D11-4A1C-8E55-FDE276216C1B}" type="sibTrans" cxnId="{6B99CAF2-BD57-446B-9304-BB7B713DC6E2}">
      <dgm:prSet/>
      <dgm:spPr/>
      <dgm:t>
        <a:bodyPr/>
        <a:lstStyle/>
        <a:p>
          <a:endParaRPr lang="en-US"/>
        </a:p>
      </dgm:t>
    </dgm:pt>
    <dgm:pt modelId="{5D4ED561-DA79-4D9C-B692-74CDF6A3F0D7}">
      <dgm:prSet phldrT="[Text]"/>
      <dgm:spPr/>
      <dgm:t>
        <a:bodyPr/>
        <a:lstStyle/>
        <a:p>
          <a:endParaRPr lang="en-US"/>
        </a:p>
      </dgm:t>
    </dgm:pt>
    <dgm:pt modelId="{6481A9B3-82E4-4B9E-BEF6-5CCF7876F5E7}" type="parTrans" cxnId="{D7A1BBFD-F9DF-4703-9484-545646157131}">
      <dgm:prSet/>
      <dgm:spPr/>
      <dgm:t>
        <a:bodyPr/>
        <a:lstStyle/>
        <a:p>
          <a:endParaRPr lang="en-US"/>
        </a:p>
      </dgm:t>
    </dgm:pt>
    <dgm:pt modelId="{F51BE4B6-0694-44CE-9461-A484CBA46EDC}" type="sibTrans" cxnId="{D7A1BBFD-F9DF-4703-9484-545646157131}">
      <dgm:prSet/>
      <dgm:spPr/>
      <dgm:t>
        <a:bodyPr/>
        <a:lstStyle/>
        <a:p>
          <a:endParaRPr lang="en-US"/>
        </a:p>
      </dgm:t>
    </dgm:pt>
    <dgm:pt modelId="{DE43B12C-B683-4F3D-956A-3D5E3D1E77E0}">
      <dgm:prSet phldrT="[Text]"/>
      <dgm:spPr/>
      <dgm:t>
        <a:bodyPr/>
        <a:lstStyle/>
        <a:p>
          <a:endParaRPr lang="en-US" dirty="0"/>
        </a:p>
      </dgm:t>
    </dgm:pt>
    <dgm:pt modelId="{82BB50F4-52B9-4392-BB1C-0CF86EF759E0}" type="parTrans" cxnId="{007C14CD-BF4D-49D8-9912-9106D5D2E161}">
      <dgm:prSet/>
      <dgm:spPr/>
      <dgm:t>
        <a:bodyPr/>
        <a:lstStyle/>
        <a:p>
          <a:endParaRPr lang="en-US"/>
        </a:p>
      </dgm:t>
    </dgm:pt>
    <dgm:pt modelId="{4AB1E318-A51D-4A6E-844B-E0725E335764}" type="sibTrans" cxnId="{007C14CD-BF4D-49D8-9912-9106D5D2E161}">
      <dgm:prSet/>
      <dgm:spPr/>
      <dgm:t>
        <a:bodyPr/>
        <a:lstStyle/>
        <a:p>
          <a:endParaRPr lang="en-US"/>
        </a:p>
      </dgm:t>
    </dgm:pt>
    <dgm:pt modelId="{FB003125-00E5-4D18-BB90-3D4232179142}">
      <dgm:prSet phldrT="[Text]"/>
      <dgm:spPr/>
      <dgm:t>
        <a:bodyPr/>
        <a:lstStyle/>
        <a:p>
          <a:r>
            <a:rPr lang="en-US" dirty="0"/>
            <a:t>Anger</a:t>
          </a:r>
        </a:p>
      </dgm:t>
    </dgm:pt>
    <dgm:pt modelId="{3CCDCBDF-DFA5-4C8B-B3F6-AFB28744254C}" type="sibTrans" cxnId="{2C238298-2664-437C-9557-5167E7366755}">
      <dgm:prSet/>
      <dgm:spPr/>
      <dgm:t>
        <a:bodyPr/>
        <a:lstStyle/>
        <a:p>
          <a:endParaRPr lang="en-US"/>
        </a:p>
      </dgm:t>
    </dgm:pt>
    <dgm:pt modelId="{F41C6608-CD22-4D37-9F46-5DD139A3C8B8}" type="parTrans" cxnId="{2C238298-2664-437C-9557-5167E7366755}">
      <dgm:prSet/>
      <dgm:spPr/>
      <dgm:t>
        <a:bodyPr/>
        <a:lstStyle/>
        <a:p>
          <a:endParaRPr lang="en-US"/>
        </a:p>
      </dgm:t>
    </dgm:pt>
    <dgm:pt modelId="{0DDFB454-F339-4B5D-803F-463DAA4EC633}" type="pres">
      <dgm:prSet presAssocID="{6E2D85AD-9B0E-48D1-8059-B27A7CDDABEF}" presName="Name0" presStyleCnt="0">
        <dgm:presLayoutVars>
          <dgm:chMax val="1"/>
          <dgm:chPref val="1"/>
          <dgm:dir/>
          <dgm:animOne val="branch"/>
          <dgm:animLvl val="lvl"/>
        </dgm:presLayoutVars>
      </dgm:prSet>
      <dgm:spPr/>
      <dgm:t>
        <a:bodyPr/>
        <a:lstStyle/>
        <a:p>
          <a:endParaRPr lang="en-US"/>
        </a:p>
      </dgm:t>
    </dgm:pt>
    <dgm:pt modelId="{2BB3840B-F82B-4A5A-B8E8-B73AE614F7CA}" type="pres">
      <dgm:prSet presAssocID="{19C22F38-1135-4D4E-9B20-17B6444E35D4}" presName="Parent" presStyleLbl="node0" presStyleIdx="0" presStyleCnt="1">
        <dgm:presLayoutVars>
          <dgm:chMax val="6"/>
          <dgm:chPref val="6"/>
        </dgm:presLayoutVars>
      </dgm:prSet>
      <dgm:spPr/>
      <dgm:t>
        <a:bodyPr/>
        <a:lstStyle/>
        <a:p>
          <a:endParaRPr lang="en-US"/>
        </a:p>
      </dgm:t>
    </dgm:pt>
    <dgm:pt modelId="{D69A0DFD-B094-490F-813D-0850322010A1}" type="pres">
      <dgm:prSet presAssocID="{80924072-4900-467B-9194-5B812EB8411B}" presName="Accent1" presStyleCnt="0"/>
      <dgm:spPr/>
    </dgm:pt>
    <dgm:pt modelId="{3D044AB9-43D2-45AF-8870-F799F7555957}" type="pres">
      <dgm:prSet presAssocID="{80924072-4900-467B-9194-5B812EB8411B}" presName="Accent" presStyleLbl="bgShp" presStyleIdx="0" presStyleCnt="6"/>
      <dgm:spPr/>
    </dgm:pt>
    <dgm:pt modelId="{FFD06B07-C8C9-4E96-9682-E15C85C89B0C}" type="pres">
      <dgm:prSet presAssocID="{80924072-4900-467B-9194-5B812EB8411B}" presName="Child1" presStyleLbl="node1" presStyleIdx="0" presStyleCnt="6" custLinFactNeighborX="672" custLinFactNeighborY="1940">
        <dgm:presLayoutVars>
          <dgm:chMax val="0"/>
          <dgm:chPref val="0"/>
          <dgm:bulletEnabled val="1"/>
        </dgm:presLayoutVars>
      </dgm:prSet>
      <dgm:spPr/>
      <dgm:t>
        <a:bodyPr/>
        <a:lstStyle/>
        <a:p>
          <a:endParaRPr lang="en-US"/>
        </a:p>
      </dgm:t>
    </dgm:pt>
    <dgm:pt modelId="{FDDA8F6C-091A-477B-9967-E3FAF6086CE1}" type="pres">
      <dgm:prSet presAssocID="{80F07DA4-B817-468A-887E-FAC47FF613AF}" presName="Accent2" presStyleCnt="0"/>
      <dgm:spPr/>
    </dgm:pt>
    <dgm:pt modelId="{95F2A1BC-F0D2-46A5-8F72-BB3FC7A07DED}" type="pres">
      <dgm:prSet presAssocID="{80F07DA4-B817-468A-887E-FAC47FF613AF}" presName="Accent" presStyleLbl="bgShp" presStyleIdx="1" presStyleCnt="6"/>
      <dgm:spPr/>
    </dgm:pt>
    <dgm:pt modelId="{7152DB59-824A-4EF7-976B-DA82BCB8E990}" type="pres">
      <dgm:prSet presAssocID="{80F07DA4-B817-468A-887E-FAC47FF613AF}" presName="Child2" presStyleLbl="node1" presStyleIdx="1" presStyleCnt="6">
        <dgm:presLayoutVars>
          <dgm:chMax val="0"/>
          <dgm:chPref val="0"/>
          <dgm:bulletEnabled val="1"/>
        </dgm:presLayoutVars>
      </dgm:prSet>
      <dgm:spPr/>
      <dgm:t>
        <a:bodyPr/>
        <a:lstStyle/>
        <a:p>
          <a:endParaRPr lang="en-US"/>
        </a:p>
      </dgm:t>
    </dgm:pt>
    <dgm:pt modelId="{4B165B16-F392-42F0-ABBC-9A8F640DD2CB}" type="pres">
      <dgm:prSet presAssocID="{BF49F947-31D6-4E79-BCBE-473FEB6BCE5A}" presName="Accent3" presStyleCnt="0"/>
      <dgm:spPr/>
    </dgm:pt>
    <dgm:pt modelId="{F55F9023-CB8F-4222-827E-D06105440FC2}" type="pres">
      <dgm:prSet presAssocID="{BF49F947-31D6-4E79-BCBE-473FEB6BCE5A}" presName="Accent" presStyleLbl="bgShp" presStyleIdx="2" presStyleCnt="6"/>
      <dgm:spPr/>
    </dgm:pt>
    <dgm:pt modelId="{5B658433-D740-43C2-B21D-03F0B1156A89}" type="pres">
      <dgm:prSet presAssocID="{BF49F947-31D6-4E79-BCBE-473FEB6BCE5A}" presName="Child3" presStyleLbl="node1" presStyleIdx="2" presStyleCnt="6">
        <dgm:presLayoutVars>
          <dgm:chMax val="0"/>
          <dgm:chPref val="0"/>
          <dgm:bulletEnabled val="1"/>
        </dgm:presLayoutVars>
      </dgm:prSet>
      <dgm:spPr/>
      <dgm:t>
        <a:bodyPr/>
        <a:lstStyle/>
        <a:p>
          <a:endParaRPr lang="en-US"/>
        </a:p>
      </dgm:t>
    </dgm:pt>
    <dgm:pt modelId="{02B4F06F-B5B2-486A-9640-A61E9E4608E4}" type="pres">
      <dgm:prSet presAssocID="{7DADDA55-EB46-400C-BD15-8238C8F9FD07}" presName="Accent4" presStyleCnt="0"/>
      <dgm:spPr/>
    </dgm:pt>
    <dgm:pt modelId="{DCFCD66C-B466-4363-9926-DB6F0443754D}" type="pres">
      <dgm:prSet presAssocID="{7DADDA55-EB46-400C-BD15-8238C8F9FD07}" presName="Accent" presStyleLbl="bgShp" presStyleIdx="3" presStyleCnt="6"/>
      <dgm:spPr/>
    </dgm:pt>
    <dgm:pt modelId="{A973B4E5-D0F8-4A8C-BDCE-32D0F35B5311}" type="pres">
      <dgm:prSet presAssocID="{7DADDA55-EB46-400C-BD15-8238C8F9FD07}" presName="Child4" presStyleLbl="node1" presStyleIdx="3" presStyleCnt="6">
        <dgm:presLayoutVars>
          <dgm:chMax val="0"/>
          <dgm:chPref val="0"/>
          <dgm:bulletEnabled val="1"/>
        </dgm:presLayoutVars>
      </dgm:prSet>
      <dgm:spPr/>
      <dgm:t>
        <a:bodyPr/>
        <a:lstStyle/>
        <a:p>
          <a:endParaRPr lang="en-US"/>
        </a:p>
      </dgm:t>
    </dgm:pt>
    <dgm:pt modelId="{938F39BA-CE9E-41E2-A84B-58130BA9956C}" type="pres">
      <dgm:prSet presAssocID="{785A172D-447D-4480-929C-41B1B8278358}" presName="Accent5" presStyleCnt="0"/>
      <dgm:spPr/>
    </dgm:pt>
    <dgm:pt modelId="{0999795D-A821-47E2-AC28-DECADAD4CB45}" type="pres">
      <dgm:prSet presAssocID="{785A172D-447D-4480-929C-41B1B8278358}" presName="Accent" presStyleLbl="bgShp" presStyleIdx="4" presStyleCnt="6"/>
      <dgm:spPr/>
    </dgm:pt>
    <dgm:pt modelId="{14F2E9ED-D8D5-41A2-8231-761938F840B3}" type="pres">
      <dgm:prSet presAssocID="{785A172D-447D-4480-929C-41B1B8278358}" presName="Child5" presStyleLbl="node1" presStyleIdx="4" presStyleCnt="6">
        <dgm:presLayoutVars>
          <dgm:chMax val="0"/>
          <dgm:chPref val="0"/>
          <dgm:bulletEnabled val="1"/>
        </dgm:presLayoutVars>
      </dgm:prSet>
      <dgm:spPr/>
      <dgm:t>
        <a:bodyPr/>
        <a:lstStyle/>
        <a:p>
          <a:endParaRPr lang="en-US"/>
        </a:p>
      </dgm:t>
    </dgm:pt>
    <dgm:pt modelId="{12886E4C-280D-444C-AB6F-1B3ED3104AE4}" type="pres">
      <dgm:prSet presAssocID="{FB003125-00E5-4D18-BB90-3D4232179142}" presName="Accent6" presStyleCnt="0"/>
      <dgm:spPr/>
    </dgm:pt>
    <dgm:pt modelId="{87D65F6E-97D3-4368-A71D-08F142C50ADE}" type="pres">
      <dgm:prSet presAssocID="{FB003125-00E5-4D18-BB90-3D4232179142}" presName="Accent" presStyleLbl="bgShp" presStyleIdx="5" presStyleCnt="6"/>
      <dgm:spPr/>
    </dgm:pt>
    <dgm:pt modelId="{CF940DB0-E329-41A9-B67E-36F95E3A4561}" type="pres">
      <dgm:prSet presAssocID="{FB003125-00E5-4D18-BB90-3D4232179142}" presName="Child6" presStyleLbl="node1" presStyleIdx="5" presStyleCnt="6">
        <dgm:presLayoutVars>
          <dgm:chMax val="0"/>
          <dgm:chPref val="0"/>
          <dgm:bulletEnabled val="1"/>
        </dgm:presLayoutVars>
      </dgm:prSet>
      <dgm:spPr/>
      <dgm:t>
        <a:bodyPr/>
        <a:lstStyle/>
        <a:p>
          <a:endParaRPr lang="en-US"/>
        </a:p>
      </dgm:t>
    </dgm:pt>
  </dgm:ptLst>
  <dgm:cxnLst>
    <dgm:cxn modelId="{0CEB9DCB-8D9B-4011-8B84-13AD4894D41F}" type="presOf" srcId="{785A172D-447D-4480-929C-41B1B8278358}" destId="{14F2E9ED-D8D5-41A2-8231-761938F840B3}" srcOrd="0" destOrd="0" presId="urn:microsoft.com/office/officeart/2011/layout/HexagonRadial"/>
    <dgm:cxn modelId="{D7A1BBFD-F9DF-4703-9484-545646157131}" srcId="{19C22F38-1135-4D4E-9B20-17B6444E35D4}" destId="{5D4ED561-DA79-4D9C-B692-74CDF6A3F0D7}" srcOrd="7" destOrd="0" parTransId="{6481A9B3-82E4-4B9E-BEF6-5CCF7876F5E7}" sibTransId="{F51BE4B6-0694-44CE-9461-A484CBA46EDC}"/>
    <dgm:cxn modelId="{4BD0F3B0-3C5F-436C-AA72-04A15D312077}" type="presOf" srcId="{80924072-4900-467B-9194-5B812EB8411B}" destId="{FFD06B07-C8C9-4E96-9682-E15C85C89B0C}" srcOrd="0" destOrd="0" presId="urn:microsoft.com/office/officeart/2011/layout/HexagonRadial"/>
    <dgm:cxn modelId="{D40F83E5-A386-406C-925C-82E5503833B4}" srcId="{19C22F38-1135-4D4E-9B20-17B6444E35D4}" destId="{785A172D-447D-4480-929C-41B1B8278358}" srcOrd="4" destOrd="0" parTransId="{0CBFE28F-C243-419C-ACDB-6F9784119F50}" sibTransId="{924A66C0-D336-43BA-9D6A-8DB66E1B659B}"/>
    <dgm:cxn modelId="{A8880EC2-65AC-4965-9E36-AB31A12C96F8}" type="presOf" srcId="{BF49F947-31D6-4E79-BCBE-473FEB6BCE5A}" destId="{5B658433-D740-43C2-B21D-03F0B1156A89}" srcOrd="0" destOrd="0" presId="urn:microsoft.com/office/officeart/2011/layout/HexagonRadial"/>
    <dgm:cxn modelId="{B2D951AA-A927-4341-8519-BDBD1383A41E}" type="presOf" srcId="{6E2D85AD-9B0E-48D1-8059-B27A7CDDABEF}" destId="{0DDFB454-F339-4B5D-803F-463DAA4EC633}" srcOrd="0" destOrd="0" presId="urn:microsoft.com/office/officeart/2011/layout/HexagonRadial"/>
    <dgm:cxn modelId="{D5F83AEE-C378-4E0E-BCEB-208655B32FA5}" srcId="{6E2D85AD-9B0E-48D1-8059-B27A7CDDABEF}" destId="{19C22F38-1135-4D4E-9B20-17B6444E35D4}" srcOrd="0" destOrd="0" parTransId="{5BE8968B-F7BB-47C8-99AD-4EECC2D4D343}" sibTransId="{2FAB20AB-5C4D-4E38-A875-4F8C5841C3E7}"/>
    <dgm:cxn modelId="{007C14CD-BF4D-49D8-9912-9106D5D2E161}" srcId="{6E2D85AD-9B0E-48D1-8059-B27A7CDDABEF}" destId="{DE43B12C-B683-4F3D-956A-3D5E3D1E77E0}" srcOrd="1" destOrd="0" parTransId="{82BB50F4-52B9-4392-BB1C-0CF86EF759E0}" sibTransId="{4AB1E318-A51D-4A6E-844B-E0725E335764}"/>
    <dgm:cxn modelId="{C9C89BE8-73A6-45D7-A47D-3BED5DEAD49A}" type="presOf" srcId="{FB003125-00E5-4D18-BB90-3D4232179142}" destId="{CF940DB0-E329-41A9-B67E-36F95E3A4561}" srcOrd="0" destOrd="0" presId="urn:microsoft.com/office/officeart/2011/layout/HexagonRadial"/>
    <dgm:cxn modelId="{9FCCD2D0-8E5B-4903-9BA5-5D1DF5F1F21F}" srcId="{19C22F38-1135-4D4E-9B20-17B6444E35D4}" destId="{80924072-4900-467B-9194-5B812EB8411B}" srcOrd="0" destOrd="0" parTransId="{35017EE6-D6D5-49E4-BB7B-3E168E2ED54B}" sibTransId="{6DE67250-2E3B-4DF3-879D-BFB10DF3312B}"/>
    <dgm:cxn modelId="{F9173BE9-F95A-45ED-8729-D17A6B52CA72}" type="presOf" srcId="{19C22F38-1135-4D4E-9B20-17B6444E35D4}" destId="{2BB3840B-F82B-4A5A-B8E8-B73AE614F7CA}" srcOrd="0" destOrd="0" presId="urn:microsoft.com/office/officeart/2011/layout/HexagonRadial"/>
    <dgm:cxn modelId="{6B99CAF2-BD57-446B-9304-BB7B713DC6E2}" srcId="{19C22F38-1135-4D4E-9B20-17B6444E35D4}" destId="{F872CA71-4D79-4EF4-8681-B1C9307B2A20}" srcOrd="6" destOrd="0" parTransId="{96140D8B-DF6B-4A40-ADBF-94976CFC1226}" sibTransId="{947846D5-3D11-4A1C-8E55-FDE276216C1B}"/>
    <dgm:cxn modelId="{2C238298-2664-437C-9557-5167E7366755}" srcId="{19C22F38-1135-4D4E-9B20-17B6444E35D4}" destId="{FB003125-00E5-4D18-BB90-3D4232179142}" srcOrd="5" destOrd="0" parTransId="{F41C6608-CD22-4D37-9F46-5DD139A3C8B8}" sibTransId="{3CCDCBDF-DFA5-4C8B-B3F6-AFB28744254C}"/>
    <dgm:cxn modelId="{63AD0E18-AA16-4E37-9CF2-8731EEFDB17E}" srcId="{19C22F38-1135-4D4E-9B20-17B6444E35D4}" destId="{80F07DA4-B817-468A-887E-FAC47FF613AF}" srcOrd="1" destOrd="0" parTransId="{B343AE37-F155-41D9-B38E-D298B11A1C1A}" sibTransId="{AF00B89F-6D16-4648-B671-B727A13C98C5}"/>
    <dgm:cxn modelId="{D9233305-BE34-4BB8-8A6A-C28076553D2A}" srcId="{19C22F38-1135-4D4E-9B20-17B6444E35D4}" destId="{7DADDA55-EB46-400C-BD15-8238C8F9FD07}" srcOrd="3" destOrd="0" parTransId="{5C6BA157-6184-4D8B-87C8-02C84ACDB6F9}" sibTransId="{DAF72A4A-96AF-42F2-9798-43BC7AE864E0}"/>
    <dgm:cxn modelId="{68D30AFA-492F-4B17-A4F8-D34F3CD246A3}" srcId="{19C22F38-1135-4D4E-9B20-17B6444E35D4}" destId="{BF49F947-31D6-4E79-BCBE-473FEB6BCE5A}" srcOrd="2" destOrd="0" parTransId="{28567B08-4546-4B7A-87D8-E44BE92BDFCB}" sibTransId="{B0DFF52C-9776-4F57-AD06-4C39BA3806CF}"/>
    <dgm:cxn modelId="{015E891A-1D30-4B89-BB74-7C2BC4B4972D}" type="presOf" srcId="{7DADDA55-EB46-400C-BD15-8238C8F9FD07}" destId="{A973B4E5-D0F8-4A8C-BDCE-32D0F35B5311}" srcOrd="0" destOrd="0" presId="urn:microsoft.com/office/officeart/2011/layout/HexagonRadial"/>
    <dgm:cxn modelId="{BD687DDE-C0EE-4D48-AF8D-B43D577F49BB}" type="presOf" srcId="{80F07DA4-B817-468A-887E-FAC47FF613AF}" destId="{7152DB59-824A-4EF7-976B-DA82BCB8E990}" srcOrd="0" destOrd="0" presId="urn:microsoft.com/office/officeart/2011/layout/HexagonRadial"/>
    <dgm:cxn modelId="{4AAF373A-B125-4550-A41F-F9356408DB32}" type="presParOf" srcId="{0DDFB454-F339-4B5D-803F-463DAA4EC633}" destId="{2BB3840B-F82B-4A5A-B8E8-B73AE614F7CA}" srcOrd="0" destOrd="0" presId="urn:microsoft.com/office/officeart/2011/layout/HexagonRadial"/>
    <dgm:cxn modelId="{2AA409C7-7A5F-44FD-9649-599D22552676}" type="presParOf" srcId="{0DDFB454-F339-4B5D-803F-463DAA4EC633}" destId="{D69A0DFD-B094-490F-813D-0850322010A1}" srcOrd="1" destOrd="0" presId="urn:microsoft.com/office/officeart/2011/layout/HexagonRadial"/>
    <dgm:cxn modelId="{25240F66-1737-4914-A3F3-7D48ECC873D5}" type="presParOf" srcId="{D69A0DFD-B094-490F-813D-0850322010A1}" destId="{3D044AB9-43D2-45AF-8870-F799F7555957}" srcOrd="0" destOrd="0" presId="urn:microsoft.com/office/officeart/2011/layout/HexagonRadial"/>
    <dgm:cxn modelId="{A2CD3DD7-2D8D-4AEB-9C31-0C5D0632E0F2}" type="presParOf" srcId="{0DDFB454-F339-4B5D-803F-463DAA4EC633}" destId="{FFD06B07-C8C9-4E96-9682-E15C85C89B0C}" srcOrd="2" destOrd="0" presId="urn:microsoft.com/office/officeart/2011/layout/HexagonRadial"/>
    <dgm:cxn modelId="{5E550DAA-9165-4C6E-BC01-5895ADDE3EED}" type="presParOf" srcId="{0DDFB454-F339-4B5D-803F-463DAA4EC633}" destId="{FDDA8F6C-091A-477B-9967-E3FAF6086CE1}" srcOrd="3" destOrd="0" presId="urn:microsoft.com/office/officeart/2011/layout/HexagonRadial"/>
    <dgm:cxn modelId="{68A72923-C284-4B55-BFC1-104599AFF401}" type="presParOf" srcId="{FDDA8F6C-091A-477B-9967-E3FAF6086CE1}" destId="{95F2A1BC-F0D2-46A5-8F72-BB3FC7A07DED}" srcOrd="0" destOrd="0" presId="urn:microsoft.com/office/officeart/2011/layout/HexagonRadial"/>
    <dgm:cxn modelId="{C287F7AB-866E-4839-A925-4E1F20D8E475}" type="presParOf" srcId="{0DDFB454-F339-4B5D-803F-463DAA4EC633}" destId="{7152DB59-824A-4EF7-976B-DA82BCB8E990}" srcOrd="4" destOrd="0" presId="urn:microsoft.com/office/officeart/2011/layout/HexagonRadial"/>
    <dgm:cxn modelId="{7B3EB284-0FBB-4C30-8BE9-826B4402BA91}" type="presParOf" srcId="{0DDFB454-F339-4B5D-803F-463DAA4EC633}" destId="{4B165B16-F392-42F0-ABBC-9A8F640DD2CB}" srcOrd="5" destOrd="0" presId="urn:microsoft.com/office/officeart/2011/layout/HexagonRadial"/>
    <dgm:cxn modelId="{E2183DB2-359F-4E3F-A548-6BA394AC3F67}" type="presParOf" srcId="{4B165B16-F392-42F0-ABBC-9A8F640DD2CB}" destId="{F55F9023-CB8F-4222-827E-D06105440FC2}" srcOrd="0" destOrd="0" presId="urn:microsoft.com/office/officeart/2011/layout/HexagonRadial"/>
    <dgm:cxn modelId="{0E268E1E-683A-4EC3-85DC-F20E6C18D9E8}" type="presParOf" srcId="{0DDFB454-F339-4B5D-803F-463DAA4EC633}" destId="{5B658433-D740-43C2-B21D-03F0B1156A89}" srcOrd="6" destOrd="0" presId="urn:microsoft.com/office/officeart/2011/layout/HexagonRadial"/>
    <dgm:cxn modelId="{DC5F2C17-76E5-488E-A0E8-44DE5292F886}" type="presParOf" srcId="{0DDFB454-F339-4B5D-803F-463DAA4EC633}" destId="{02B4F06F-B5B2-486A-9640-A61E9E4608E4}" srcOrd="7" destOrd="0" presId="urn:microsoft.com/office/officeart/2011/layout/HexagonRadial"/>
    <dgm:cxn modelId="{1F6EEBE2-89B2-4B5F-B2A6-387829BDAAEA}" type="presParOf" srcId="{02B4F06F-B5B2-486A-9640-A61E9E4608E4}" destId="{DCFCD66C-B466-4363-9926-DB6F0443754D}" srcOrd="0" destOrd="0" presId="urn:microsoft.com/office/officeart/2011/layout/HexagonRadial"/>
    <dgm:cxn modelId="{96BEC9D2-8C38-4222-81EF-98F6EE050CBE}" type="presParOf" srcId="{0DDFB454-F339-4B5D-803F-463DAA4EC633}" destId="{A973B4E5-D0F8-4A8C-BDCE-32D0F35B5311}" srcOrd="8" destOrd="0" presId="urn:microsoft.com/office/officeart/2011/layout/HexagonRadial"/>
    <dgm:cxn modelId="{9CD0B68C-9AC2-48AE-B2CD-59FFF6FF0174}" type="presParOf" srcId="{0DDFB454-F339-4B5D-803F-463DAA4EC633}" destId="{938F39BA-CE9E-41E2-A84B-58130BA9956C}" srcOrd="9" destOrd="0" presId="urn:microsoft.com/office/officeart/2011/layout/HexagonRadial"/>
    <dgm:cxn modelId="{74617C76-01BE-4C7D-8CA9-3B80D0E49340}" type="presParOf" srcId="{938F39BA-CE9E-41E2-A84B-58130BA9956C}" destId="{0999795D-A821-47E2-AC28-DECADAD4CB45}" srcOrd="0" destOrd="0" presId="urn:microsoft.com/office/officeart/2011/layout/HexagonRadial"/>
    <dgm:cxn modelId="{2F6C83D6-D375-4F12-883E-E476823C5D62}" type="presParOf" srcId="{0DDFB454-F339-4B5D-803F-463DAA4EC633}" destId="{14F2E9ED-D8D5-41A2-8231-761938F840B3}" srcOrd="10" destOrd="0" presId="urn:microsoft.com/office/officeart/2011/layout/HexagonRadial"/>
    <dgm:cxn modelId="{A51E5C86-9537-403B-A316-760B601AF2D5}" type="presParOf" srcId="{0DDFB454-F339-4B5D-803F-463DAA4EC633}" destId="{12886E4C-280D-444C-AB6F-1B3ED3104AE4}" srcOrd="11" destOrd="0" presId="urn:microsoft.com/office/officeart/2011/layout/HexagonRadial"/>
    <dgm:cxn modelId="{AE233480-05EF-44D4-9BE6-5554B380A99F}" type="presParOf" srcId="{12886E4C-280D-444C-AB6F-1B3ED3104AE4}" destId="{87D65F6E-97D3-4368-A71D-08F142C50ADE}" srcOrd="0" destOrd="0" presId="urn:microsoft.com/office/officeart/2011/layout/HexagonRadial"/>
    <dgm:cxn modelId="{115B8D49-F1B7-44B4-9AF6-00AB7DBDA01D}" type="presParOf" srcId="{0DDFB454-F339-4B5D-803F-463DAA4EC633}" destId="{CF940DB0-E329-41A9-B67E-36F95E3A4561}" srcOrd="12" destOrd="0" presId="urn:microsoft.com/office/officeart/2011/layout/HexagonRadial"/>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B3840B-F82B-4A5A-B8E8-B73AE614F7CA}">
      <dsp:nvSpPr>
        <dsp:cNvPr id="0" name=""/>
        <dsp:cNvSpPr/>
      </dsp:nvSpPr>
      <dsp:spPr>
        <a:xfrm>
          <a:off x="2809481" y="1300867"/>
          <a:ext cx="1653459" cy="1430309"/>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a:t>Guilt</a:t>
          </a:r>
        </a:p>
      </dsp:txBody>
      <dsp:txXfrm>
        <a:off x="3083482" y="1537889"/>
        <a:ext cx="1105457" cy="956265"/>
      </dsp:txXfrm>
    </dsp:sp>
    <dsp:sp modelId="{95F2A1BC-F0D2-46A5-8F72-BB3FC7A07DED}">
      <dsp:nvSpPr>
        <dsp:cNvPr id="0" name=""/>
        <dsp:cNvSpPr/>
      </dsp:nvSpPr>
      <dsp:spPr>
        <a:xfrm>
          <a:off x="3844865" y="616561"/>
          <a:ext cx="623845" cy="537525"/>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D06B07-C8C9-4E96-9682-E15C85C89B0C}">
      <dsp:nvSpPr>
        <dsp:cNvPr id="0" name=""/>
        <dsp:cNvSpPr/>
      </dsp:nvSpPr>
      <dsp:spPr>
        <a:xfrm>
          <a:off x="2970895" y="22741"/>
          <a:ext cx="1354998" cy="1172232"/>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a:t>Fear</a:t>
          </a:r>
        </a:p>
      </dsp:txBody>
      <dsp:txXfrm>
        <a:off x="3195447" y="217005"/>
        <a:ext cx="905894" cy="783704"/>
      </dsp:txXfrm>
    </dsp:sp>
    <dsp:sp modelId="{F55F9023-CB8F-4222-827E-D06105440FC2}">
      <dsp:nvSpPr>
        <dsp:cNvPr id="0" name=""/>
        <dsp:cNvSpPr/>
      </dsp:nvSpPr>
      <dsp:spPr>
        <a:xfrm>
          <a:off x="4572941" y="1621447"/>
          <a:ext cx="623845" cy="537525"/>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52DB59-824A-4EF7-976B-DA82BCB8E990}">
      <dsp:nvSpPr>
        <dsp:cNvPr id="0" name=""/>
        <dsp:cNvSpPr/>
      </dsp:nvSpPr>
      <dsp:spPr>
        <a:xfrm>
          <a:off x="4204480" y="721001"/>
          <a:ext cx="1354998" cy="1172232"/>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a:t>Worry</a:t>
          </a:r>
        </a:p>
      </dsp:txBody>
      <dsp:txXfrm>
        <a:off x="4429032" y="915265"/>
        <a:ext cx="905894" cy="783704"/>
      </dsp:txXfrm>
    </dsp:sp>
    <dsp:sp modelId="{DCFCD66C-B466-4363-9926-DB6F0443754D}">
      <dsp:nvSpPr>
        <dsp:cNvPr id="0" name=""/>
        <dsp:cNvSpPr/>
      </dsp:nvSpPr>
      <dsp:spPr>
        <a:xfrm>
          <a:off x="4067172" y="2755774"/>
          <a:ext cx="623845" cy="537525"/>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658433-D740-43C2-B21D-03F0B1156A89}">
      <dsp:nvSpPr>
        <dsp:cNvPr id="0" name=""/>
        <dsp:cNvSpPr/>
      </dsp:nvSpPr>
      <dsp:spPr>
        <a:xfrm>
          <a:off x="4204480" y="2138407"/>
          <a:ext cx="1354998" cy="1172232"/>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a:t>Love</a:t>
          </a:r>
        </a:p>
      </dsp:txBody>
      <dsp:txXfrm>
        <a:off x="4429032" y="2332671"/>
        <a:ext cx="905894" cy="783704"/>
      </dsp:txXfrm>
    </dsp:sp>
    <dsp:sp modelId="{0999795D-A821-47E2-AC28-DECADAD4CB45}">
      <dsp:nvSpPr>
        <dsp:cNvPr id="0" name=""/>
        <dsp:cNvSpPr/>
      </dsp:nvSpPr>
      <dsp:spPr>
        <a:xfrm>
          <a:off x="2812558" y="2873522"/>
          <a:ext cx="623845" cy="537525"/>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73B4E5-D0F8-4A8C-BDCE-32D0F35B5311}">
      <dsp:nvSpPr>
        <dsp:cNvPr id="0" name=""/>
        <dsp:cNvSpPr/>
      </dsp:nvSpPr>
      <dsp:spPr>
        <a:xfrm>
          <a:off x="2961789" y="2860215"/>
          <a:ext cx="1354998" cy="1172232"/>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a:t>Hope</a:t>
          </a:r>
        </a:p>
      </dsp:txBody>
      <dsp:txXfrm>
        <a:off x="3186341" y="3054479"/>
        <a:ext cx="905894" cy="783704"/>
      </dsp:txXfrm>
    </dsp:sp>
    <dsp:sp modelId="{87D65F6E-97D3-4368-A71D-08F142C50ADE}">
      <dsp:nvSpPr>
        <dsp:cNvPr id="0" name=""/>
        <dsp:cNvSpPr/>
      </dsp:nvSpPr>
      <dsp:spPr>
        <a:xfrm>
          <a:off x="2072559" y="1869039"/>
          <a:ext cx="623845" cy="537525"/>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F2E9ED-D8D5-41A2-8231-761938F840B3}">
      <dsp:nvSpPr>
        <dsp:cNvPr id="0" name=""/>
        <dsp:cNvSpPr/>
      </dsp:nvSpPr>
      <dsp:spPr>
        <a:xfrm>
          <a:off x="1713329" y="2139213"/>
          <a:ext cx="1354998" cy="1172232"/>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a:t>Despair</a:t>
          </a:r>
        </a:p>
      </dsp:txBody>
      <dsp:txXfrm>
        <a:off x="1937881" y="2333477"/>
        <a:ext cx="905894" cy="783704"/>
      </dsp:txXfrm>
    </dsp:sp>
    <dsp:sp modelId="{CF940DB0-E329-41A9-B67E-36F95E3A4561}">
      <dsp:nvSpPr>
        <dsp:cNvPr id="0" name=""/>
        <dsp:cNvSpPr/>
      </dsp:nvSpPr>
      <dsp:spPr>
        <a:xfrm>
          <a:off x="1713329" y="719388"/>
          <a:ext cx="1354998" cy="1172232"/>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a:t>Anger</a:t>
          </a:r>
        </a:p>
      </dsp:txBody>
      <dsp:txXfrm>
        <a:off x="1937881" y="913652"/>
        <a:ext cx="905894" cy="783704"/>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960774-C98B-42C2-812B-69A1F2BF6932}" type="datetimeFigureOut">
              <a:rPr lang="en-IE" smtClean="0"/>
              <a:t>09/03/2024</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90B13F-A85C-4931-936F-0E2143A95F1B}" type="slidenum">
              <a:rPr lang="en-IE" smtClean="0"/>
              <a:t>‹#›</a:t>
            </a:fld>
            <a:endParaRPr lang="en-IE"/>
          </a:p>
        </p:txBody>
      </p:sp>
    </p:spTree>
    <p:extLst>
      <p:ext uri="{BB962C8B-B14F-4D97-AF65-F5344CB8AC3E}">
        <p14:creationId xmlns:p14="http://schemas.microsoft.com/office/powerpoint/2010/main" val="3281365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4F4C4F62-E854-4496-A5B9-BCEACE8037C4}" type="datetimeFigureOut">
              <a:rPr lang="en-IE" smtClean="0"/>
              <a:t>09/03/2024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E7445A2-A48A-48BB-934E-8FC29C6E3910}" type="slidenum">
              <a:rPr lang="en-IE" smtClean="0"/>
              <a:t>‹#›</a:t>
            </a:fld>
            <a:endParaRPr lang="en-IE"/>
          </a:p>
        </p:txBody>
      </p:sp>
    </p:spTree>
    <p:extLst>
      <p:ext uri="{BB962C8B-B14F-4D97-AF65-F5344CB8AC3E}">
        <p14:creationId xmlns:p14="http://schemas.microsoft.com/office/powerpoint/2010/main" val="4282979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4F4C4F62-E854-4496-A5B9-BCEACE8037C4}" type="datetimeFigureOut">
              <a:rPr lang="en-IE" smtClean="0"/>
              <a:t>09/03/2024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E7445A2-A48A-48BB-934E-8FC29C6E3910}" type="slidenum">
              <a:rPr lang="en-IE" smtClean="0"/>
              <a:t>‹#›</a:t>
            </a:fld>
            <a:endParaRPr lang="en-IE"/>
          </a:p>
        </p:txBody>
      </p:sp>
    </p:spTree>
    <p:extLst>
      <p:ext uri="{BB962C8B-B14F-4D97-AF65-F5344CB8AC3E}">
        <p14:creationId xmlns:p14="http://schemas.microsoft.com/office/powerpoint/2010/main" val="3491430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4F4C4F62-E854-4496-A5B9-BCEACE8037C4}" type="datetimeFigureOut">
              <a:rPr lang="en-IE" smtClean="0"/>
              <a:t>09/03/2024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E7445A2-A48A-48BB-934E-8FC29C6E3910}" type="slidenum">
              <a:rPr lang="en-IE" smtClean="0"/>
              <a:t>‹#›</a:t>
            </a:fld>
            <a:endParaRPr lang="en-IE"/>
          </a:p>
        </p:txBody>
      </p:sp>
    </p:spTree>
    <p:extLst>
      <p:ext uri="{BB962C8B-B14F-4D97-AF65-F5344CB8AC3E}">
        <p14:creationId xmlns:p14="http://schemas.microsoft.com/office/powerpoint/2010/main" val="4219296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4F4C4F62-E854-4496-A5B9-BCEACE8037C4}" type="datetimeFigureOut">
              <a:rPr lang="en-IE" smtClean="0"/>
              <a:t>09/03/2024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E7445A2-A48A-48BB-934E-8FC29C6E3910}" type="slidenum">
              <a:rPr lang="en-IE" smtClean="0"/>
              <a:t>‹#›</a:t>
            </a:fld>
            <a:endParaRPr lang="en-IE"/>
          </a:p>
        </p:txBody>
      </p:sp>
    </p:spTree>
    <p:extLst>
      <p:ext uri="{BB962C8B-B14F-4D97-AF65-F5344CB8AC3E}">
        <p14:creationId xmlns:p14="http://schemas.microsoft.com/office/powerpoint/2010/main" val="95478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F4C4F62-E854-4496-A5B9-BCEACE8037C4}" type="datetimeFigureOut">
              <a:rPr lang="en-IE" smtClean="0"/>
              <a:t>09/03/2024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E7445A2-A48A-48BB-934E-8FC29C6E3910}" type="slidenum">
              <a:rPr lang="en-IE" smtClean="0"/>
              <a:t>‹#›</a:t>
            </a:fld>
            <a:endParaRPr lang="en-IE"/>
          </a:p>
        </p:txBody>
      </p:sp>
    </p:spTree>
    <p:extLst>
      <p:ext uri="{BB962C8B-B14F-4D97-AF65-F5344CB8AC3E}">
        <p14:creationId xmlns:p14="http://schemas.microsoft.com/office/powerpoint/2010/main" val="4111194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4F4C4F62-E854-4496-A5B9-BCEACE8037C4}" type="datetimeFigureOut">
              <a:rPr lang="en-IE" smtClean="0"/>
              <a:t>09/03/2024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E7445A2-A48A-48BB-934E-8FC29C6E3910}" type="slidenum">
              <a:rPr lang="en-IE" smtClean="0"/>
              <a:t>‹#›</a:t>
            </a:fld>
            <a:endParaRPr lang="en-IE"/>
          </a:p>
        </p:txBody>
      </p:sp>
    </p:spTree>
    <p:extLst>
      <p:ext uri="{BB962C8B-B14F-4D97-AF65-F5344CB8AC3E}">
        <p14:creationId xmlns:p14="http://schemas.microsoft.com/office/powerpoint/2010/main" val="3662288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4F4C4F62-E854-4496-A5B9-BCEACE8037C4}" type="datetimeFigureOut">
              <a:rPr lang="en-IE" smtClean="0"/>
              <a:t>09/03/2024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7E7445A2-A48A-48BB-934E-8FC29C6E3910}" type="slidenum">
              <a:rPr lang="en-IE" smtClean="0"/>
              <a:t>‹#›</a:t>
            </a:fld>
            <a:endParaRPr lang="en-IE"/>
          </a:p>
        </p:txBody>
      </p:sp>
    </p:spTree>
    <p:extLst>
      <p:ext uri="{BB962C8B-B14F-4D97-AF65-F5344CB8AC3E}">
        <p14:creationId xmlns:p14="http://schemas.microsoft.com/office/powerpoint/2010/main" val="2217301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4F4C4F62-E854-4496-A5B9-BCEACE8037C4}" type="datetimeFigureOut">
              <a:rPr lang="en-IE" smtClean="0"/>
              <a:t>09/03/2024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7E7445A2-A48A-48BB-934E-8FC29C6E3910}" type="slidenum">
              <a:rPr lang="en-IE" smtClean="0"/>
              <a:t>‹#›</a:t>
            </a:fld>
            <a:endParaRPr lang="en-IE"/>
          </a:p>
        </p:txBody>
      </p:sp>
    </p:spTree>
    <p:extLst>
      <p:ext uri="{BB962C8B-B14F-4D97-AF65-F5344CB8AC3E}">
        <p14:creationId xmlns:p14="http://schemas.microsoft.com/office/powerpoint/2010/main" val="2559407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4C4F62-E854-4496-A5B9-BCEACE8037C4}" type="datetimeFigureOut">
              <a:rPr lang="en-IE" smtClean="0"/>
              <a:t>09/03/2024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7E7445A2-A48A-48BB-934E-8FC29C6E3910}" type="slidenum">
              <a:rPr lang="en-IE" smtClean="0"/>
              <a:t>‹#›</a:t>
            </a:fld>
            <a:endParaRPr lang="en-IE"/>
          </a:p>
        </p:txBody>
      </p:sp>
    </p:spTree>
    <p:extLst>
      <p:ext uri="{BB962C8B-B14F-4D97-AF65-F5344CB8AC3E}">
        <p14:creationId xmlns:p14="http://schemas.microsoft.com/office/powerpoint/2010/main" val="3471547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F4C4F62-E854-4496-A5B9-BCEACE8037C4}" type="datetimeFigureOut">
              <a:rPr lang="en-IE" smtClean="0"/>
              <a:t>09/03/2024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E7445A2-A48A-48BB-934E-8FC29C6E3910}" type="slidenum">
              <a:rPr lang="en-IE" smtClean="0"/>
              <a:t>‹#›</a:t>
            </a:fld>
            <a:endParaRPr lang="en-IE"/>
          </a:p>
        </p:txBody>
      </p:sp>
    </p:spTree>
    <p:extLst>
      <p:ext uri="{BB962C8B-B14F-4D97-AF65-F5344CB8AC3E}">
        <p14:creationId xmlns:p14="http://schemas.microsoft.com/office/powerpoint/2010/main" val="237358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F4C4F62-E854-4496-A5B9-BCEACE8037C4}" type="datetimeFigureOut">
              <a:rPr lang="en-IE" smtClean="0"/>
              <a:t>09/03/2024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E7445A2-A48A-48BB-934E-8FC29C6E3910}" type="slidenum">
              <a:rPr lang="en-IE" smtClean="0"/>
              <a:t>‹#›</a:t>
            </a:fld>
            <a:endParaRPr lang="en-IE"/>
          </a:p>
        </p:txBody>
      </p:sp>
    </p:spTree>
    <p:extLst>
      <p:ext uri="{BB962C8B-B14F-4D97-AF65-F5344CB8AC3E}">
        <p14:creationId xmlns:p14="http://schemas.microsoft.com/office/powerpoint/2010/main" val="3348906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4C4F62-E854-4496-A5B9-BCEACE8037C4}" type="datetimeFigureOut">
              <a:rPr lang="en-IE" smtClean="0"/>
              <a:t>09/03/2024</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7445A2-A48A-48BB-934E-8FC29C6E3910}" type="slidenum">
              <a:rPr lang="en-IE" smtClean="0"/>
              <a:t>‹#›</a:t>
            </a:fld>
            <a:endParaRPr lang="en-IE"/>
          </a:p>
        </p:txBody>
      </p:sp>
    </p:spTree>
    <p:extLst>
      <p:ext uri="{BB962C8B-B14F-4D97-AF65-F5344CB8AC3E}">
        <p14:creationId xmlns:p14="http://schemas.microsoft.com/office/powerpoint/2010/main" val="1924484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4.xml"/><Relationship Id="rId7" Type="http://schemas.openxmlformats.org/officeDocument/2006/relationships/image" Target="../media/image2.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7.xml"/><Relationship Id="rId5" Type="http://schemas.openxmlformats.org/officeDocument/2006/relationships/tags" Target="../tags/tag6.xml"/><Relationship Id="rId4" Type="http://schemas.openxmlformats.org/officeDocument/2006/relationships/tags" Target="../tags/tag5.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7.jpeg"/><Relationship Id="rId7" Type="http://schemas.openxmlformats.org/officeDocument/2006/relationships/diagramColors" Target="../diagrams/colors1.xml"/><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8.jpg"/></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34.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png"/><Relationship Id="rId7" Type="http://schemas.openxmlformats.org/officeDocument/2006/relationships/image" Target="../media/image16.jpeg"/><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10" Type="http://schemas.openxmlformats.org/officeDocument/2006/relationships/image" Target="../media/image19.jpeg"/><Relationship Id="rId4" Type="http://schemas.openxmlformats.org/officeDocument/2006/relationships/image" Target="../media/image13.png"/><Relationship Id="rId9" Type="http://schemas.openxmlformats.org/officeDocument/2006/relationships/image" Target="../media/image18.png"/></Relationships>
</file>

<file path=ppt/slides/_rels/slide3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b="1" dirty="0" smtClean="0"/>
              <a:t>Consent In Clinical Trials</a:t>
            </a:r>
            <a:endParaRPr lang="en-IE" b="1" dirty="0"/>
          </a:p>
        </p:txBody>
      </p:sp>
      <p:sp>
        <p:nvSpPr>
          <p:cNvPr id="3" name="Subtitle 2"/>
          <p:cNvSpPr>
            <a:spLocks noGrp="1"/>
          </p:cNvSpPr>
          <p:nvPr>
            <p:ph type="subTitle" idx="1"/>
          </p:nvPr>
        </p:nvSpPr>
        <p:spPr/>
        <p:txBody>
          <a:bodyPr>
            <a:normAutofit lnSpcReduction="10000"/>
          </a:bodyPr>
          <a:lstStyle/>
          <a:p>
            <a:r>
              <a:rPr lang="en-IE" dirty="0" smtClean="0"/>
              <a:t>Mandy Daly</a:t>
            </a:r>
          </a:p>
          <a:p>
            <a:r>
              <a:rPr lang="en-IE" dirty="0" smtClean="0"/>
              <a:t>Director of Education and Research</a:t>
            </a:r>
          </a:p>
          <a:p>
            <a:r>
              <a:rPr lang="en-IE" dirty="0" smtClean="0"/>
              <a:t>Irish Neonatal Health Alliance</a:t>
            </a:r>
          </a:p>
          <a:p>
            <a:r>
              <a:rPr lang="en-IE" dirty="0" smtClean="0"/>
              <a:t>www.inha.ie</a:t>
            </a:r>
            <a:endParaRPr lang="en-IE" dirty="0"/>
          </a:p>
        </p:txBody>
      </p:sp>
    </p:spTree>
    <p:extLst>
      <p:ext uri="{BB962C8B-B14F-4D97-AF65-F5344CB8AC3E}">
        <p14:creationId xmlns:p14="http://schemas.microsoft.com/office/powerpoint/2010/main" val="894719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Types of Consent</a:t>
            </a:r>
            <a:endParaRPr lang="en-IE" b="1" dirty="0"/>
          </a:p>
        </p:txBody>
      </p:sp>
      <p:sp>
        <p:nvSpPr>
          <p:cNvPr id="3" name="Content Placeholder 2"/>
          <p:cNvSpPr>
            <a:spLocks noGrp="1"/>
          </p:cNvSpPr>
          <p:nvPr>
            <p:ph idx="1"/>
          </p:nvPr>
        </p:nvSpPr>
        <p:spPr/>
        <p:txBody>
          <a:bodyPr/>
          <a:lstStyle/>
          <a:p>
            <a:r>
              <a:rPr lang="en-IE" dirty="0" smtClean="0"/>
              <a:t>Written Oral Consent</a:t>
            </a:r>
          </a:p>
          <a:p>
            <a:r>
              <a:rPr lang="en-IE" dirty="0" smtClean="0"/>
              <a:t>Oral Informed Consent</a:t>
            </a:r>
          </a:p>
          <a:p>
            <a:r>
              <a:rPr lang="en-IE" dirty="0" smtClean="0"/>
              <a:t>E-Consent</a:t>
            </a:r>
          </a:p>
          <a:p>
            <a:r>
              <a:rPr lang="en-IE" dirty="0" smtClean="0"/>
              <a:t>Tiered Consent</a:t>
            </a:r>
          </a:p>
          <a:p>
            <a:r>
              <a:rPr lang="en-IE" dirty="0" smtClean="0"/>
              <a:t>Emergency Consent</a:t>
            </a:r>
          </a:p>
          <a:p>
            <a:r>
              <a:rPr lang="en-IE" dirty="0" smtClean="0"/>
              <a:t>Consent for Incapacitated Adults</a:t>
            </a:r>
          </a:p>
          <a:p>
            <a:r>
              <a:rPr lang="en-IE" dirty="0" smtClean="0"/>
              <a:t>Consent for Minors</a:t>
            </a:r>
          </a:p>
          <a:p>
            <a:r>
              <a:rPr lang="en-IE" dirty="0" smtClean="0"/>
              <a:t>Consent for Neonates</a:t>
            </a:r>
            <a:endParaRPr lang="en-IE" dirty="0"/>
          </a:p>
        </p:txBody>
      </p:sp>
    </p:spTree>
    <p:extLst>
      <p:ext uri="{BB962C8B-B14F-4D97-AF65-F5344CB8AC3E}">
        <p14:creationId xmlns:p14="http://schemas.microsoft.com/office/powerpoint/2010/main" val="173691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Written Oral Informed Consent</a:t>
            </a:r>
            <a:endParaRPr lang="en-IE" b="1" dirty="0"/>
          </a:p>
        </p:txBody>
      </p:sp>
      <p:sp>
        <p:nvSpPr>
          <p:cNvPr id="3" name="Content Placeholder 2"/>
          <p:cNvSpPr>
            <a:spLocks noGrp="1"/>
          </p:cNvSpPr>
          <p:nvPr>
            <p:ph idx="1"/>
          </p:nvPr>
        </p:nvSpPr>
        <p:spPr/>
        <p:txBody>
          <a:bodyPr/>
          <a:lstStyle/>
          <a:p>
            <a:r>
              <a:rPr lang="en-IE" dirty="0" smtClean="0"/>
              <a:t>Understanding complex material is not an issue.</a:t>
            </a:r>
          </a:p>
          <a:p>
            <a:r>
              <a:rPr lang="en-IE" dirty="0" smtClean="0"/>
              <a:t>Reading and writing is not problematic.</a:t>
            </a:r>
          </a:p>
          <a:p>
            <a:endParaRPr lang="en-IE" dirty="0"/>
          </a:p>
          <a:p>
            <a:r>
              <a:rPr lang="en-IE" dirty="0" smtClean="0"/>
              <a:t>Overarching requirements :	Voluntary</a:t>
            </a:r>
          </a:p>
          <a:p>
            <a:pPr marL="3657600" lvl="8" indent="0">
              <a:buNone/>
            </a:pPr>
            <a:r>
              <a:rPr lang="en-IE" dirty="0"/>
              <a:t> </a:t>
            </a:r>
            <a:r>
              <a:rPr lang="en-IE" dirty="0" smtClean="0"/>
              <a:t>                 </a:t>
            </a:r>
            <a:r>
              <a:rPr lang="en-IE" sz="2800" dirty="0" smtClean="0"/>
              <a:t>Adequate time</a:t>
            </a:r>
          </a:p>
          <a:p>
            <a:pPr marL="3657600" lvl="8" indent="0">
              <a:buNone/>
            </a:pPr>
            <a:r>
              <a:rPr lang="en-IE" sz="2800" dirty="0" smtClean="0"/>
              <a:t> 	Questions addressed</a:t>
            </a:r>
          </a:p>
          <a:p>
            <a:pPr marL="3657600" lvl="8" indent="0">
              <a:buNone/>
            </a:pPr>
            <a:r>
              <a:rPr lang="en-IE" sz="2800" dirty="0"/>
              <a:t> </a:t>
            </a:r>
            <a:r>
              <a:rPr lang="en-IE" sz="2800" dirty="0" smtClean="0"/>
              <a:t>           Minimum personal data collected	         	 Standard of Care unaffected	</a:t>
            </a:r>
            <a:endParaRPr lang="en-IE" dirty="0"/>
          </a:p>
        </p:txBody>
      </p:sp>
    </p:spTree>
    <p:extLst>
      <p:ext uri="{BB962C8B-B14F-4D97-AF65-F5344CB8AC3E}">
        <p14:creationId xmlns:p14="http://schemas.microsoft.com/office/powerpoint/2010/main" val="2644145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Oral Informed Consent</a:t>
            </a:r>
            <a:endParaRPr lang="en-IE" b="1" dirty="0"/>
          </a:p>
        </p:txBody>
      </p:sp>
      <p:sp>
        <p:nvSpPr>
          <p:cNvPr id="3" name="Content Placeholder 2"/>
          <p:cNvSpPr>
            <a:spLocks noGrp="1"/>
          </p:cNvSpPr>
          <p:nvPr>
            <p:ph idx="1"/>
          </p:nvPr>
        </p:nvSpPr>
        <p:spPr/>
        <p:txBody>
          <a:bodyPr>
            <a:normAutofit fontScale="92500" lnSpcReduction="10000"/>
          </a:bodyPr>
          <a:lstStyle/>
          <a:p>
            <a:pPr marL="0" indent="0">
              <a:buNone/>
            </a:pPr>
            <a:r>
              <a:rPr lang="en-IE" b="1" i="1" dirty="0" smtClean="0"/>
              <a:t>An oral consent process is where the researcher and participant have a conversation to give information and obtain consent</a:t>
            </a:r>
            <a:r>
              <a:rPr lang="en-IE" i="1" dirty="0" smtClean="0"/>
              <a:t>.  There is no paper form to sign. Record must be kept</a:t>
            </a:r>
            <a:r>
              <a:rPr lang="en-IE" dirty="0" smtClean="0"/>
              <a:t>.</a:t>
            </a:r>
          </a:p>
          <a:p>
            <a:pPr marL="0" indent="0">
              <a:buNone/>
            </a:pPr>
            <a:r>
              <a:rPr lang="en-IE" dirty="0" smtClean="0"/>
              <a:t>It is normally used:	</a:t>
            </a:r>
          </a:p>
          <a:p>
            <a:r>
              <a:rPr lang="en-IE" dirty="0" smtClean="0"/>
              <a:t>Where literacy is a problem.</a:t>
            </a:r>
          </a:p>
          <a:p>
            <a:r>
              <a:rPr lang="en-IE" dirty="0" smtClean="0"/>
              <a:t>Where there are cultural or political concerns with signing contract-like documents.</a:t>
            </a:r>
          </a:p>
          <a:p>
            <a:r>
              <a:rPr lang="en-IE" dirty="0" smtClean="0"/>
              <a:t>Where either the researcher and/or the participant could be put at risk by existence of a paper record.</a:t>
            </a:r>
          </a:p>
          <a:p>
            <a:r>
              <a:rPr lang="en-IE" dirty="0" smtClean="0"/>
              <a:t>Where time for consent is limited, for research conducted via remote video conferencing software.</a:t>
            </a:r>
          </a:p>
          <a:p>
            <a:endParaRPr lang="en-IE" dirty="0"/>
          </a:p>
        </p:txBody>
      </p:sp>
    </p:spTree>
    <p:extLst>
      <p:ext uri="{BB962C8B-B14F-4D97-AF65-F5344CB8AC3E}">
        <p14:creationId xmlns:p14="http://schemas.microsoft.com/office/powerpoint/2010/main" val="470152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E-Consent</a:t>
            </a:r>
            <a:endParaRPr lang="en-IE" b="1" dirty="0"/>
          </a:p>
        </p:txBody>
      </p:sp>
      <p:sp>
        <p:nvSpPr>
          <p:cNvPr id="3" name="Content Placeholder 2"/>
          <p:cNvSpPr>
            <a:spLocks noGrp="1"/>
          </p:cNvSpPr>
          <p:nvPr>
            <p:ph idx="1"/>
          </p:nvPr>
        </p:nvSpPr>
        <p:spPr/>
        <p:txBody>
          <a:bodyPr/>
          <a:lstStyle/>
          <a:p>
            <a:r>
              <a:rPr lang="en-US" dirty="0"/>
              <a:t>Electronic </a:t>
            </a:r>
            <a:r>
              <a:rPr lang="en-US" dirty="0" smtClean="0"/>
              <a:t>consent </a:t>
            </a:r>
            <a:r>
              <a:rPr lang="en-US" dirty="0"/>
              <a:t>methods may </a:t>
            </a:r>
            <a:r>
              <a:rPr lang="en-US" dirty="0" smtClean="0"/>
              <a:t> </a:t>
            </a:r>
            <a:r>
              <a:rPr lang="en-US" dirty="0"/>
              <a:t>be used for seeking, confirming, and recording consent in research studies, particularly in the context of obtaining consent remotely/off-site.</a:t>
            </a:r>
            <a:r>
              <a:rPr lang="en-IE" dirty="0" smtClean="0"/>
              <a:t> </a:t>
            </a:r>
          </a:p>
          <a:p>
            <a:r>
              <a:rPr lang="en-IE" dirty="0" smtClean="0"/>
              <a:t>Electronic form, email, uploading a scanned signed document, using an electronic signature.</a:t>
            </a:r>
          </a:p>
          <a:p>
            <a:r>
              <a:rPr lang="en-IE" dirty="0" smtClean="0"/>
              <a:t>Must have an option to ask further questions.</a:t>
            </a:r>
          </a:p>
          <a:p>
            <a:r>
              <a:rPr lang="en-IE" dirty="0" smtClean="0"/>
              <a:t>E-Consent platform facilitates “dynamic” consent process.</a:t>
            </a:r>
            <a:endParaRPr lang="en-IE" dirty="0"/>
          </a:p>
        </p:txBody>
      </p:sp>
    </p:spTree>
    <p:extLst>
      <p:ext uri="{BB962C8B-B14F-4D97-AF65-F5344CB8AC3E}">
        <p14:creationId xmlns:p14="http://schemas.microsoft.com/office/powerpoint/2010/main" val="2001906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Tiered Consent</a:t>
            </a:r>
            <a:endParaRPr lang="en-IE" b="1" dirty="0"/>
          </a:p>
        </p:txBody>
      </p:sp>
      <p:sp>
        <p:nvSpPr>
          <p:cNvPr id="3" name="Content Placeholder 2"/>
          <p:cNvSpPr>
            <a:spLocks noGrp="1"/>
          </p:cNvSpPr>
          <p:nvPr>
            <p:ph idx="1"/>
          </p:nvPr>
        </p:nvSpPr>
        <p:spPr/>
        <p:txBody>
          <a:bodyPr>
            <a:normAutofit lnSpcReduction="10000"/>
          </a:bodyPr>
          <a:lstStyle/>
          <a:p>
            <a:pPr marL="0" indent="0">
              <a:buNone/>
            </a:pPr>
            <a:r>
              <a:rPr lang="en-IE" b="1" i="1" dirty="0" smtClean="0"/>
              <a:t>Layering the consent form allows individuals to select from a graduated set of consent options with respect to the storage and future use of their material or data</a:t>
            </a:r>
            <a:r>
              <a:rPr lang="en-IE" dirty="0" smtClean="0"/>
              <a:t>. </a:t>
            </a:r>
          </a:p>
          <a:p>
            <a:pPr marL="0" indent="0">
              <a:buNone/>
            </a:pPr>
            <a:r>
              <a:rPr lang="en-IE" dirty="0" smtClean="0"/>
              <a:t> A layered consent form might include options such as: </a:t>
            </a:r>
          </a:p>
          <a:p>
            <a:pPr marL="0" indent="0">
              <a:buNone/>
            </a:pPr>
            <a:endParaRPr lang="en-IE" dirty="0" smtClean="0"/>
          </a:p>
          <a:p>
            <a:r>
              <a:rPr lang="en-IE" dirty="0" smtClean="0"/>
              <a:t>Permission for material/data to be stored for possible future research related to the current study only if consent is obtained at the time of the future research.</a:t>
            </a:r>
          </a:p>
          <a:p>
            <a:r>
              <a:rPr lang="en-IE" dirty="0" smtClean="0"/>
              <a:t>Permission for material/data to be stored for possible future research related to the current study without further consent being required.</a:t>
            </a:r>
            <a:endParaRPr lang="en-IE" dirty="0"/>
          </a:p>
        </p:txBody>
      </p:sp>
    </p:spTree>
    <p:extLst>
      <p:ext uri="{BB962C8B-B14F-4D97-AF65-F5344CB8AC3E}">
        <p14:creationId xmlns:p14="http://schemas.microsoft.com/office/powerpoint/2010/main" val="1992234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Tiered Consent</a:t>
            </a:r>
            <a:endParaRPr lang="en-IE" b="1" dirty="0"/>
          </a:p>
        </p:txBody>
      </p:sp>
      <p:sp>
        <p:nvSpPr>
          <p:cNvPr id="3" name="Content Placeholder 2"/>
          <p:cNvSpPr>
            <a:spLocks noGrp="1"/>
          </p:cNvSpPr>
          <p:nvPr>
            <p:ph idx="1"/>
          </p:nvPr>
        </p:nvSpPr>
        <p:spPr>
          <a:xfrm>
            <a:off x="838200" y="1624084"/>
            <a:ext cx="10515600" cy="5054219"/>
          </a:xfrm>
        </p:spPr>
        <p:txBody>
          <a:bodyPr>
            <a:normAutofit/>
          </a:bodyPr>
          <a:lstStyle/>
          <a:p>
            <a:r>
              <a:rPr lang="en-IE" dirty="0" smtClean="0"/>
              <a:t>Permission for material/data to be stored for possible future research </a:t>
            </a:r>
            <a:r>
              <a:rPr lang="en-IE" b="1" dirty="0" smtClean="0"/>
              <a:t>unrelated</a:t>
            </a:r>
            <a:r>
              <a:rPr lang="en-IE" dirty="0" smtClean="0"/>
              <a:t> to the current study only </a:t>
            </a:r>
            <a:r>
              <a:rPr lang="en-IE" b="1" dirty="0" smtClean="0"/>
              <a:t>if consent is obtained </a:t>
            </a:r>
            <a:r>
              <a:rPr lang="en-IE" dirty="0" smtClean="0"/>
              <a:t>at the time of the future research.</a:t>
            </a:r>
          </a:p>
          <a:p>
            <a:r>
              <a:rPr lang="en-IE" dirty="0" smtClean="0"/>
              <a:t>Permission for material/data to be stored for possible future research </a:t>
            </a:r>
            <a:r>
              <a:rPr lang="en-IE" b="1" dirty="0" smtClean="0"/>
              <a:t>unrelated</a:t>
            </a:r>
            <a:r>
              <a:rPr lang="en-IE" dirty="0" smtClean="0"/>
              <a:t> to the current study </a:t>
            </a:r>
            <a:r>
              <a:rPr lang="en-IE" b="1" dirty="0" smtClean="0"/>
              <a:t>without further consent </a:t>
            </a:r>
            <a:r>
              <a:rPr lang="en-IE" dirty="0" smtClean="0"/>
              <a:t>being required. </a:t>
            </a:r>
          </a:p>
          <a:p>
            <a:r>
              <a:rPr lang="en-IE" dirty="0" smtClean="0"/>
              <a:t>A distinction should be made between consent for any clinical procedures or tests and consent to research participation – separate  discussions and separate consent.</a:t>
            </a:r>
          </a:p>
          <a:p>
            <a:r>
              <a:rPr lang="en-IE" dirty="0" smtClean="0"/>
              <a:t>Biobank custodian responsibilities – confidentiality, appropriate facilities, policies and safeguards, respecting preferences.</a:t>
            </a:r>
          </a:p>
          <a:p>
            <a:endParaRPr lang="en-IE" dirty="0" smtClean="0"/>
          </a:p>
          <a:p>
            <a:endParaRPr lang="en-IE" dirty="0"/>
          </a:p>
        </p:txBody>
      </p:sp>
    </p:spTree>
    <p:extLst>
      <p:ext uri="{BB962C8B-B14F-4D97-AF65-F5344CB8AC3E}">
        <p14:creationId xmlns:p14="http://schemas.microsoft.com/office/powerpoint/2010/main" val="3186867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Emergency Consent</a:t>
            </a:r>
            <a:endParaRPr lang="en-IE" b="1" dirty="0"/>
          </a:p>
        </p:txBody>
      </p:sp>
      <p:sp>
        <p:nvSpPr>
          <p:cNvPr id="3" name="Content Placeholder 2"/>
          <p:cNvSpPr>
            <a:spLocks noGrp="1"/>
          </p:cNvSpPr>
          <p:nvPr>
            <p:ph idx="1"/>
          </p:nvPr>
        </p:nvSpPr>
        <p:spPr>
          <a:xfrm>
            <a:off x="838200" y="1414818"/>
            <a:ext cx="10515600" cy="5295331"/>
          </a:xfrm>
        </p:spPr>
        <p:txBody>
          <a:bodyPr>
            <a:normAutofit fontScale="92500" lnSpcReduction="20000"/>
          </a:bodyPr>
          <a:lstStyle/>
          <a:p>
            <a:r>
              <a:rPr lang="en-IE" dirty="0" smtClean="0"/>
              <a:t>Research in emergency situations involves individuals who have a life-threatening medical condition that necessitates urgent intervention (for which available treatments are unproven or unsatisfactory), and who, because of their condition (e.g. traumatic brain injury) cannot provide consent. </a:t>
            </a:r>
          </a:p>
          <a:p>
            <a:r>
              <a:rPr lang="en-IE" dirty="0" smtClean="0"/>
              <a:t>In emergency situations, when it is not possible to obtain the consent of the prospective participant, then the consent of the participant’s legal representative should be sought. </a:t>
            </a:r>
          </a:p>
          <a:p>
            <a:endParaRPr lang="en-IE" dirty="0" smtClean="0"/>
          </a:p>
          <a:p>
            <a:pPr marL="0" indent="0">
              <a:buNone/>
            </a:pPr>
            <a:r>
              <a:rPr lang="en-IE" b="1" dirty="0" smtClean="0"/>
              <a:t>If there is no legal representative present then the individual can only be enrolled in research if : </a:t>
            </a:r>
          </a:p>
          <a:p>
            <a:pPr marL="0" indent="0">
              <a:buNone/>
            </a:pPr>
            <a:r>
              <a:rPr lang="en-IE" dirty="0" smtClean="0"/>
              <a:t>• The research addresses the emergency needs of the individual involved. </a:t>
            </a:r>
          </a:p>
          <a:p>
            <a:pPr marL="0" indent="0">
              <a:buNone/>
            </a:pPr>
            <a:r>
              <a:rPr lang="en-IE" dirty="0" smtClean="0"/>
              <a:t>• The experimental interventions have a realistic probability of benefit equal   to or greater than standard interventions. </a:t>
            </a:r>
          </a:p>
          <a:p>
            <a:pPr marL="0" indent="0">
              <a:buNone/>
            </a:pPr>
            <a:r>
              <a:rPr lang="en-IE" dirty="0" smtClean="0"/>
              <a:t>• The risks associated with the research are reasonable in view of the critical nature of the condition and the risks associated with standard interventions. </a:t>
            </a:r>
          </a:p>
          <a:p>
            <a:endParaRPr lang="en-IE" dirty="0" smtClean="0"/>
          </a:p>
          <a:p>
            <a:endParaRPr lang="en-IE" dirty="0"/>
          </a:p>
        </p:txBody>
      </p:sp>
    </p:spTree>
    <p:extLst>
      <p:ext uri="{BB962C8B-B14F-4D97-AF65-F5344CB8AC3E}">
        <p14:creationId xmlns:p14="http://schemas.microsoft.com/office/powerpoint/2010/main" val="1163633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Consent for Neonates</a:t>
            </a:r>
            <a:endParaRPr lang="en-IE" b="1" dirty="0"/>
          </a:p>
        </p:txBody>
      </p:sp>
      <p:sp>
        <p:nvSpPr>
          <p:cNvPr id="3" name="Content Placeholder 2"/>
          <p:cNvSpPr>
            <a:spLocks noGrp="1"/>
          </p:cNvSpPr>
          <p:nvPr>
            <p:ph idx="1"/>
          </p:nvPr>
        </p:nvSpPr>
        <p:spPr/>
        <p:txBody>
          <a:bodyPr/>
          <a:lstStyle/>
          <a:p>
            <a:endParaRPr lang="en-IE" dirty="0" smtClean="0"/>
          </a:p>
          <a:p>
            <a:r>
              <a:rPr lang="en-IE" dirty="0" smtClean="0"/>
              <a:t>Where possible get consent ante-</a:t>
            </a:r>
            <a:r>
              <a:rPr lang="en-IE" dirty="0" err="1" smtClean="0"/>
              <a:t>natally</a:t>
            </a:r>
            <a:r>
              <a:rPr lang="en-IE" dirty="0" smtClean="0"/>
              <a:t>.</a:t>
            </a:r>
          </a:p>
          <a:p>
            <a:r>
              <a:rPr lang="en-IE" dirty="0" smtClean="0"/>
              <a:t>Ideally obtain consent in the presence of both parents.</a:t>
            </a:r>
          </a:p>
          <a:p>
            <a:r>
              <a:rPr lang="en-IE" dirty="0" smtClean="0"/>
              <a:t>Consideration for the family situation.</a:t>
            </a:r>
          </a:p>
          <a:p>
            <a:r>
              <a:rPr lang="en-IE" dirty="0" smtClean="0"/>
              <a:t>Assent in an emergency situation followed by formal consent.</a:t>
            </a:r>
          </a:p>
          <a:p>
            <a:endParaRPr lang="en-IE" dirty="0"/>
          </a:p>
        </p:txBody>
      </p:sp>
    </p:spTree>
    <p:extLst>
      <p:ext uri="{BB962C8B-B14F-4D97-AF65-F5344CB8AC3E}">
        <p14:creationId xmlns:p14="http://schemas.microsoft.com/office/powerpoint/2010/main" val="1064544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Consent for Incapacitated/Vulnerable Adults</a:t>
            </a:r>
            <a:endParaRPr lang="en-IE" b="1" dirty="0"/>
          </a:p>
        </p:txBody>
      </p:sp>
      <p:sp>
        <p:nvSpPr>
          <p:cNvPr id="3" name="Content Placeholder 2"/>
          <p:cNvSpPr>
            <a:spLocks noGrp="1"/>
          </p:cNvSpPr>
          <p:nvPr>
            <p:ph idx="1"/>
          </p:nvPr>
        </p:nvSpPr>
        <p:spPr/>
        <p:txBody>
          <a:bodyPr/>
          <a:lstStyle/>
          <a:p>
            <a:r>
              <a:rPr lang="en-IE" dirty="0" smtClean="0"/>
              <a:t>The research should only be undertaken if the required knowledge cannot be obtained by conducting research involving adults with decision-making capacity. </a:t>
            </a:r>
          </a:p>
          <a:p>
            <a:pPr lvl="0"/>
            <a:endParaRPr lang="en-IE" dirty="0" smtClean="0"/>
          </a:p>
          <a:p>
            <a:pPr lvl="0"/>
            <a:r>
              <a:rPr lang="en-IE" dirty="0" smtClean="0"/>
              <a:t>The research is expected to provide a direct benefit to the participants or to provide knowledge about the cause or treatment of the impairing or similar condition. Where there is no prospect of direct benefit for participants, the risks involved should be no more than minimal. </a:t>
            </a:r>
          </a:p>
          <a:p>
            <a:endParaRPr lang="en-IE" dirty="0"/>
          </a:p>
        </p:txBody>
      </p:sp>
    </p:spTree>
    <p:extLst>
      <p:ext uri="{BB962C8B-B14F-4D97-AF65-F5344CB8AC3E}">
        <p14:creationId xmlns:p14="http://schemas.microsoft.com/office/powerpoint/2010/main" val="2016976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Consent for Incapacitated/Vulnerable Adults</a:t>
            </a:r>
            <a:endParaRPr lang="en-IE" b="1" dirty="0"/>
          </a:p>
        </p:txBody>
      </p:sp>
      <p:sp>
        <p:nvSpPr>
          <p:cNvPr id="3" name="Content Placeholder 2"/>
          <p:cNvSpPr>
            <a:spLocks noGrp="1"/>
          </p:cNvSpPr>
          <p:nvPr>
            <p:ph idx="1"/>
          </p:nvPr>
        </p:nvSpPr>
        <p:spPr/>
        <p:txBody>
          <a:bodyPr/>
          <a:lstStyle/>
          <a:p>
            <a:pPr lvl="0"/>
            <a:endParaRPr lang="en-IE" dirty="0" smtClean="0"/>
          </a:p>
          <a:p>
            <a:pPr lvl="0"/>
            <a:r>
              <a:rPr lang="en-IE" dirty="0" smtClean="0"/>
              <a:t>Consent for participation must be sought from the person’s legal representative. Assisted Decision Making (Capacity) Act 2015 &amp; 2022.</a:t>
            </a:r>
          </a:p>
          <a:p>
            <a:pPr lvl="0"/>
            <a:r>
              <a:rPr lang="en-IE" dirty="0" smtClean="0"/>
              <a:t>A Research Ethics Committee must approve the participation of adults lacking decision-making capacity in research taking all of the above factors into consideration. </a:t>
            </a:r>
          </a:p>
          <a:p>
            <a:pPr lvl="0"/>
            <a:r>
              <a:rPr lang="en-IE" dirty="0" smtClean="0"/>
              <a:t>The explicit wish of a participant to refuse participation in or to be withdrawn from the study must be respected. </a:t>
            </a:r>
          </a:p>
          <a:p>
            <a:endParaRPr lang="en-IE" dirty="0"/>
          </a:p>
        </p:txBody>
      </p:sp>
    </p:spTree>
    <p:extLst>
      <p:ext uri="{BB962C8B-B14F-4D97-AF65-F5344CB8AC3E}">
        <p14:creationId xmlns:p14="http://schemas.microsoft.com/office/powerpoint/2010/main" val="991224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p:cNvPicPr>
          <p:nvPr>
            <p:custDataLst>
              <p:tags r:id="rId2"/>
            </p:custDataLst>
          </p:nvPr>
        </p:nvPicPr>
        <p:blipFill>
          <a:blip r:embed="rId7" cstate="print">
            <a:extLst>
              <a:ext uri="{28A0092B-C50C-407E-A947-70E740481C1C}">
                <a14:useLocalDpi xmlns:a14="http://schemas.microsoft.com/office/drawing/2010/main" val="0"/>
              </a:ext>
            </a:extLst>
          </a:blip>
          <a:stretch>
            <a:fillRect/>
          </a:stretch>
        </p:blipFill>
        <p:spPr>
          <a:xfrm>
            <a:off x="3201670" y="508000"/>
            <a:ext cx="1219200" cy="510126"/>
          </a:xfrm>
          <a:prstGeom prst="rect">
            <a:avLst/>
          </a:prstGeom>
        </p:spPr>
      </p:pic>
      <p:pic>
        <p:nvPicPr>
          <p:cNvPr id="3" name="Picture 2"/>
          <p:cNvPicPr>
            <a:picLocks/>
          </p:cNvPicPr>
          <p:nvPr>
            <p:custDataLst>
              <p:tags r:id="rId3"/>
            </p:custDataLst>
          </p:nvPr>
        </p:nvPicPr>
        <p:blipFill>
          <a:blip r:embed="rId8">
            <a:extLst>
              <a:ext uri="{28A0092B-C50C-407E-A947-70E740481C1C}">
                <a14:useLocalDpi xmlns:a14="http://schemas.microsoft.com/office/drawing/2010/main" val="0"/>
              </a:ext>
            </a:extLst>
          </a:blip>
          <a:stretch>
            <a:fillRect/>
          </a:stretch>
        </p:blipFill>
        <p:spPr>
          <a:xfrm>
            <a:off x="508000" y="2209800"/>
            <a:ext cx="2438400" cy="2438400"/>
          </a:xfrm>
          <a:prstGeom prst="rect">
            <a:avLst/>
          </a:prstGeom>
        </p:spPr>
      </p:pic>
      <p:sp>
        <p:nvSpPr>
          <p:cNvPr id="4" name="Rectangle 3"/>
          <p:cNvSpPr/>
          <p:nvPr>
            <p:custDataLst>
              <p:tags r:id="rId4"/>
            </p:custDataLst>
          </p:nvPr>
        </p:nvSpPr>
        <p:spPr>
          <a:xfrm>
            <a:off x="3200400" y="2571750"/>
            <a:ext cx="8483600" cy="1714500"/>
          </a:xfrm>
          <a:prstGeom prst="rect">
            <a:avLst/>
          </a:prstGeom>
          <a:noFill/>
          <a:ln w="12700" cap="flat" cmpd="sng" algn="ctr">
            <a:solidFill>
              <a:srgbClr val="FFFFFF"/>
            </a:solidFill>
            <a:prstDash val="solid"/>
            <a:miter lim="800000"/>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3600" b="1" smtClean="0">
                <a:solidFill>
                  <a:srgbClr val="5B5B5B"/>
                </a:solidFill>
              </a:rPr>
              <a:t>Are you?
</a:t>
            </a:r>
            <a:endParaRPr lang="en-IE" sz="3600" b="1">
              <a:solidFill>
                <a:srgbClr val="5B5B5B"/>
              </a:solidFill>
            </a:endParaRPr>
          </a:p>
        </p:txBody>
      </p:sp>
      <p:sp>
        <p:nvSpPr>
          <p:cNvPr id="5" name="Rectangle 4"/>
          <p:cNvSpPr/>
          <p:nvPr>
            <p:custDataLst>
              <p:tags r:id="rId5"/>
            </p:custDataLst>
          </p:nvPr>
        </p:nvSpPr>
        <p:spPr>
          <a:xfrm>
            <a:off x="3200400" y="6096000"/>
            <a:ext cx="8737600" cy="510125"/>
          </a:xfrm>
          <a:prstGeom prst="rect">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smtClean="0">
                <a:solidFill>
                  <a:srgbClr val="5B5B5B"/>
                </a:solidFill>
              </a:rPr>
              <a:t>ⓘ</a:t>
            </a:r>
            <a:r>
              <a:rPr lang="en-US" sz="1400" smtClean="0">
                <a:solidFill>
                  <a:srgbClr val="5B5B5B"/>
                </a:solidFill>
              </a:rPr>
              <a:t> Start presenting to display the poll results on this slide.</a:t>
            </a:r>
            <a:endParaRPr lang="en-IE" sz="1400">
              <a:solidFill>
                <a:srgbClr val="5B5B5B"/>
              </a:solidFill>
            </a:endParaRPr>
          </a:p>
        </p:txBody>
      </p:sp>
    </p:spTree>
    <p:custDataLst>
      <p:tags r:id="rId1"/>
    </p:custDataLst>
    <p:extLst>
      <p:ext uri="{BB962C8B-B14F-4D97-AF65-F5344CB8AC3E}">
        <p14:creationId xmlns:p14="http://schemas.microsoft.com/office/powerpoint/2010/main" val="34138671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Regained Capacity</a:t>
            </a:r>
            <a:endParaRPr lang="en-IE" b="1" dirty="0"/>
          </a:p>
        </p:txBody>
      </p:sp>
      <p:sp>
        <p:nvSpPr>
          <p:cNvPr id="3" name="Content Placeholder 2"/>
          <p:cNvSpPr>
            <a:spLocks noGrp="1"/>
          </p:cNvSpPr>
          <p:nvPr>
            <p:ph idx="1"/>
          </p:nvPr>
        </p:nvSpPr>
        <p:spPr/>
        <p:txBody>
          <a:bodyPr/>
          <a:lstStyle/>
          <a:p>
            <a:r>
              <a:rPr lang="en-IE" dirty="0" smtClean="0"/>
              <a:t>Participants who regain capacity or post emergency consent, should be given all the relevant information and their consent to continued participation should be obtained as soon as is reasonably possible. The option to withdraw and to seek the destruction of any biological material or data collected as part of the study should also be given.</a:t>
            </a:r>
          </a:p>
          <a:p>
            <a:endParaRPr lang="en-IE" dirty="0"/>
          </a:p>
        </p:txBody>
      </p:sp>
    </p:spTree>
    <p:extLst>
      <p:ext uri="{BB962C8B-B14F-4D97-AF65-F5344CB8AC3E}">
        <p14:creationId xmlns:p14="http://schemas.microsoft.com/office/powerpoint/2010/main" val="4185753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Consent for Minors</a:t>
            </a:r>
            <a:endParaRPr lang="en-IE" b="1" dirty="0"/>
          </a:p>
        </p:txBody>
      </p:sp>
      <p:sp>
        <p:nvSpPr>
          <p:cNvPr id="3" name="Content Placeholder 2"/>
          <p:cNvSpPr>
            <a:spLocks noGrp="1"/>
          </p:cNvSpPr>
          <p:nvPr>
            <p:ph idx="1"/>
          </p:nvPr>
        </p:nvSpPr>
        <p:spPr>
          <a:xfrm>
            <a:off x="838200" y="1825625"/>
            <a:ext cx="10515600" cy="4839032"/>
          </a:xfrm>
        </p:spPr>
        <p:txBody>
          <a:bodyPr>
            <a:normAutofit/>
          </a:bodyPr>
          <a:lstStyle/>
          <a:p>
            <a:r>
              <a:rPr lang="en-IE" dirty="0" smtClean="0"/>
              <a:t>For the purposes of participation in clinical trials, anyone over the age of 16 years can consent on his/her own behalf. For all other research, the person must be over the age of 18 years in order to provide consent.</a:t>
            </a:r>
          </a:p>
          <a:p>
            <a:r>
              <a:rPr lang="en-IE" dirty="0" smtClean="0"/>
              <a:t>The research should only include children where the relevant knowledge cannot be obtained by conducting research involving adults. </a:t>
            </a:r>
          </a:p>
          <a:p>
            <a:r>
              <a:rPr lang="en-IE" dirty="0" smtClean="0"/>
              <a:t>The purpose of the research is to generate knowledge about the health or social care needs of children. </a:t>
            </a:r>
          </a:p>
          <a:p>
            <a:r>
              <a:rPr lang="en-IE" dirty="0" smtClean="0"/>
              <a:t>The research does not pose more than minimal risk unless there is a prospect of direct benefit for the participants. </a:t>
            </a:r>
          </a:p>
          <a:p>
            <a:endParaRPr lang="en-IE" dirty="0" smtClean="0"/>
          </a:p>
          <a:p>
            <a:endParaRPr lang="en-IE" dirty="0"/>
          </a:p>
        </p:txBody>
      </p:sp>
    </p:spTree>
    <p:extLst>
      <p:ext uri="{BB962C8B-B14F-4D97-AF65-F5344CB8AC3E}">
        <p14:creationId xmlns:p14="http://schemas.microsoft.com/office/powerpoint/2010/main" val="2401255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Consent for Minors</a:t>
            </a:r>
            <a:endParaRPr lang="en-IE" b="1" dirty="0"/>
          </a:p>
        </p:txBody>
      </p:sp>
      <p:sp>
        <p:nvSpPr>
          <p:cNvPr id="3" name="Content Placeholder 2"/>
          <p:cNvSpPr>
            <a:spLocks noGrp="1"/>
          </p:cNvSpPr>
          <p:nvPr>
            <p:ph idx="1"/>
          </p:nvPr>
        </p:nvSpPr>
        <p:spPr/>
        <p:txBody>
          <a:bodyPr>
            <a:normAutofit fontScale="92500"/>
          </a:bodyPr>
          <a:lstStyle/>
          <a:p>
            <a:endParaRPr lang="en-IE" dirty="0" smtClean="0"/>
          </a:p>
          <a:p>
            <a:r>
              <a:rPr lang="en-IE" dirty="0" smtClean="0"/>
              <a:t>The research has been designed to minimise pain, discomfort, fear and any other foreseeable risk to the child or his/her stage of development. </a:t>
            </a:r>
            <a:endParaRPr lang="en-IE" dirty="0"/>
          </a:p>
          <a:p>
            <a:r>
              <a:rPr lang="en-IE" dirty="0" smtClean="0"/>
              <a:t>Consent to the child’s participation must be obtained from a parent/legal guardian </a:t>
            </a:r>
          </a:p>
          <a:p>
            <a:r>
              <a:rPr lang="en-IE" dirty="0" smtClean="0"/>
              <a:t>Whenever s/he has sufficient competence to provide it, the child’s assent must be sought in a child appropriate manner. </a:t>
            </a:r>
          </a:p>
          <a:p>
            <a:r>
              <a:rPr lang="en-IE" dirty="0" smtClean="0"/>
              <a:t>A child’s refusal to participate or continue in research must be respected. </a:t>
            </a:r>
          </a:p>
          <a:p>
            <a:r>
              <a:rPr lang="en-IE" dirty="0" smtClean="0"/>
              <a:t>Age appropriate consent material should be developed.</a:t>
            </a:r>
            <a:endParaRPr lang="en-IE" dirty="0"/>
          </a:p>
        </p:txBody>
      </p:sp>
    </p:spTree>
    <p:extLst>
      <p:ext uri="{BB962C8B-B14F-4D97-AF65-F5344CB8AC3E}">
        <p14:creationId xmlns:p14="http://schemas.microsoft.com/office/powerpoint/2010/main" val="832284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Assent by Child</a:t>
            </a:r>
            <a:endParaRPr lang="en-IE" b="1" dirty="0"/>
          </a:p>
        </p:txBody>
      </p:sp>
      <p:sp>
        <p:nvSpPr>
          <p:cNvPr id="3" name="Content Placeholder 2"/>
          <p:cNvSpPr>
            <a:spLocks noGrp="1"/>
          </p:cNvSpPr>
          <p:nvPr>
            <p:ph idx="1"/>
          </p:nvPr>
        </p:nvSpPr>
        <p:spPr/>
        <p:txBody>
          <a:bodyPr/>
          <a:lstStyle/>
          <a:p>
            <a:r>
              <a:rPr lang="en-US" dirty="0"/>
              <a:t>In addition to the parent’s/legal guardian’s consent for the child’s participation in research, the child’s </a:t>
            </a:r>
            <a:r>
              <a:rPr lang="en-US" dirty="0" smtClean="0"/>
              <a:t>assent </a:t>
            </a:r>
            <a:r>
              <a:rPr lang="en-US" dirty="0"/>
              <a:t>to participate, and for the processing of their data for research purposes, </a:t>
            </a:r>
            <a:r>
              <a:rPr lang="en-US" dirty="0" smtClean="0"/>
              <a:t>should also be obtained.</a:t>
            </a:r>
          </a:p>
          <a:p>
            <a:r>
              <a:rPr lang="en-US" dirty="0" smtClean="0"/>
              <a:t>Respect the child’s decision to participate or not.</a:t>
            </a:r>
          </a:p>
          <a:p>
            <a:r>
              <a:rPr lang="en-US" dirty="0"/>
              <a:t>Older children, who are more capable of giving assent, should be invited to participate in research before younger children, unless there are valid scientific, age-related reasons for involving younger children first, which can be demonstrated as part of the research ethics approval process.</a:t>
            </a:r>
            <a:endParaRPr lang="en-IE" dirty="0"/>
          </a:p>
        </p:txBody>
      </p:sp>
    </p:spTree>
    <p:extLst>
      <p:ext uri="{BB962C8B-B14F-4D97-AF65-F5344CB8AC3E}">
        <p14:creationId xmlns:p14="http://schemas.microsoft.com/office/powerpoint/2010/main" val="13713704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err="1" smtClean="0"/>
              <a:t>Reconsent</a:t>
            </a:r>
            <a:endParaRPr lang="en-IE" b="1" dirty="0"/>
          </a:p>
        </p:txBody>
      </p:sp>
      <p:sp>
        <p:nvSpPr>
          <p:cNvPr id="3" name="Content Placeholder 2"/>
          <p:cNvSpPr>
            <a:spLocks noGrp="1"/>
          </p:cNvSpPr>
          <p:nvPr>
            <p:ph idx="1"/>
          </p:nvPr>
        </p:nvSpPr>
        <p:spPr>
          <a:xfrm>
            <a:off x="838200" y="1825625"/>
            <a:ext cx="10515600" cy="4861778"/>
          </a:xfrm>
        </p:spPr>
        <p:txBody>
          <a:bodyPr>
            <a:normAutofit lnSpcReduction="10000"/>
          </a:bodyPr>
          <a:lstStyle/>
          <a:p>
            <a:pPr marL="0" indent="0">
              <a:buNone/>
            </a:pPr>
            <a:r>
              <a:rPr lang="en-IE" dirty="0" smtClean="0"/>
              <a:t>As the consent process is a dynamic one it should consist of a continued exchange of information for the duration of a study.</a:t>
            </a:r>
          </a:p>
          <a:p>
            <a:pPr marL="0" indent="0">
              <a:buNone/>
            </a:pPr>
            <a:r>
              <a:rPr lang="en-IE" b="1" dirty="0" err="1" smtClean="0"/>
              <a:t>Reconsent</a:t>
            </a:r>
            <a:r>
              <a:rPr lang="en-IE" b="1" dirty="0" smtClean="0"/>
              <a:t> may be required where: </a:t>
            </a:r>
          </a:p>
          <a:p>
            <a:r>
              <a:rPr lang="en-IE" dirty="0" smtClean="0"/>
              <a:t>The research protocol has been substantially altered.</a:t>
            </a:r>
          </a:p>
          <a:p>
            <a:r>
              <a:rPr lang="en-IE" dirty="0" smtClean="0"/>
              <a:t>New safety information has come to light.</a:t>
            </a:r>
          </a:p>
          <a:p>
            <a:r>
              <a:rPr lang="en-IE" dirty="0" smtClean="0"/>
              <a:t>Alternative treatments have become available.</a:t>
            </a:r>
          </a:p>
          <a:p>
            <a:r>
              <a:rPr lang="en-IE" dirty="0" smtClean="0"/>
              <a:t>A child participant reaches legal maturity (i.e. 18 years or 16 years in the case of clinical trials).</a:t>
            </a:r>
          </a:p>
          <a:p>
            <a:r>
              <a:rPr lang="en-IE" dirty="0" smtClean="0"/>
              <a:t>A formerly incapacitated adult has regained capacity.</a:t>
            </a:r>
          </a:p>
          <a:p>
            <a:r>
              <a:rPr lang="en-IE" dirty="0" smtClean="0"/>
              <a:t>A substantial period of time has elapsed since the original consent was obtained (e.g. longitudinal study).</a:t>
            </a:r>
          </a:p>
          <a:p>
            <a:endParaRPr lang="en-IE" dirty="0" smtClean="0"/>
          </a:p>
          <a:p>
            <a:endParaRPr lang="en-IE" dirty="0"/>
          </a:p>
        </p:txBody>
      </p:sp>
    </p:spTree>
    <p:extLst>
      <p:ext uri="{BB962C8B-B14F-4D97-AF65-F5344CB8AC3E}">
        <p14:creationId xmlns:p14="http://schemas.microsoft.com/office/powerpoint/2010/main" val="2483933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Incidental Findings</a:t>
            </a:r>
            <a:endParaRPr lang="en-IE" b="1" dirty="0"/>
          </a:p>
        </p:txBody>
      </p:sp>
      <p:sp>
        <p:nvSpPr>
          <p:cNvPr id="3" name="Content Placeholder 2"/>
          <p:cNvSpPr>
            <a:spLocks noGrp="1"/>
          </p:cNvSpPr>
          <p:nvPr>
            <p:ph idx="1"/>
          </p:nvPr>
        </p:nvSpPr>
        <p:spPr/>
        <p:txBody>
          <a:bodyPr/>
          <a:lstStyle/>
          <a:p>
            <a:r>
              <a:rPr lang="en-IE" dirty="0" smtClean="0"/>
              <a:t>Unanticipated discoveries made in the course of research but that are outside the scope of the research.</a:t>
            </a:r>
          </a:p>
          <a:p>
            <a:r>
              <a:rPr lang="en-IE" dirty="0" smtClean="0"/>
              <a:t>Medically relevant incidental findings (IFs) are findings that have been interpreted as having significant implications for the participant, whether health-related, psychological or social.</a:t>
            </a:r>
          </a:p>
          <a:p>
            <a:r>
              <a:rPr lang="en-IE" dirty="0" smtClean="0"/>
              <a:t>Consent process must offer the participant the option to be made aware or not of incidental findings.</a:t>
            </a:r>
          </a:p>
          <a:p>
            <a:r>
              <a:rPr lang="en-IE" dirty="0" smtClean="0"/>
              <a:t>Research Ethics Committee to approve plan to review IFs – which results warrant disclosure, managing disclosure, arrangements for medical advice, referrals etc.</a:t>
            </a:r>
          </a:p>
          <a:p>
            <a:endParaRPr lang="en-IE" dirty="0"/>
          </a:p>
        </p:txBody>
      </p:sp>
    </p:spTree>
    <p:extLst>
      <p:ext uri="{BB962C8B-B14F-4D97-AF65-F5344CB8AC3E}">
        <p14:creationId xmlns:p14="http://schemas.microsoft.com/office/powerpoint/2010/main" val="1381805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Incidental Findings</a:t>
            </a:r>
            <a:endParaRPr lang="en-IE" b="1" dirty="0"/>
          </a:p>
        </p:txBody>
      </p:sp>
      <p:sp>
        <p:nvSpPr>
          <p:cNvPr id="3" name="Content Placeholder 2"/>
          <p:cNvSpPr>
            <a:spLocks noGrp="1"/>
          </p:cNvSpPr>
          <p:nvPr>
            <p:ph idx="1"/>
          </p:nvPr>
        </p:nvSpPr>
        <p:spPr/>
        <p:txBody>
          <a:bodyPr/>
          <a:lstStyle/>
          <a:p>
            <a:r>
              <a:rPr lang="en-IE" dirty="0" smtClean="0"/>
              <a:t>Incidental findings to be confirmed by an accredited laboratory.</a:t>
            </a:r>
          </a:p>
          <a:p>
            <a:r>
              <a:rPr lang="en-IE" dirty="0" smtClean="0"/>
              <a:t>Participants to be advised that duty of care exists during the consent process.</a:t>
            </a:r>
          </a:p>
          <a:p>
            <a:r>
              <a:rPr lang="en-IE" dirty="0" smtClean="0"/>
              <a:t>Researchers to protect the confidentiality of research participants.</a:t>
            </a:r>
          </a:p>
          <a:p>
            <a:r>
              <a:rPr lang="en-IE" dirty="0" smtClean="0"/>
              <a:t>Certain information can be made available to public health officials without participant consent i.e. infectious diseases</a:t>
            </a:r>
          </a:p>
          <a:p>
            <a:endParaRPr lang="en-IE" dirty="0"/>
          </a:p>
        </p:txBody>
      </p:sp>
    </p:spTree>
    <p:extLst>
      <p:ext uri="{BB962C8B-B14F-4D97-AF65-F5344CB8AC3E}">
        <p14:creationId xmlns:p14="http://schemas.microsoft.com/office/powerpoint/2010/main" val="2987915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Withdrawal of Consent</a:t>
            </a:r>
            <a:endParaRPr lang="en-IE" b="1" dirty="0"/>
          </a:p>
        </p:txBody>
      </p:sp>
      <p:sp>
        <p:nvSpPr>
          <p:cNvPr id="3" name="Content Placeholder 2"/>
          <p:cNvSpPr>
            <a:spLocks noGrp="1"/>
          </p:cNvSpPr>
          <p:nvPr>
            <p:ph idx="1"/>
          </p:nvPr>
        </p:nvSpPr>
        <p:spPr/>
        <p:txBody>
          <a:bodyPr/>
          <a:lstStyle/>
          <a:p>
            <a:pPr marL="0" indent="0">
              <a:buNone/>
            </a:pPr>
            <a:r>
              <a:rPr lang="en-IE" dirty="0" smtClean="0"/>
              <a:t>Prospective research participants :</a:t>
            </a:r>
          </a:p>
          <a:p>
            <a:r>
              <a:rPr lang="en-IE" dirty="0" smtClean="0"/>
              <a:t>must be informed from the outset that they can withdraw from a study at any time.</a:t>
            </a:r>
          </a:p>
          <a:p>
            <a:r>
              <a:rPr lang="en-IE" dirty="0" smtClean="0"/>
              <a:t>that they need not offer any explanation for wishing to withdraw.</a:t>
            </a:r>
          </a:p>
          <a:p>
            <a:r>
              <a:rPr lang="en-IE" dirty="0" smtClean="0"/>
              <a:t>that their decision will not impact on the services being provided to them. </a:t>
            </a:r>
          </a:p>
          <a:p>
            <a:r>
              <a:rPr lang="en-IE" dirty="0" smtClean="0"/>
              <a:t>where an individual wishes to have his/her biological material or data withdrawn from a study, every effort should be made to respect his/her wishes. </a:t>
            </a:r>
          </a:p>
          <a:p>
            <a:endParaRPr lang="en-IE" dirty="0"/>
          </a:p>
        </p:txBody>
      </p:sp>
    </p:spTree>
    <p:extLst>
      <p:ext uri="{BB962C8B-B14F-4D97-AF65-F5344CB8AC3E}">
        <p14:creationId xmlns:p14="http://schemas.microsoft.com/office/powerpoint/2010/main" val="19265025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Exceptions</a:t>
            </a:r>
            <a:endParaRPr lang="en-IE" b="1" dirty="0"/>
          </a:p>
        </p:txBody>
      </p:sp>
      <p:sp>
        <p:nvSpPr>
          <p:cNvPr id="3" name="Content Placeholder 2"/>
          <p:cNvSpPr>
            <a:spLocks noGrp="1"/>
          </p:cNvSpPr>
          <p:nvPr>
            <p:ph idx="1"/>
          </p:nvPr>
        </p:nvSpPr>
        <p:spPr/>
        <p:txBody>
          <a:bodyPr/>
          <a:lstStyle/>
          <a:p>
            <a:r>
              <a:rPr lang="en-IE" dirty="0" smtClean="0"/>
              <a:t>Once the research results have been published or disseminated in other ways, such as by being deposited in a publicly accessible database. Therefore, consent documentation should clearly indicate what circumstances would prohibit the withdrawal of biological material or personal data. </a:t>
            </a:r>
          </a:p>
          <a:p>
            <a:r>
              <a:rPr lang="en-IE" dirty="0" smtClean="0"/>
              <a:t>In the case of anonymous biological material/data, prospective research participants should be informed during the consent process that it will not be possible to withdraw their material and/ or data</a:t>
            </a:r>
            <a:r>
              <a:rPr lang="en-IE" b="1" dirty="0" smtClean="0"/>
              <a:t>.</a:t>
            </a:r>
          </a:p>
          <a:p>
            <a:endParaRPr lang="en-IE" dirty="0"/>
          </a:p>
        </p:txBody>
      </p:sp>
    </p:spTree>
    <p:extLst>
      <p:ext uri="{BB962C8B-B14F-4D97-AF65-F5344CB8AC3E}">
        <p14:creationId xmlns:p14="http://schemas.microsoft.com/office/powerpoint/2010/main" val="34163790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When Consent Is Not Required</a:t>
            </a:r>
            <a:endParaRPr lang="en-IE" b="1" dirty="0"/>
          </a:p>
        </p:txBody>
      </p:sp>
      <p:sp>
        <p:nvSpPr>
          <p:cNvPr id="3" name="Content Placeholder 2"/>
          <p:cNvSpPr>
            <a:spLocks noGrp="1"/>
          </p:cNvSpPr>
          <p:nvPr>
            <p:ph idx="1"/>
          </p:nvPr>
        </p:nvSpPr>
        <p:spPr/>
        <p:txBody>
          <a:bodyPr>
            <a:normAutofit/>
          </a:bodyPr>
          <a:lstStyle/>
          <a:p>
            <a:r>
              <a:rPr lang="en-US" dirty="0" smtClean="0"/>
              <a:t>The </a:t>
            </a:r>
            <a:r>
              <a:rPr lang="en-US" dirty="0"/>
              <a:t>Health Research Consent Declaration </a:t>
            </a:r>
            <a:r>
              <a:rPr lang="en-US" dirty="0" smtClean="0"/>
              <a:t>Committee, HRCDC, </a:t>
            </a:r>
            <a:r>
              <a:rPr lang="en-US" dirty="0"/>
              <a:t>considers health research applications seeking a consent declaration to lawfully conduct health research using personal data without the consent of the research participant. </a:t>
            </a:r>
            <a:endParaRPr lang="en-US" dirty="0" smtClean="0"/>
          </a:p>
          <a:p>
            <a:r>
              <a:rPr lang="en-US" dirty="0" smtClean="0"/>
              <a:t>The </a:t>
            </a:r>
            <a:r>
              <a:rPr lang="en-US" dirty="0"/>
              <a:t>HRCDC may make a consent declaration where the public interest in the health research significantly outweighs the public interest in obtaining explicit </a:t>
            </a:r>
            <a:r>
              <a:rPr lang="en-US" dirty="0" smtClean="0"/>
              <a:t>consent</a:t>
            </a:r>
            <a:r>
              <a:rPr lang="en-US" dirty="0"/>
              <a:t> </a:t>
            </a:r>
            <a:r>
              <a:rPr lang="en-US" dirty="0" smtClean="0"/>
              <a:t>i.e. public health emergencies.</a:t>
            </a:r>
          </a:p>
          <a:p>
            <a:r>
              <a:rPr lang="en-US" dirty="0" smtClean="0"/>
              <a:t>Legal Framework: Data </a:t>
            </a:r>
            <a:r>
              <a:rPr lang="en-US" dirty="0"/>
              <a:t>Protection Act 2018 (Section 36(2)) (Health Research) Regulations 2018 (S.I. No. 314 of 2018), appointed by and reporting to the Minister for Health</a:t>
            </a:r>
            <a:endParaRPr lang="en-IE" dirty="0"/>
          </a:p>
        </p:txBody>
      </p:sp>
    </p:spTree>
    <p:extLst>
      <p:ext uri="{BB962C8B-B14F-4D97-AF65-F5344CB8AC3E}">
        <p14:creationId xmlns:p14="http://schemas.microsoft.com/office/powerpoint/2010/main" val="4289429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Informed Consent In Clinical Research</a:t>
            </a:r>
            <a:endParaRPr lang="en-IE" b="1" dirty="0"/>
          </a:p>
        </p:txBody>
      </p:sp>
      <p:sp>
        <p:nvSpPr>
          <p:cNvPr id="3" name="Content Placeholder 2"/>
          <p:cNvSpPr>
            <a:spLocks noGrp="1"/>
          </p:cNvSpPr>
          <p:nvPr>
            <p:ph idx="1"/>
          </p:nvPr>
        </p:nvSpPr>
        <p:spPr/>
        <p:txBody>
          <a:bodyPr>
            <a:normAutofit fontScale="92500"/>
          </a:bodyPr>
          <a:lstStyle/>
          <a:p>
            <a:endParaRPr lang="en-IE" dirty="0" smtClean="0"/>
          </a:p>
          <a:p>
            <a:r>
              <a:rPr lang="en-IE" dirty="0" smtClean="0"/>
              <a:t>One of the founding principals of research ethics.</a:t>
            </a:r>
          </a:p>
          <a:p>
            <a:r>
              <a:rPr lang="en-US" dirty="0"/>
              <a:t>Consent is the giving of permission for, or agreement to, </a:t>
            </a:r>
            <a:r>
              <a:rPr lang="en-US" dirty="0" smtClean="0"/>
              <a:t>participation </a:t>
            </a:r>
            <a:r>
              <a:rPr lang="en-US" dirty="0"/>
              <a:t>in </a:t>
            </a:r>
            <a:r>
              <a:rPr lang="en-US" dirty="0" smtClean="0"/>
              <a:t>research, </a:t>
            </a:r>
            <a:r>
              <a:rPr lang="en-US" dirty="0"/>
              <a:t>following a process of communication about the proposed intervention. </a:t>
            </a:r>
            <a:endParaRPr lang="en-US" dirty="0" smtClean="0"/>
          </a:p>
          <a:p>
            <a:r>
              <a:rPr lang="en-US" dirty="0" smtClean="0"/>
              <a:t>Researcher values the rights, beliefs and opinions of the participant.</a:t>
            </a:r>
          </a:p>
          <a:p>
            <a:r>
              <a:rPr lang="en-US" dirty="0" smtClean="0"/>
              <a:t>Rolling, dynamic, ongoing process of communication v’s a single time point.</a:t>
            </a:r>
          </a:p>
          <a:p>
            <a:r>
              <a:rPr lang="en-US" dirty="0" smtClean="0"/>
              <a:t>Ethical requirement to protect the dignity and rights of the participant intertwined with the legal requirements to comply with data protection legislation.</a:t>
            </a:r>
          </a:p>
          <a:p>
            <a:endParaRPr lang="en-US" dirty="0"/>
          </a:p>
        </p:txBody>
      </p:sp>
    </p:spTree>
    <p:extLst>
      <p:ext uri="{BB962C8B-B14F-4D97-AF65-F5344CB8AC3E}">
        <p14:creationId xmlns:p14="http://schemas.microsoft.com/office/powerpoint/2010/main" val="3794066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Waiver of Consent</a:t>
            </a:r>
            <a:endParaRPr lang="en-IE" b="1" dirty="0"/>
          </a:p>
        </p:txBody>
      </p:sp>
      <p:sp>
        <p:nvSpPr>
          <p:cNvPr id="3" name="Content Placeholder 2"/>
          <p:cNvSpPr>
            <a:spLocks noGrp="1"/>
          </p:cNvSpPr>
          <p:nvPr>
            <p:ph idx="1"/>
          </p:nvPr>
        </p:nvSpPr>
        <p:spPr/>
        <p:txBody>
          <a:bodyPr>
            <a:normAutofit fontScale="92500" lnSpcReduction="10000"/>
          </a:bodyPr>
          <a:lstStyle/>
          <a:p>
            <a:pPr marL="0" indent="0">
              <a:buNone/>
            </a:pPr>
            <a:r>
              <a:rPr lang="en-IE" b="1" dirty="0" smtClean="0"/>
              <a:t>Before a waiver of consent can be granted, the researcher must satisfy the Research Ethics Committee that: </a:t>
            </a:r>
          </a:p>
          <a:p>
            <a:r>
              <a:rPr lang="en-IE" dirty="0" smtClean="0"/>
              <a:t>The overall benefit to research is real and substantial.</a:t>
            </a:r>
          </a:p>
          <a:p>
            <a:r>
              <a:rPr lang="en-IE" dirty="0" smtClean="0"/>
              <a:t>The benefits from the research justify any risks of harm associated with not seeking consent.</a:t>
            </a:r>
          </a:p>
          <a:p>
            <a:r>
              <a:rPr lang="en-IE" dirty="0" smtClean="0"/>
              <a:t>It is impracticable to obtain consent (for example, due to the quantity, age or accessibility  of records).</a:t>
            </a:r>
          </a:p>
          <a:p>
            <a:r>
              <a:rPr lang="en-IE" dirty="0" smtClean="0"/>
              <a:t>There is no known or likely reason for thinking that participants would not have consented if they had been asked. </a:t>
            </a:r>
          </a:p>
          <a:p>
            <a:r>
              <a:rPr lang="en-IE" dirty="0" smtClean="0"/>
              <a:t>There is sufficient protection of their privacy.</a:t>
            </a:r>
          </a:p>
          <a:p>
            <a:r>
              <a:rPr lang="en-IE" dirty="0" smtClean="0"/>
              <a:t>There is an adequate plan to protect the confidentiality of data.</a:t>
            </a:r>
          </a:p>
          <a:p>
            <a:endParaRPr lang="en-IE" dirty="0"/>
          </a:p>
        </p:txBody>
      </p:sp>
    </p:spTree>
    <p:extLst>
      <p:ext uri="{BB962C8B-B14F-4D97-AF65-F5344CB8AC3E}">
        <p14:creationId xmlns:p14="http://schemas.microsoft.com/office/powerpoint/2010/main" val="6836161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What You See</a:t>
            </a:r>
            <a:endParaRPr lang="en-IE" b="1" dirty="0"/>
          </a:p>
        </p:txBody>
      </p:sp>
      <p:pic>
        <p:nvPicPr>
          <p:cNvPr id="4" name="Picture 6" descr="Finding talent in the submerged part of the iceber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781425" y="2262981"/>
            <a:ext cx="4629150" cy="347662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27867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Reality</a:t>
            </a:r>
            <a:endParaRPr lang="en-IE" b="1" dirty="0"/>
          </a:p>
        </p:txBody>
      </p:sp>
      <p:pic>
        <p:nvPicPr>
          <p:cNvPr id="4" name="Picture 2" descr="A pre-term baby is kept warm in an incubator | A pre-term ba… | Flickr"/>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50459" y="2464248"/>
            <a:ext cx="3068782" cy="204815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graphicFrame>
        <p:nvGraphicFramePr>
          <p:cNvPr id="5" name="Diagram 4"/>
          <p:cNvGraphicFramePr/>
          <p:nvPr>
            <p:extLst>
              <p:ext uri="{D42A27DB-BD31-4B8C-83A1-F6EECF244321}">
                <p14:modId xmlns:p14="http://schemas.microsoft.com/office/powerpoint/2010/main" val="627194056"/>
              </p:ext>
            </p:extLst>
          </p:nvPr>
        </p:nvGraphicFramePr>
        <p:xfrm>
          <a:off x="2362892" y="1564979"/>
          <a:ext cx="7272808" cy="40324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6" name="Picture 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064267" y="2107797"/>
            <a:ext cx="3507897" cy="2630923"/>
          </a:xfrm>
          <a:prstGeom prst="rect">
            <a:avLst/>
          </a:prstGeom>
        </p:spPr>
      </p:pic>
    </p:spTree>
    <p:extLst>
      <p:ext uri="{BB962C8B-B14F-4D97-AF65-F5344CB8AC3E}">
        <p14:creationId xmlns:p14="http://schemas.microsoft.com/office/powerpoint/2010/main" val="834467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Know Your Audience</a:t>
            </a:r>
            <a:endParaRPr lang="en-IE" b="1" dirty="0"/>
          </a:p>
        </p:txBody>
      </p:sp>
      <p:pic>
        <p:nvPicPr>
          <p:cNvPr id="6" name="Picture 2" descr="Diverse Icons - Use Free Icons to Create Infographics - Venngage"/>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231808" y="2199620"/>
            <a:ext cx="1404919" cy="79806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Researcher Icons - Download Free Vector Icons | Noun Projec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2139" y="3506612"/>
            <a:ext cx="837982" cy="83798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0" descr="Google Magnifying Glass Icon #316062 - Free Icons Librar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72139" y="4705676"/>
            <a:ext cx="1046307" cy="104630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4148919" y="2269333"/>
            <a:ext cx="7078639" cy="3416320"/>
          </a:xfrm>
          <a:prstGeom prst="rect">
            <a:avLst/>
          </a:prstGeom>
          <a:noFill/>
        </p:spPr>
        <p:txBody>
          <a:bodyPr wrap="square" rtlCol="0">
            <a:spAutoFit/>
          </a:bodyPr>
          <a:lstStyle/>
          <a:p>
            <a:r>
              <a:rPr lang="en-IE" sz="2400" dirty="0" smtClean="0"/>
              <a:t>Know Your Audience</a:t>
            </a:r>
          </a:p>
          <a:p>
            <a:endParaRPr lang="en-IE" sz="2400" dirty="0"/>
          </a:p>
          <a:p>
            <a:endParaRPr lang="en-IE" sz="2400" dirty="0" smtClean="0"/>
          </a:p>
          <a:p>
            <a:endParaRPr lang="en-IE" sz="2400" dirty="0"/>
          </a:p>
          <a:p>
            <a:r>
              <a:rPr lang="en-IE" sz="2400" dirty="0" smtClean="0"/>
              <a:t>Recruiter Selection</a:t>
            </a:r>
          </a:p>
          <a:p>
            <a:endParaRPr lang="en-IE" sz="2400" dirty="0"/>
          </a:p>
          <a:p>
            <a:endParaRPr lang="en-IE" sz="2400" dirty="0" smtClean="0"/>
          </a:p>
          <a:p>
            <a:endParaRPr lang="en-IE" sz="2400" dirty="0"/>
          </a:p>
          <a:p>
            <a:r>
              <a:rPr lang="en-IE" sz="2400" dirty="0" smtClean="0"/>
              <a:t>PPI Led Recruitment Check</a:t>
            </a:r>
            <a:endParaRPr lang="en-IE" sz="2400" dirty="0"/>
          </a:p>
        </p:txBody>
      </p:sp>
    </p:spTree>
    <p:extLst>
      <p:ext uri="{BB962C8B-B14F-4D97-AF65-F5344CB8AC3E}">
        <p14:creationId xmlns:p14="http://schemas.microsoft.com/office/powerpoint/2010/main" val="1257424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Study Recruitment</a:t>
            </a:r>
            <a:endParaRPr lang="en-IE" b="1" dirty="0"/>
          </a:p>
        </p:txBody>
      </p:sp>
      <p:sp>
        <p:nvSpPr>
          <p:cNvPr id="3" name="Content Placeholder 2"/>
          <p:cNvSpPr>
            <a:spLocks noGrp="1"/>
          </p:cNvSpPr>
          <p:nvPr>
            <p:ph idx="1"/>
          </p:nvPr>
        </p:nvSpPr>
        <p:spPr/>
        <p:txBody>
          <a:bodyPr/>
          <a:lstStyle/>
          <a:p>
            <a:pPr marL="0" indent="0">
              <a:buNone/>
            </a:pPr>
            <a:r>
              <a:rPr lang="en-IE" sz="2400" dirty="0" smtClean="0"/>
              <a:t>  	Approach &amp; Introduction			Time</a:t>
            </a:r>
          </a:p>
          <a:p>
            <a:pPr marL="0" indent="0">
              <a:buNone/>
            </a:pPr>
            <a:endParaRPr lang="en-IE" sz="2400" dirty="0"/>
          </a:p>
          <a:p>
            <a:pPr marL="0" indent="0">
              <a:buNone/>
            </a:pPr>
            <a:r>
              <a:rPr lang="en-IE" sz="2400" dirty="0" smtClean="0"/>
              <a:t> 	 Infant &amp; Family Well-Being			Enquire</a:t>
            </a:r>
          </a:p>
          <a:p>
            <a:pPr marL="0" indent="0">
              <a:buNone/>
            </a:pPr>
            <a:endParaRPr lang="en-IE" sz="2400" dirty="0"/>
          </a:p>
          <a:p>
            <a:pPr marL="0" indent="0">
              <a:buNone/>
            </a:pPr>
            <a:r>
              <a:rPr lang="en-IE" sz="2400" dirty="0" smtClean="0"/>
              <a:t>  	Listen Attentively				Explain Study</a:t>
            </a:r>
          </a:p>
          <a:p>
            <a:pPr marL="0" indent="0">
              <a:buNone/>
            </a:pPr>
            <a:endParaRPr lang="en-IE" sz="2400" dirty="0"/>
          </a:p>
          <a:p>
            <a:pPr marL="0" indent="0">
              <a:buNone/>
            </a:pPr>
            <a:r>
              <a:rPr lang="en-IE" sz="2400" dirty="0" smtClean="0"/>
              <a:t>  	Observe		</a:t>
            </a:r>
            <a:r>
              <a:rPr lang="en-IE" dirty="0" smtClean="0"/>
              <a:t>			</a:t>
            </a:r>
            <a:r>
              <a:rPr lang="en-IE" dirty="0"/>
              <a:t>Q</a:t>
            </a:r>
            <a:r>
              <a:rPr lang="en-IE" dirty="0" smtClean="0"/>
              <a:t> &amp; A</a:t>
            </a:r>
            <a:endParaRPr lang="en-IE" dirty="0"/>
          </a:p>
        </p:txBody>
      </p:sp>
      <p:pic>
        <p:nvPicPr>
          <p:cNvPr id="4" name="Picture 4" descr="Shaking, hands Free Icon of Swift Icon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6224" y="1667927"/>
            <a:ext cx="792102" cy="79210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Baby, care, hug, love, mother icon - Download on Iconfinder | Baby icon,  Icon, Icon compan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5250" y="2490602"/>
            <a:ext cx="896224" cy="89622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Ear Icon Hearing - Free vector graphic on Pixaba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6224" y="3469356"/>
            <a:ext cx="754481" cy="75448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2" descr="Purple eye icon - Free purple eye icon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8200" y="4306368"/>
            <a:ext cx="808118" cy="80811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Premium Vector | Stopwatch icon. stopwatch that sets the working time at  various time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67988" y="1690688"/>
            <a:ext cx="850593" cy="850593"/>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9" name="Picture 14" descr="Question Mark Icon Stock Illustration - Download Image Now - iStock"/>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87495" y="2575249"/>
            <a:ext cx="811577" cy="81157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6" descr="Communication, man speaking, man talking, speaking symbol, story telling  icon - Download on Iconfinde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328439" y="3481527"/>
            <a:ext cx="770633" cy="77063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0" descr="3d Question Mark Icon Blue Color Picture PNG Transparent Background, Free  Download #41634 - FreeIcons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186986" y="4346861"/>
            <a:ext cx="861012" cy="861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22662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Participant Material</a:t>
            </a:r>
            <a:endParaRPr lang="en-IE" b="1"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IE" b="1" dirty="0" smtClean="0"/>
              <a:t>Participant Information Leaflets, Posters, Videos, Advertisements, Informed Consent, Interview Questions</a:t>
            </a:r>
            <a:r>
              <a:rPr lang="en-IE" dirty="0" smtClean="0"/>
              <a:t>.</a:t>
            </a:r>
          </a:p>
          <a:p>
            <a:endParaRPr lang="en-IE" dirty="0"/>
          </a:p>
          <a:p>
            <a:pPr marL="285750" indent="-285750"/>
            <a:r>
              <a:rPr lang="en-US" dirty="0"/>
              <a:t>Rephrase</a:t>
            </a:r>
          </a:p>
          <a:p>
            <a:pPr marL="285750" indent="-285750"/>
            <a:r>
              <a:rPr lang="en-US" dirty="0"/>
              <a:t>Use Pictures/Drawings</a:t>
            </a:r>
          </a:p>
          <a:p>
            <a:pPr marL="285750" indent="-285750"/>
            <a:r>
              <a:rPr lang="en-US" dirty="0"/>
              <a:t>Repetition</a:t>
            </a:r>
          </a:p>
          <a:p>
            <a:pPr marL="285750" indent="-285750"/>
            <a:r>
              <a:rPr lang="en-US" dirty="0"/>
              <a:t>Flexibility</a:t>
            </a:r>
          </a:p>
          <a:p>
            <a:pPr marL="285750" indent="-285750"/>
            <a:r>
              <a:rPr lang="en-US" dirty="0"/>
              <a:t>Patience</a:t>
            </a:r>
          </a:p>
          <a:p>
            <a:pPr marL="285750" indent="-285750"/>
            <a:r>
              <a:rPr lang="en-US" dirty="0"/>
              <a:t>Understanding</a:t>
            </a:r>
          </a:p>
          <a:p>
            <a:pPr marL="285750" indent="-285750"/>
            <a:r>
              <a:rPr lang="en-US" dirty="0"/>
              <a:t>Prepare for triggers</a:t>
            </a:r>
          </a:p>
          <a:p>
            <a:pPr marL="285750" indent="-285750"/>
            <a:r>
              <a:rPr lang="en-US" dirty="0"/>
              <a:t>Support</a:t>
            </a:r>
          </a:p>
          <a:p>
            <a:endParaRPr lang="en-IE" dirty="0"/>
          </a:p>
        </p:txBody>
      </p:sp>
      <p:sp>
        <p:nvSpPr>
          <p:cNvPr id="4" name="Oval Callout 3"/>
          <p:cNvSpPr/>
          <p:nvPr/>
        </p:nvSpPr>
        <p:spPr>
          <a:xfrm>
            <a:off x="6086901" y="3148084"/>
            <a:ext cx="4458269" cy="3084394"/>
          </a:xfrm>
          <a:prstGeom prst="wedgeEllipse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600" dirty="0" smtClean="0"/>
              <a:t>Participant Information Sheet supports the Consent Process</a:t>
            </a:r>
            <a:endParaRPr lang="en-IE" sz="3600" dirty="0"/>
          </a:p>
        </p:txBody>
      </p:sp>
    </p:spTree>
    <p:extLst>
      <p:ext uri="{BB962C8B-B14F-4D97-AF65-F5344CB8AC3E}">
        <p14:creationId xmlns:p14="http://schemas.microsoft.com/office/powerpoint/2010/main" val="33625319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The Ideal Participant Information Leaflet</a:t>
            </a:r>
            <a:endParaRPr lang="en-IE" b="1" dirty="0"/>
          </a:p>
        </p:txBody>
      </p:sp>
      <p:sp>
        <p:nvSpPr>
          <p:cNvPr id="3" name="Content Placeholder 2"/>
          <p:cNvSpPr>
            <a:spLocks noGrp="1"/>
          </p:cNvSpPr>
          <p:nvPr>
            <p:ph idx="1"/>
          </p:nvPr>
        </p:nvSpPr>
        <p:spPr/>
        <p:txBody>
          <a:bodyPr/>
          <a:lstStyle/>
          <a:p>
            <a:pPr lvl="0"/>
            <a:endParaRPr lang="en-IE" dirty="0" smtClean="0"/>
          </a:p>
          <a:p>
            <a:pPr lvl="0"/>
            <a:r>
              <a:rPr lang="en-IE" dirty="0" smtClean="0"/>
              <a:t>Short sentences (no more than 20 words per sentence), plain and simple language.</a:t>
            </a:r>
          </a:p>
          <a:p>
            <a:pPr lvl="0"/>
            <a:r>
              <a:rPr lang="en-IE" dirty="0" smtClean="0"/>
              <a:t>Use short familiar words.</a:t>
            </a:r>
          </a:p>
          <a:p>
            <a:pPr lvl="0"/>
            <a:r>
              <a:rPr lang="en-IE" dirty="0" smtClean="0"/>
              <a:t>Introduce one idea per sentence.</a:t>
            </a:r>
          </a:p>
          <a:p>
            <a:pPr lvl="0"/>
            <a:r>
              <a:rPr lang="en-IE" dirty="0" smtClean="0"/>
              <a:t>Use a lay term followed by the technical equivalent in brackets i.e. feeling sick (nausea).</a:t>
            </a:r>
          </a:p>
          <a:p>
            <a:endParaRPr lang="en-IE" dirty="0"/>
          </a:p>
        </p:txBody>
      </p:sp>
    </p:spTree>
    <p:extLst>
      <p:ext uri="{BB962C8B-B14F-4D97-AF65-F5344CB8AC3E}">
        <p14:creationId xmlns:p14="http://schemas.microsoft.com/office/powerpoint/2010/main" val="37905928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The Ideal Participant Information Leaflet</a:t>
            </a:r>
            <a:endParaRPr lang="en-IE" dirty="0"/>
          </a:p>
        </p:txBody>
      </p:sp>
      <p:sp>
        <p:nvSpPr>
          <p:cNvPr id="3" name="Content Placeholder 2"/>
          <p:cNvSpPr>
            <a:spLocks noGrp="1"/>
          </p:cNvSpPr>
          <p:nvPr>
            <p:ph idx="1"/>
          </p:nvPr>
        </p:nvSpPr>
        <p:spPr/>
        <p:txBody>
          <a:bodyPr/>
          <a:lstStyle/>
          <a:p>
            <a:pPr lvl="0"/>
            <a:endParaRPr lang="en-IE" dirty="0" smtClean="0"/>
          </a:p>
          <a:p>
            <a:pPr lvl="0"/>
            <a:r>
              <a:rPr lang="en-IE" dirty="0" smtClean="0"/>
              <a:t>Be cognisant of using words with specific regional use i.e. ER, ED, </a:t>
            </a:r>
          </a:p>
          <a:p>
            <a:pPr marL="0" lvl="0" indent="0">
              <a:buNone/>
            </a:pPr>
            <a:r>
              <a:rPr lang="en-IE" dirty="0" smtClean="0"/>
              <a:t>   A &amp; E.</a:t>
            </a:r>
          </a:p>
          <a:p>
            <a:pPr lvl="0"/>
            <a:r>
              <a:rPr lang="en-IE" dirty="0" smtClean="0"/>
              <a:t>Choose a font suitable to the intended audience i.e. larger font for the elderly population.</a:t>
            </a:r>
          </a:p>
          <a:p>
            <a:pPr lvl="0"/>
            <a:r>
              <a:rPr lang="en-IE" dirty="0" smtClean="0"/>
              <a:t>Use flow diagrams and infographics. </a:t>
            </a:r>
          </a:p>
          <a:p>
            <a:pPr lvl="0"/>
            <a:r>
              <a:rPr lang="en-IE" dirty="0" smtClean="0"/>
              <a:t>Know your audience and tailor the Patient Information Leaflet to them i.e. visually impaired, neurologically impaired.</a:t>
            </a:r>
          </a:p>
          <a:p>
            <a:endParaRPr lang="en-IE" dirty="0"/>
          </a:p>
        </p:txBody>
      </p:sp>
    </p:spTree>
    <p:extLst>
      <p:ext uri="{BB962C8B-B14F-4D97-AF65-F5344CB8AC3E}">
        <p14:creationId xmlns:p14="http://schemas.microsoft.com/office/powerpoint/2010/main" val="13878196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The Ideal Participant Information Leaflet</a:t>
            </a:r>
            <a:endParaRPr lang="en-IE" dirty="0"/>
          </a:p>
        </p:txBody>
      </p:sp>
      <p:sp>
        <p:nvSpPr>
          <p:cNvPr id="3" name="Content Placeholder 2"/>
          <p:cNvSpPr>
            <a:spLocks noGrp="1"/>
          </p:cNvSpPr>
          <p:nvPr>
            <p:ph idx="1"/>
          </p:nvPr>
        </p:nvSpPr>
        <p:spPr/>
        <p:txBody>
          <a:bodyPr/>
          <a:lstStyle/>
          <a:p>
            <a:endParaRPr lang="en-IE" dirty="0" smtClean="0"/>
          </a:p>
          <a:p>
            <a:r>
              <a:rPr lang="en-IE" dirty="0" smtClean="0"/>
              <a:t>Written from the perspective of the participant.</a:t>
            </a:r>
          </a:p>
          <a:p>
            <a:r>
              <a:rPr lang="en-IE" dirty="0" smtClean="0"/>
              <a:t>Use patient friendly language and format.</a:t>
            </a:r>
          </a:p>
          <a:p>
            <a:r>
              <a:rPr lang="en-IE" dirty="0" smtClean="0"/>
              <a:t>Onus is on the researcher to justify why certain information is not included in the Patient Information Leaflet.</a:t>
            </a:r>
          </a:p>
          <a:p>
            <a:r>
              <a:rPr lang="en-IE" dirty="0" smtClean="0"/>
              <a:t>Must state that no attempt will be made to access individuals data if they do not provide consent.</a:t>
            </a:r>
          </a:p>
          <a:p>
            <a:endParaRPr lang="en-IE" dirty="0"/>
          </a:p>
        </p:txBody>
      </p:sp>
    </p:spTree>
    <p:extLst>
      <p:ext uri="{BB962C8B-B14F-4D97-AF65-F5344CB8AC3E}">
        <p14:creationId xmlns:p14="http://schemas.microsoft.com/office/powerpoint/2010/main" val="35930555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The Ideal Participant Information Leaflet</a:t>
            </a:r>
            <a:endParaRPr lang="en-IE" dirty="0"/>
          </a:p>
        </p:txBody>
      </p:sp>
      <p:sp>
        <p:nvSpPr>
          <p:cNvPr id="3" name="Content Placeholder 2"/>
          <p:cNvSpPr>
            <a:spLocks noGrp="1"/>
          </p:cNvSpPr>
          <p:nvPr>
            <p:ph idx="1"/>
          </p:nvPr>
        </p:nvSpPr>
        <p:spPr/>
        <p:txBody>
          <a:bodyPr/>
          <a:lstStyle/>
          <a:p>
            <a:pPr lvl="0"/>
            <a:r>
              <a:rPr lang="en-IE" dirty="0" smtClean="0"/>
              <a:t>Title, purpose i.e. What research question is being addressed and duration of the research.</a:t>
            </a:r>
          </a:p>
          <a:p>
            <a:pPr lvl="0"/>
            <a:r>
              <a:rPr lang="en-IE" dirty="0" smtClean="0"/>
              <a:t>The sites where the study is to take place.</a:t>
            </a:r>
          </a:p>
          <a:p>
            <a:pPr lvl="0"/>
            <a:r>
              <a:rPr lang="en-IE" dirty="0" smtClean="0"/>
              <a:t>A description of the procedures to be carried out during the study, the drug/intervention to be tested, and an identification of any procedures which are experimental.</a:t>
            </a:r>
          </a:p>
          <a:p>
            <a:pPr lvl="0"/>
            <a:r>
              <a:rPr lang="en-IE" dirty="0" smtClean="0"/>
              <a:t>Who is eligible to participate?</a:t>
            </a:r>
          </a:p>
          <a:p>
            <a:pPr lvl="0"/>
            <a:r>
              <a:rPr lang="en-IE" dirty="0" smtClean="0"/>
              <a:t>If patients and the public have been involved in the study design.</a:t>
            </a:r>
          </a:p>
          <a:p>
            <a:endParaRPr lang="en-IE" dirty="0"/>
          </a:p>
        </p:txBody>
      </p:sp>
    </p:spTree>
    <p:extLst>
      <p:ext uri="{BB962C8B-B14F-4D97-AF65-F5344CB8AC3E}">
        <p14:creationId xmlns:p14="http://schemas.microsoft.com/office/powerpoint/2010/main" val="2830485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Ethical Principals Underpinning Consent</a:t>
            </a:r>
            <a:endParaRPr lang="en-IE" b="1" dirty="0"/>
          </a:p>
        </p:txBody>
      </p:sp>
      <p:sp>
        <p:nvSpPr>
          <p:cNvPr id="3" name="Content Placeholder 2"/>
          <p:cNvSpPr>
            <a:spLocks noGrp="1"/>
          </p:cNvSpPr>
          <p:nvPr>
            <p:ph idx="1"/>
          </p:nvPr>
        </p:nvSpPr>
        <p:spPr>
          <a:xfrm>
            <a:off x="838200" y="1839272"/>
            <a:ext cx="10515600" cy="4351338"/>
          </a:xfrm>
        </p:spPr>
        <p:txBody>
          <a:bodyPr>
            <a:normAutofit fontScale="92500" lnSpcReduction="10000"/>
          </a:bodyPr>
          <a:lstStyle/>
          <a:p>
            <a:r>
              <a:rPr lang="en-US" b="1" dirty="0"/>
              <a:t>Respect</a:t>
            </a:r>
            <a:r>
              <a:rPr lang="en-US" dirty="0"/>
              <a:t> for persons (respect for individual autonomy and self-determination, in addition to protection of individuals with diminished, or without, decision-making capacity</a:t>
            </a:r>
            <a:r>
              <a:rPr lang="en-US" dirty="0" smtClean="0"/>
              <a:t>). </a:t>
            </a:r>
          </a:p>
          <a:p>
            <a:r>
              <a:rPr lang="en-US" b="1" dirty="0" smtClean="0"/>
              <a:t>Beneficence</a:t>
            </a:r>
            <a:r>
              <a:rPr lang="en-US" dirty="0" smtClean="0"/>
              <a:t> </a:t>
            </a:r>
            <a:r>
              <a:rPr lang="en-US" dirty="0"/>
              <a:t>(efforts to reduce the risk of harm, and to </a:t>
            </a:r>
            <a:r>
              <a:rPr lang="en-US" dirty="0" err="1"/>
              <a:t>maximise</a:t>
            </a:r>
            <a:r>
              <a:rPr lang="en-US" dirty="0"/>
              <a:t> benefits to the participant, which are usually availed of by members of the larger society</a:t>
            </a:r>
            <a:r>
              <a:rPr lang="en-US" dirty="0" smtClean="0"/>
              <a:t>). </a:t>
            </a:r>
          </a:p>
          <a:p>
            <a:r>
              <a:rPr lang="en-US" b="1" dirty="0" smtClean="0"/>
              <a:t>Justice</a:t>
            </a:r>
            <a:r>
              <a:rPr lang="en-US" dirty="0" smtClean="0"/>
              <a:t> </a:t>
            </a:r>
            <a:r>
              <a:rPr lang="en-US" dirty="0"/>
              <a:t>(fairness in selection and treatment of research participants</a:t>
            </a:r>
            <a:r>
              <a:rPr lang="en-US" dirty="0" smtClean="0"/>
              <a:t>). </a:t>
            </a:r>
          </a:p>
          <a:p>
            <a:r>
              <a:rPr lang="en-US" b="1" dirty="0" smtClean="0"/>
              <a:t>Solidarity</a:t>
            </a:r>
            <a:r>
              <a:rPr lang="en-US" dirty="0" smtClean="0"/>
              <a:t> </a:t>
            </a:r>
            <a:r>
              <a:rPr lang="en-US" dirty="0"/>
              <a:t>(empathy, fellowship, and a commitment to work for the good of a research participant from the perspective of partnership), which also applies to participants and the reasons they participate in the first place; solidarity represents a willingness to carry costs in order to assist others with whom a person </a:t>
            </a:r>
            <a:r>
              <a:rPr lang="en-US" dirty="0" err="1"/>
              <a:t>recognises</a:t>
            </a:r>
            <a:r>
              <a:rPr lang="en-US" dirty="0"/>
              <a:t> a sameness, shared situation, or cause.</a:t>
            </a:r>
            <a:endParaRPr lang="en-IE" dirty="0"/>
          </a:p>
        </p:txBody>
      </p:sp>
    </p:spTree>
    <p:extLst>
      <p:ext uri="{BB962C8B-B14F-4D97-AF65-F5344CB8AC3E}">
        <p14:creationId xmlns:p14="http://schemas.microsoft.com/office/powerpoint/2010/main" val="25111585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The Ideal Participant Information Leaflet</a:t>
            </a:r>
            <a:endParaRPr lang="en-IE" dirty="0"/>
          </a:p>
        </p:txBody>
      </p:sp>
      <p:sp>
        <p:nvSpPr>
          <p:cNvPr id="3" name="Content Placeholder 2"/>
          <p:cNvSpPr>
            <a:spLocks noGrp="1"/>
          </p:cNvSpPr>
          <p:nvPr>
            <p:ph idx="1"/>
          </p:nvPr>
        </p:nvSpPr>
        <p:spPr/>
        <p:txBody>
          <a:bodyPr/>
          <a:lstStyle/>
          <a:p>
            <a:pPr lvl="0"/>
            <a:r>
              <a:rPr lang="en-IE" dirty="0" smtClean="0"/>
              <a:t>If standard of care treatment be impacted during or after the study.</a:t>
            </a:r>
          </a:p>
          <a:p>
            <a:pPr lvl="0"/>
            <a:r>
              <a:rPr lang="en-IE" dirty="0" smtClean="0"/>
              <a:t>Description of the personal data to be collected and used.</a:t>
            </a:r>
          </a:p>
          <a:p>
            <a:pPr lvl="0"/>
            <a:r>
              <a:rPr lang="en-IE" dirty="0" smtClean="0"/>
              <a:t>A description of anonymization, randomisation, blinding and the screening process.</a:t>
            </a:r>
          </a:p>
          <a:p>
            <a:pPr lvl="0"/>
            <a:r>
              <a:rPr lang="en-IE" dirty="0" smtClean="0"/>
              <a:t>A description of any reasonably foreseeable risk, discomfort, disadvantages and side-effects.</a:t>
            </a:r>
          </a:p>
          <a:p>
            <a:r>
              <a:rPr lang="en-IE" dirty="0" smtClean="0"/>
              <a:t>A disclosure of appropriate alternative procedures for treatment/diagnosis, if any, that might be advantageous to the participant.</a:t>
            </a:r>
          </a:p>
          <a:p>
            <a:endParaRPr lang="en-IE" dirty="0"/>
          </a:p>
        </p:txBody>
      </p:sp>
    </p:spTree>
    <p:extLst>
      <p:ext uri="{BB962C8B-B14F-4D97-AF65-F5344CB8AC3E}">
        <p14:creationId xmlns:p14="http://schemas.microsoft.com/office/powerpoint/2010/main" val="6309776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The Ideal Participant Information Leaflet</a:t>
            </a:r>
            <a:endParaRPr lang="en-IE" dirty="0"/>
          </a:p>
        </p:txBody>
      </p:sp>
      <p:sp>
        <p:nvSpPr>
          <p:cNvPr id="3" name="Content Placeholder 2"/>
          <p:cNvSpPr>
            <a:spLocks noGrp="1"/>
          </p:cNvSpPr>
          <p:nvPr>
            <p:ph idx="1"/>
          </p:nvPr>
        </p:nvSpPr>
        <p:spPr/>
        <p:txBody>
          <a:bodyPr/>
          <a:lstStyle/>
          <a:p>
            <a:endParaRPr lang="en-IE" dirty="0" smtClean="0"/>
          </a:p>
          <a:p>
            <a:r>
              <a:rPr lang="en-IE" dirty="0" smtClean="0"/>
              <a:t>Advice to potential participants about the risks of becoming pregnant, of fathering a child, or of breast-feeding whilst taking part in the research. Clear information should be provided for men and women.</a:t>
            </a:r>
          </a:p>
          <a:p>
            <a:pPr lvl="0"/>
            <a:r>
              <a:rPr lang="en-IE" dirty="0" smtClean="0"/>
              <a:t>If the participants General Practitioner will be involved.</a:t>
            </a:r>
          </a:p>
          <a:p>
            <a:pPr lvl="0"/>
            <a:r>
              <a:rPr lang="en-IE" dirty="0" smtClean="0"/>
              <a:t>Disclosure if ionising radiation is to be used during the study, why and the dosage.</a:t>
            </a:r>
          </a:p>
          <a:p>
            <a:pPr lvl="0"/>
            <a:r>
              <a:rPr lang="en-IE" dirty="0" smtClean="0"/>
              <a:t>A description of how incidental findings are to be handled.</a:t>
            </a:r>
          </a:p>
          <a:p>
            <a:endParaRPr lang="en-IE" dirty="0"/>
          </a:p>
        </p:txBody>
      </p:sp>
    </p:spTree>
    <p:extLst>
      <p:ext uri="{BB962C8B-B14F-4D97-AF65-F5344CB8AC3E}">
        <p14:creationId xmlns:p14="http://schemas.microsoft.com/office/powerpoint/2010/main" val="25933128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The Ideal Participant Information Leaflet</a:t>
            </a:r>
            <a:endParaRPr lang="en-IE" dirty="0"/>
          </a:p>
        </p:txBody>
      </p:sp>
      <p:sp>
        <p:nvSpPr>
          <p:cNvPr id="3" name="Content Placeholder 2"/>
          <p:cNvSpPr>
            <a:spLocks noGrp="1"/>
          </p:cNvSpPr>
          <p:nvPr>
            <p:ph idx="1"/>
          </p:nvPr>
        </p:nvSpPr>
        <p:spPr/>
        <p:txBody>
          <a:bodyPr/>
          <a:lstStyle/>
          <a:p>
            <a:pPr lvl="0"/>
            <a:endParaRPr lang="en-IE" dirty="0" smtClean="0"/>
          </a:p>
          <a:p>
            <a:pPr lvl="0"/>
            <a:r>
              <a:rPr lang="en-IE" dirty="0" smtClean="0"/>
              <a:t>A description of any planned genetic tests, including whether results will be disseminated to research participants.</a:t>
            </a:r>
          </a:p>
          <a:p>
            <a:pPr lvl="0"/>
            <a:r>
              <a:rPr lang="en-IE" dirty="0" smtClean="0"/>
              <a:t>An explanation as to whether there are any treatments or compensation if injury occurs and, if so, what they consist of, or where further information may be obtained. Insurance coverage should be mentioned.</a:t>
            </a:r>
          </a:p>
          <a:p>
            <a:pPr lvl="0"/>
            <a:r>
              <a:rPr lang="en-IE" dirty="0" smtClean="0"/>
              <a:t>Reason why identifiable rather than anonymised data is required. </a:t>
            </a:r>
          </a:p>
          <a:p>
            <a:pPr lvl="0"/>
            <a:r>
              <a:rPr lang="en-IE" dirty="0" smtClean="0"/>
              <a:t>Enumeration of potential benefits that may arise from the research</a:t>
            </a:r>
            <a:endParaRPr lang="en-IE" dirty="0"/>
          </a:p>
        </p:txBody>
      </p:sp>
    </p:spTree>
    <p:extLst>
      <p:ext uri="{BB962C8B-B14F-4D97-AF65-F5344CB8AC3E}">
        <p14:creationId xmlns:p14="http://schemas.microsoft.com/office/powerpoint/2010/main" val="41895438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The Ideal Participant Information Leaflet</a:t>
            </a:r>
            <a:endParaRPr lang="en-IE" dirty="0"/>
          </a:p>
        </p:txBody>
      </p:sp>
      <p:sp>
        <p:nvSpPr>
          <p:cNvPr id="3" name="Content Placeholder 2"/>
          <p:cNvSpPr>
            <a:spLocks noGrp="1"/>
          </p:cNvSpPr>
          <p:nvPr>
            <p:ph idx="1"/>
          </p:nvPr>
        </p:nvSpPr>
        <p:spPr/>
        <p:txBody>
          <a:bodyPr>
            <a:normAutofit lnSpcReduction="10000"/>
          </a:bodyPr>
          <a:lstStyle/>
          <a:p>
            <a:pPr lvl="0"/>
            <a:r>
              <a:rPr lang="en-IE" dirty="0" smtClean="0"/>
              <a:t>Clarification on whether the individual providing the personal data will be advised of any outcome from the research that would impact directly or indirectly on his or her health </a:t>
            </a:r>
          </a:p>
          <a:p>
            <a:pPr lvl="0"/>
            <a:r>
              <a:rPr lang="en-IE" dirty="0" smtClean="0"/>
              <a:t>A statement that consent must be freely given and voluntary, that a decision not to consent will have no adverse consequences and advice on how consent can be withdrawn (before </a:t>
            </a:r>
            <a:r>
              <a:rPr lang="en-IE" dirty="0" err="1" smtClean="0"/>
              <a:t>anonymisation</a:t>
            </a:r>
            <a:r>
              <a:rPr lang="en-IE" dirty="0" smtClean="0"/>
              <a:t> of the data or publication of results) and the effect of any such withdrawal. </a:t>
            </a:r>
          </a:p>
          <a:p>
            <a:pPr lvl="0"/>
            <a:r>
              <a:rPr lang="en-IE" dirty="0" smtClean="0"/>
              <a:t>How and to who the trial participant can make a complaint in relation to the research. </a:t>
            </a:r>
          </a:p>
          <a:p>
            <a:pPr lvl="0"/>
            <a:r>
              <a:rPr lang="en-IE" dirty="0" smtClean="0"/>
              <a:t>Information about what will happen to the results of the research.</a:t>
            </a:r>
          </a:p>
          <a:p>
            <a:endParaRPr lang="en-IE" dirty="0"/>
          </a:p>
        </p:txBody>
      </p:sp>
    </p:spTree>
    <p:extLst>
      <p:ext uri="{BB962C8B-B14F-4D97-AF65-F5344CB8AC3E}">
        <p14:creationId xmlns:p14="http://schemas.microsoft.com/office/powerpoint/2010/main" val="40745146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The Ideal Participant Information Leaflet</a:t>
            </a:r>
            <a:endParaRPr lang="en-IE" dirty="0"/>
          </a:p>
        </p:txBody>
      </p:sp>
      <p:sp>
        <p:nvSpPr>
          <p:cNvPr id="3" name="Content Placeholder 2"/>
          <p:cNvSpPr>
            <a:spLocks noGrp="1"/>
          </p:cNvSpPr>
          <p:nvPr>
            <p:ph idx="1"/>
          </p:nvPr>
        </p:nvSpPr>
        <p:spPr/>
        <p:txBody>
          <a:bodyPr/>
          <a:lstStyle/>
          <a:p>
            <a:pPr lvl="0"/>
            <a:r>
              <a:rPr lang="en-IE" dirty="0" smtClean="0"/>
              <a:t>Information about reimbursement in relation to expenses incurred by participants.</a:t>
            </a:r>
          </a:p>
          <a:p>
            <a:pPr lvl="0"/>
            <a:r>
              <a:rPr lang="en-IE" dirty="0" smtClean="0"/>
              <a:t>If the research involves any potential conflict of interest, the researcher must inform participants about this situation.</a:t>
            </a:r>
          </a:p>
          <a:p>
            <a:pPr lvl="0"/>
            <a:r>
              <a:rPr lang="en-IE" dirty="0" smtClean="0"/>
              <a:t>What happens when the study finishes.</a:t>
            </a:r>
          </a:p>
          <a:p>
            <a:r>
              <a:rPr lang="en-IE" dirty="0" smtClean="0"/>
              <a:t>Plans to conduct genetic studies must be clearly disclosed and sensitively handled with full disclosure around genome-wide analyses that may involve looking at genes un-related to the study.</a:t>
            </a:r>
          </a:p>
          <a:p>
            <a:endParaRPr lang="en-IE" dirty="0"/>
          </a:p>
        </p:txBody>
      </p:sp>
    </p:spTree>
    <p:extLst>
      <p:ext uri="{BB962C8B-B14F-4D97-AF65-F5344CB8AC3E}">
        <p14:creationId xmlns:p14="http://schemas.microsoft.com/office/powerpoint/2010/main" val="10221028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Who Is Conducting The Study</a:t>
            </a:r>
            <a:endParaRPr lang="en-IE" b="1" dirty="0"/>
          </a:p>
        </p:txBody>
      </p:sp>
      <p:sp>
        <p:nvSpPr>
          <p:cNvPr id="3" name="Content Placeholder 2"/>
          <p:cNvSpPr>
            <a:spLocks noGrp="1"/>
          </p:cNvSpPr>
          <p:nvPr>
            <p:ph idx="1"/>
          </p:nvPr>
        </p:nvSpPr>
        <p:spPr/>
        <p:txBody>
          <a:bodyPr>
            <a:normAutofit fontScale="92500" lnSpcReduction="10000"/>
          </a:bodyPr>
          <a:lstStyle/>
          <a:p>
            <a:pPr lvl="0"/>
            <a:r>
              <a:rPr lang="en-IE" dirty="0" smtClean="0"/>
              <a:t>The data controller contact details and the name and contact details of the data protection officer. </a:t>
            </a:r>
          </a:p>
          <a:p>
            <a:pPr lvl="0"/>
            <a:r>
              <a:rPr lang="en-IE" dirty="0" smtClean="0"/>
              <a:t>Name, title and contact detail of Principal Investigator and relationship to the data controller if he or she is not the data controller. </a:t>
            </a:r>
          </a:p>
          <a:p>
            <a:pPr lvl="0"/>
            <a:r>
              <a:rPr lang="en-IE" dirty="0" smtClean="0"/>
              <a:t>If there is a data processor, the name and contact details of that data processor and why it is necessary to have a data processor.</a:t>
            </a:r>
          </a:p>
          <a:p>
            <a:r>
              <a:rPr lang="en-IE" dirty="0" smtClean="0"/>
              <a:t>Confirmation that the persons carrying out the research or otherwise having access to the personal data are bound by a professional code of confidentiality or a contractual code of secrecy (that would means disciplinary action for employees who disclosed or facilitated unauthorised access to the personal data.</a:t>
            </a:r>
          </a:p>
          <a:p>
            <a:pPr lvl="0"/>
            <a:endParaRPr lang="en-IE" dirty="0"/>
          </a:p>
        </p:txBody>
      </p:sp>
    </p:spTree>
    <p:extLst>
      <p:ext uri="{BB962C8B-B14F-4D97-AF65-F5344CB8AC3E}">
        <p14:creationId xmlns:p14="http://schemas.microsoft.com/office/powerpoint/2010/main" val="33000624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Who Is Conducting The Study</a:t>
            </a:r>
            <a:endParaRPr lang="en-IE" b="1" dirty="0"/>
          </a:p>
        </p:txBody>
      </p:sp>
      <p:sp>
        <p:nvSpPr>
          <p:cNvPr id="3" name="Content Placeholder 2"/>
          <p:cNvSpPr>
            <a:spLocks noGrp="1"/>
          </p:cNvSpPr>
          <p:nvPr>
            <p:ph idx="1"/>
          </p:nvPr>
        </p:nvSpPr>
        <p:spPr/>
        <p:txBody>
          <a:bodyPr/>
          <a:lstStyle/>
          <a:p>
            <a:pPr lvl="0"/>
            <a:r>
              <a:rPr lang="en-IE" dirty="0" smtClean="0"/>
              <a:t>Specification of any person who provides funding for, or otherwise supports, the project and any direct or indirect access that person will have to the personal data collected –this is particularly relevant to any commercial involvement with the research and/or the researcher. </a:t>
            </a:r>
          </a:p>
          <a:p>
            <a:pPr lvl="0"/>
            <a:r>
              <a:rPr lang="en-IE" dirty="0" smtClean="0"/>
              <a:t>Confirmation that training in data protection law and practice has been provided to those individuals involved in carrying out the research.</a:t>
            </a:r>
          </a:p>
          <a:p>
            <a:pPr lvl="0"/>
            <a:r>
              <a:rPr lang="en-IE" dirty="0" smtClean="0"/>
              <a:t>Contact details to access information about the research and research participants’ rights.</a:t>
            </a:r>
          </a:p>
          <a:p>
            <a:endParaRPr lang="en-IE" dirty="0"/>
          </a:p>
        </p:txBody>
      </p:sp>
    </p:spTree>
    <p:extLst>
      <p:ext uri="{BB962C8B-B14F-4D97-AF65-F5344CB8AC3E}">
        <p14:creationId xmlns:p14="http://schemas.microsoft.com/office/powerpoint/2010/main" val="34770153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Obtaining, Use, Storage And Disclosure Of  Personal Data</a:t>
            </a:r>
            <a:endParaRPr lang="en-IE" b="1" dirty="0"/>
          </a:p>
        </p:txBody>
      </p:sp>
      <p:sp>
        <p:nvSpPr>
          <p:cNvPr id="3" name="Content Placeholder 2"/>
          <p:cNvSpPr>
            <a:spLocks noGrp="1"/>
          </p:cNvSpPr>
          <p:nvPr>
            <p:ph idx="1"/>
          </p:nvPr>
        </p:nvSpPr>
        <p:spPr/>
        <p:txBody>
          <a:bodyPr/>
          <a:lstStyle/>
          <a:p>
            <a:pPr lvl="0"/>
            <a:r>
              <a:rPr lang="en-IE" dirty="0" smtClean="0"/>
              <a:t>Identification of the healthcare providers or other persons the personal data will be sought from. </a:t>
            </a:r>
          </a:p>
          <a:p>
            <a:pPr lvl="0"/>
            <a:r>
              <a:rPr lang="en-IE" dirty="0" smtClean="0"/>
              <a:t>Confirmation that arrangements are in place so that personal data will be processed only as is necessary to achieve the objective of the health research and will not be processed in a way that damage or distress will be caused to the trial participant. </a:t>
            </a:r>
          </a:p>
          <a:p>
            <a:pPr lvl="0"/>
            <a:r>
              <a:rPr lang="en-IE" dirty="0" smtClean="0"/>
              <a:t>Length of time the personal data will be kept (in an identifiable or </a:t>
            </a:r>
            <a:r>
              <a:rPr lang="en-IE" dirty="0" err="1" smtClean="0"/>
              <a:t>pseudonymised</a:t>
            </a:r>
            <a:r>
              <a:rPr lang="en-IE" dirty="0" smtClean="0"/>
              <a:t> format), why it is necessary to keep it for that period and where it will be kept.</a:t>
            </a:r>
          </a:p>
          <a:p>
            <a:endParaRPr lang="en-IE" dirty="0"/>
          </a:p>
        </p:txBody>
      </p:sp>
    </p:spTree>
    <p:extLst>
      <p:ext uri="{BB962C8B-B14F-4D97-AF65-F5344CB8AC3E}">
        <p14:creationId xmlns:p14="http://schemas.microsoft.com/office/powerpoint/2010/main" val="4304418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Obtaining, Use, Storage And Disclosure Of  Personal Data</a:t>
            </a:r>
            <a:endParaRPr lang="en-IE" dirty="0"/>
          </a:p>
        </p:txBody>
      </p:sp>
      <p:sp>
        <p:nvSpPr>
          <p:cNvPr id="3" name="Content Placeholder 2"/>
          <p:cNvSpPr>
            <a:spLocks noGrp="1"/>
          </p:cNvSpPr>
          <p:nvPr>
            <p:ph idx="1"/>
          </p:nvPr>
        </p:nvSpPr>
        <p:spPr/>
        <p:txBody>
          <a:bodyPr/>
          <a:lstStyle/>
          <a:p>
            <a:pPr lvl="0"/>
            <a:r>
              <a:rPr lang="en-IE" dirty="0" smtClean="0"/>
              <a:t>Arrangements to be made for the personal data to be archived or destroyed. </a:t>
            </a:r>
          </a:p>
          <a:p>
            <a:pPr lvl="0"/>
            <a:r>
              <a:rPr lang="en-IE" dirty="0" smtClean="0"/>
              <a:t>Specification of any person to whom it is intended to disclose the personal data collected (whether in an identifiable, </a:t>
            </a:r>
            <a:r>
              <a:rPr lang="en-IE" dirty="0" err="1" smtClean="0"/>
              <a:t>pseudonymised</a:t>
            </a:r>
            <a:r>
              <a:rPr lang="en-IE" dirty="0" smtClean="0"/>
              <a:t> or anonymised form). </a:t>
            </a:r>
          </a:p>
          <a:p>
            <a:pPr lvl="0"/>
            <a:r>
              <a:rPr lang="en-IE" dirty="0" smtClean="0"/>
              <a:t>Will the results of the research be used or disclosed for commercial purposes. </a:t>
            </a:r>
          </a:p>
          <a:p>
            <a:endParaRPr lang="en-IE" dirty="0"/>
          </a:p>
        </p:txBody>
      </p:sp>
    </p:spTree>
    <p:extLst>
      <p:ext uri="{BB962C8B-B14F-4D97-AF65-F5344CB8AC3E}">
        <p14:creationId xmlns:p14="http://schemas.microsoft.com/office/powerpoint/2010/main" val="41481131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Obtaining, Use, Storage And Disclosure Of  Personal Data</a:t>
            </a:r>
            <a:endParaRPr lang="en-IE" dirty="0"/>
          </a:p>
        </p:txBody>
      </p:sp>
      <p:sp>
        <p:nvSpPr>
          <p:cNvPr id="3" name="Content Placeholder 2"/>
          <p:cNvSpPr>
            <a:spLocks noGrp="1"/>
          </p:cNvSpPr>
          <p:nvPr>
            <p:ph idx="1"/>
          </p:nvPr>
        </p:nvSpPr>
        <p:spPr/>
        <p:txBody>
          <a:bodyPr/>
          <a:lstStyle/>
          <a:p>
            <a:pPr lvl="0"/>
            <a:r>
              <a:rPr lang="en-IE" dirty="0" smtClean="0"/>
              <a:t>Description of the data security arrangements in place. </a:t>
            </a:r>
          </a:p>
          <a:p>
            <a:pPr lvl="0"/>
            <a:r>
              <a:rPr lang="en-IE" dirty="0" smtClean="0"/>
              <a:t>Confirmation that an assessment of the data protection implications of the health research and /or a data protection impact assessment was carried out and an indication of the level of risk identified by either or both. </a:t>
            </a:r>
          </a:p>
          <a:p>
            <a:pPr lvl="0"/>
            <a:r>
              <a:rPr lang="en-IE" dirty="0" smtClean="0"/>
              <a:t>Statement as to whether the personal data collected will leave the State and if so what countries it will go to and why it is going to those countries.</a:t>
            </a:r>
          </a:p>
          <a:p>
            <a:endParaRPr lang="en-IE" dirty="0"/>
          </a:p>
        </p:txBody>
      </p:sp>
    </p:spTree>
    <p:extLst>
      <p:ext uri="{BB962C8B-B14F-4D97-AF65-F5344CB8AC3E}">
        <p14:creationId xmlns:p14="http://schemas.microsoft.com/office/powerpoint/2010/main" val="1602498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Participant Rights</a:t>
            </a:r>
            <a:endParaRPr lang="en-IE" b="1" dirty="0"/>
          </a:p>
        </p:txBody>
      </p:sp>
      <p:sp>
        <p:nvSpPr>
          <p:cNvPr id="3" name="Content Placeholder 2"/>
          <p:cNvSpPr>
            <a:spLocks noGrp="1"/>
          </p:cNvSpPr>
          <p:nvPr>
            <p:ph idx="1"/>
          </p:nvPr>
        </p:nvSpPr>
        <p:spPr/>
        <p:txBody>
          <a:bodyPr/>
          <a:lstStyle/>
          <a:p>
            <a:r>
              <a:rPr lang="en-US" dirty="0"/>
              <a:t>The core rights of individuals that need to be respected in accordance with these ethical principles while obtaining consent for research include the rights to: </a:t>
            </a:r>
            <a:endParaRPr lang="en-US" dirty="0" smtClean="0"/>
          </a:p>
          <a:p>
            <a:r>
              <a:rPr lang="en-US" dirty="0" smtClean="0"/>
              <a:t>Self-determination .</a:t>
            </a:r>
            <a:endParaRPr lang="en-US" dirty="0"/>
          </a:p>
          <a:p>
            <a:r>
              <a:rPr lang="en-US" dirty="0" smtClean="0"/>
              <a:t>Be </a:t>
            </a:r>
            <a:r>
              <a:rPr lang="en-US" dirty="0"/>
              <a:t>treated in a fair manner </a:t>
            </a:r>
            <a:r>
              <a:rPr lang="en-US" dirty="0" smtClean="0"/>
              <a:t>.</a:t>
            </a:r>
            <a:endParaRPr lang="en-US" dirty="0"/>
          </a:p>
          <a:p>
            <a:r>
              <a:rPr lang="en-US" dirty="0" smtClean="0"/>
              <a:t>Not </a:t>
            </a:r>
            <a:r>
              <a:rPr lang="en-US" dirty="0"/>
              <a:t>be harmed or </a:t>
            </a:r>
            <a:r>
              <a:rPr lang="en-US" dirty="0" smtClean="0"/>
              <a:t>exploited. </a:t>
            </a:r>
            <a:endParaRPr lang="en-US" dirty="0"/>
          </a:p>
          <a:p>
            <a:r>
              <a:rPr lang="en-US" dirty="0" smtClean="0"/>
              <a:t>Privacy </a:t>
            </a:r>
            <a:r>
              <a:rPr lang="en-US" dirty="0"/>
              <a:t>and </a:t>
            </a:r>
            <a:r>
              <a:rPr lang="en-US" dirty="0" smtClean="0"/>
              <a:t>confidentiality.</a:t>
            </a:r>
            <a:endParaRPr lang="en-IE" dirty="0"/>
          </a:p>
        </p:txBody>
      </p:sp>
    </p:spTree>
    <p:extLst>
      <p:ext uri="{BB962C8B-B14F-4D97-AF65-F5344CB8AC3E}">
        <p14:creationId xmlns:p14="http://schemas.microsoft.com/office/powerpoint/2010/main" val="196145811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Research Ethics Committee</a:t>
            </a:r>
            <a:endParaRPr lang="en-IE" b="1" dirty="0"/>
          </a:p>
        </p:txBody>
      </p:sp>
      <p:sp>
        <p:nvSpPr>
          <p:cNvPr id="3" name="Content Placeholder 2"/>
          <p:cNvSpPr>
            <a:spLocks noGrp="1"/>
          </p:cNvSpPr>
          <p:nvPr>
            <p:ph idx="1"/>
          </p:nvPr>
        </p:nvSpPr>
        <p:spPr/>
        <p:txBody>
          <a:bodyPr/>
          <a:lstStyle/>
          <a:p>
            <a:pPr lvl="0"/>
            <a:endParaRPr lang="en-IE" dirty="0" smtClean="0"/>
          </a:p>
          <a:p>
            <a:pPr lvl="0"/>
            <a:r>
              <a:rPr lang="en-IE" dirty="0" smtClean="0"/>
              <a:t>The name and contact details of the Research Ethic Committee that gave ethical approval to the research and whether any of the persons carrying out the research have a link to the Committee or the institution behind the committee. </a:t>
            </a:r>
          </a:p>
          <a:p>
            <a:pPr lvl="0"/>
            <a:r>
              <a:rPr lang="en-IE" dirty="0" smtClean="0"/>
              <a:t>The date ethical approval was given by the Committee. </a:t>
            </a:r>
          </a:p>
          <a:p>
            <a:pPr lvl="0"/>
            <a:r>
              <a:rPr lang="en-IE" dirty="0" smtClean="0"/>
              <a:t>Reporting arrangements agreed with the Research Ethics Committee. </a:t>
            </a:r>
          </a:p>
          <a:p>
            <a:pPr lvl="0"/>
            <a:r>
              <a:rPr lang="en-IE" dirty="0" smtClean="0"/>
              <a:t>Any conditions attached to the research by the Committee. </a:t>
            </a:r>
          </a:p>
          <a:p>
            <a:endParaRPr lang="en-IE" dirty="0"/>
          </a:p>
        </p:txBody>
      </p:sp>
    </p:spTree>
    <p:extLst>
      <p:ext uri="{BB962C8B-B14F-4D97-AF65-F5344CB8AC3E}">
        <p14:creationId xmlns:p14="http://schemas.microsoft.com/office/powerpoint/2010/main" val="21095939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Lawful Basis For The Research</a:t>
            </a:r>
            <a:endParaRPr lang="en-IE" b="1" dirty="0"/>
          </a:p>
        </p:txBody>
      </p:sp>
      <p:sp>
        <p:nvSpPr>
          <p:cNvPr id="3" name="Content Placeholder 2"/>
          <p:cNvSpPr>
            <a:spLocks noGrp="1"/>
          </p:cNvSpPr>
          <p:nvPr>
            <p:ph idx="1"/>
          </p:nvPr>
        </p:nvSpPr>
        <p:spPr/>
        <p:txBody>
          <a:bodyPr/>
          <a:lstStyle/>
          <a:p>
            <a:endParaRPr lang="en-IE" dirty="0" smtClean="0"/>
          </a:p>
          <a:p>
            <a:r>
              <a:rPr lang="en-IE" dirty="0" smtClean="0"/>
              <a:t>Identification of lawful basis for the health research.</a:t>
            </a:r>
            <a:endParaRPr lang="en-IE" dirty="0"/>
          </a:p>
        </p:txBody>
      </p:sp>
    </p:spTree>
    <p:extLst>
      <p:ext uri="{BB962C8B-B14F-4D97-AF65-F5344CB8AC3E}">
        <p14:creationId xmlns:p14="http://schemas.microsoft.com/office/powerpoint/2010/main" val="38631866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Follow-Up Contact</a:t>
            </a:r>
            <a:endParaRPr lang="en-IE" b="1" dirty="0"/>
          </a:p>
        </p:txBody>
      </p:sp>
      <p:sp>
        <p:nvSpPr>
          <p:cNvPr id="3" name="Content Placeholder 2"/>
          <p:cNvSpPr>
            <a:spLocks noGrp="1"/>
          </p:cNvSpPr>
          <p:nvPr>
            <p:ph idx="1"/>
          </p:nvPr>
        </p:nvSpPr>
        <p:spPr/>
        <p:txBody>
          <a:bodyPr/>
          <a:lstStyle/>
          <a:p>
            <a:r>
              <a:rPr lang="en-IE" dirty="0" smtClean="0"/>
              <a:t>Any intended follow-up contact with the trial participant as part of the current or future research.</a:t>
            </a:r>
          </a:p>
          <a:p>
            <a:endParaRPr lang="en-IE" dirty="0"/>
          </a:p>
        </p:txBody>
      </p:sp>
    </p:spTree>
    <p:extLst>
      <p:ext uri="{BB962C8B-B14F-4D97-AF65-F5344CB8AC3E}">
        <p14:creationId xmlns:p14="http://schemas.microsoft.com/office/powerpoint/2010/main" val="11984909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Plain English Summary</a:t>
            </a:r>
            <a:endParaRPr lang="en-IE" b="1" dirty="0"/>
          </a:p>
        </p:txBody>
      </p:sp>
      <p:sp>
        <p:nvSpPr>
          <p:cNvPr id="3" name="Content Placeholder 2"/>
          <p:cNvSpPr>
            <a:spLocks noGrp="1"/>
          </p:cNvSpPr>
          <p:nvPr>
            <p:ph idx="1"/>
          </p:nvPr>
        </p:nvSpPr>
        <p:spPr/>
        <p:txBody>
          <a:bodyPr/>
          <a:lstStyle/>
          <a:p>
            <a:r>
              <a:rPr lang="en-IE" dirty="0" smtClean="0"/>
              <a:t>High-level overview of the clinical trial.</a:t>
            </a:r>
          </a:p>
          <a:p>
            <a:r>
              <a:rPr lang="en-IE" dirty="0" smtClean="0"/>
              <a:t>Helps to reduce the burden on participants.</a:t>
            </a:r>
          </a:p>
          <a:p>
            <a:r>
              <a:rPr lang="en-IE" dirty="0" smtClean="0"/>
              <a:t>Facilitates understanding of the salient points of the research.</a:t>
            </a:r>
          </a:p>
          <a:p>
            <a:r>
              <a:rPr lang="en-IE" dirty="0" smtClean="0"/>
              <a:t>Provides information vital to support voluntary participation i.e. risks vs. benefits, potential changes in accessing standard of care, and pregnancy avoidance.</a:t>
            </a:r>
          </a:p>
          <a:p>
            <a:r>
              <a:rPr lang="en-IE" dirty="0" smtClean="0"/>
              <a:t>1 or 2 pages in length.</a:t>
            </a:r>
          </a:p>
          <a:p>
            <a:r>
              <a:rPr lang="en-IE" dirty="0" smtClean="0"/>
              <a:t>Compliment and not replace the Patient Information Leaflet.</a:t>
            </a:r>
          </a:p>
          <a:p>
            <a:endParaRPr lang="en-IE" dirty="0"/>
          </a:p>
        </p:txBody>
      </p:sp>
    </p:spTree>
    <p:extLst>
      <p:ext uri="{BB962C8B-B14F-4D97-AF65-F5344CB8AC3E}">
        <p14:creationId xmlns:p14="http://schemas.microsoft.com/office/powerpoint/2010/main" val="14000932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Follow-Up</a:t>
            </a:r>
            <a:endParaRPr lang="en-IE" b="1" dirty="0"/>
          </a:p>
        </p:txBody>
      </p:sp>
      <p:sp>
        <p:nvSpPr>
          <p:cNvPr id="3" name="Content Placeholder 2"/>
          <p:cNvSpPr>
            <a:spLocks noGrp="1"/>
          </p:cNvSpPr>
          <p:nvPr>
            <p:ph idx="1"/>
          </p:nvPr>
        </p:nvSpPr>
        <p:spPr/>
        <p:txBody>
          <a:bodyPr/>
          <a:lstStyle/>
          <a:p>
            <a:pPr marL="285750" indent="-285750"/>
            <a:endParaRPr lang="en-US" dirty="0" smtClean="0"/>
          </a:p>
          <a:p>
            <a:pPr marL="285750" indent="-285750"/>
            <a:r>
              <a:rPr lang="en-US" dirty="0" smtClean="0"/>
              <a:t>Provide </a:t>
            </a:r>
            <a:r>
              <a:rPr lang="en-US" dirty="0"/>
              <a:t>copies of all forms signed</a:t>
            </a:r>
          </a:p>
          <a:p>
            <a:pPr marL="285750" indent="-285750"/>
            <a:r>
              <a:rPr lang="en-US" dirty="0"/>
              <a:t>Update medical records</a:t>
            </a:r>
          </a:p>
          <a:p>
            <a:pPr marL="285750" indent="-285750"/>
            <a:r>
              <a:rPr lang="en-US" dirty="0"/>
              <a:t>Provide updates</a:t>
            </a:r>
          </a:p>
          <a:p>
            <a:pPr marL="285750" indent="-285750"/>
            <a:r>
              <a:rPr lang="en-US" dirty="0"/>
              <a:t>Journal Publications</a:t>
            </a:r>
          </a:p>
          <a:p>
            <a:pPr marL="285750" indent="-285750"/>
            <a:r>
              <a:rPr lang="en-US" dirty="0"/>
              <a:t>Study results &amp; lay summary</a:t>
            </a:r>
          </a:p>
          <a:p>
            <a:pPr marL="285750" indent="-285750"/>
            <a:r>
              <a:rPr lang="en-US" dirty="0"/>
              <a:t>Acknowledgment </a:t>
            </a:r>
            <a:endParaRPr lang="en-IE" dirty="0"/>
          </a:p>
          <a:p>
            <a:endParaRPr lang="en-IE" dirty="0"/>
          </a:p>
        </p:txBody>
      </p:sp>
      <p:pic>
        <p:nvPicPr>
          <p:cNvPr id="4" name="Picture 8" descr="22,955 Thank You Icon Stock Photos and Images - 123R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1430" y="304800"/>
            <a:ext cx="4286250" cy="2505076"/>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2804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The Consent Process.</a:t>
            </a:r>
            <a:endParaRPr lang="en-IE" b="1" dirty="0"/>
          </a:p>
        </p:txBody>
      </p:sp>
      <p:sp>
        <p:nvSpPr>
          <p:cNvPr id="3" name="Content Placeholder 2"/>
          <p:cNvSpPr>
            <a:spLocks noGrp="1"/>
          </p:cNvSpPr>
          <p:nvPr>
            <p:ph idx="1"/>
          </p:nvPr>
        </p:nvSpPr>
        <p:spPr/>
        <p:txBody>
          <a:bodyPr>
            <a:normAutofit fontScale="92500" lnSpcReduction="10000"/>
          </a:bodyPr>
          <a:lstStyle/>
          <a:p>
            <a:pPr marL="0" indent="0">
              <a:buNone/>
            </a:pPr>
            <a:r>
              <a:rPr lang="en-IE" b="1" dirty="0" smtClean="0"/>
              <a:t>Prospective trial participant has:- </a:t>
            </a:r>
          </a:p>
          <a:p>
            <a:r>
              <a:rPr lang="en-IE" dirty="0" smtClean="0"/>
              <a:t>Enough information provided to him/her to allow them to make an informed decision. </a:t>
            </a:r>
          </a:p>
          <a:p>
            <a:r>
              <a:rPr lang="en-IE" dirty="0" smtClean="0"/>
              <a:t>Is allowed sufficient time to digest and assess that information before being expected to make a decision.</a:t>
            </a:r>
          </a:p>
          <a:p>
            <a:r>
              <a:rPr lang="en-IE" dirty="0" smtClean="0"/>
              <a:t>Consent is freely given and voluntary.</a:t>
            </a:r>
          </a:p>
          <a:p>
            <a:r>
              <a:rPr lang="en-IE" dirty="0" smtClean="0"/>
              <a:t>Consent can be withdrawn. </a:t>
            </a:r>
          </a:p>
          <a:p>
            <a:r>
              <a:rPr lang="en-IE" dirty="0" smtClean="0"/>
              <a:t>The minimum amount of personal data necessary for the study is being sought.</a:t>
            </a:r>
          </a:p>
          <a:p>
            <a:r>
              <a:rPr lang="en-IE" dirty="0" smtClean="0"/>
              <a:t>A decision not to consent will not impact on any care or treatment they receive. </a:t>
            </a:r>
          </a:p>
          <a:p>
            <a:endParaRPr lang="en-IE" dirty="0"/>
          </a:p>
        </p:txBody>
      </p:sp>
    </p:spTree>
    <p:extLst>
      <p:ext uri="{BB962C8B-B14F-4D97-AF65-F5344CB8AC3E}">
        <p14:creationId xmlns:p14="http://schemas.microsoft.com/office/powerpoint/2010/main" val="149659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The Consent Process</a:t>
            </a:r>
            <a:endParaRPr lang="en-IE" b="1" dirty="0"/>
          </a:p>
        </p:txBody>
      </p:sp>
      <p:sp>
        <p:nvSpPr>
          <p:cNvPr id="3" name="Content Placeholder 2"/>
          <p:cNvSpPr>
            <a:spLocks noGrp="1"/>
          </p:cNvSpPr>
          <p:nvPr>
            <p:ph idx="1"/>
          </p:nvPr>
        </p:nvSpPr>
        <p:spPr/>
        <p:txBody>
          <a:bodyPr>
            <a:normAutofit fontScale="92500"/>
          </a:bodyPr>
          <a:lstStyle/>
          <a:p>
            <a:pPr marL="0" indent="0">
              <a:buNone/>
            </a:pPr>
            <a:r>
              <a:rPr lang="en-IE" dirty="0" smtClean="0"/>
              <a:t>Consent should be obtained </a:t>
            </a:r>
            <a:r>
              <a:rPr lang="en-IE" b="1" dirty="0" smtClean="0"/>
              <a:t>before</a:t>
            </a:r>
            <a:r>
              <a:rPr lang="en-IE" dirty="0" smtClean="0"/>
              <a:t> the participant enters the research, and there must be no undue influence on participants to consent. </a:t>
            </a:r>
          </a:p>
          <a:p>
            <a:pPr marL="0" indent="0">
              <a:buNone/>
            </a:pPr>
            <a:r>
              <a:rPr lang="en-IE" dirty="0" smtClean="0"/>
              <a:t>Standard consent process for competent adults:</a:t>
            </a:r>
          </a:p>
          <a:p>
            <a:pPr lvl="0"/>
            <a:r>
              <a:rPr lang="en-IE" b="1" dirty="0" smtClean="0"/>
              <a:t>Stage 1 (giving information)</a:t>
            </a:r>
            <a:r>
              <a:rPr lang="en-IE" dirty="0" smtClean="0"/>
              <a:t>: the person reflects on the information given; they are under no pressure to respond to the researcher immediately.</a:t>
            </a:r>
            <a:br>
              <a:rPr lang="en-IE" dirty="0" smtClean="0"/>
            </a:br>
            <a:r>
              <a:rPr lang="en-IE" dirty="0" smtClean="0"/>
              <a:t> </a:t>
            </a:r>
          </a:p>
          <a:p>
            <a:pPr lvl="0"/>
            <a:r>
              <a:rPr lang="en-IE" b="1" dirty="0" smtClean="0"/>
              <a:t>Stage 2 (obtaining consent):</a:t>
            </a:r>
            <a:r>
              <a:rPr lang="en-IE" dirty="0" smtClean="0"/>
              <a:t> the researcher reiterates the terms of the research, often as separate bullet points or clauses; the person agrees to each term (giving explicit consent) before agreeing to take part in the project as a whole. Consent is then deemed to have been obtained.</a:t>
            </a:r>
          </a:p>
          <a:p>
            <a:endParaRPr lang="en-IE" dirty="0"/>
          </a:p>
        </p:txBody>
      </p:sp>
    </p:spTree>
    <p:extLst>
      <p:ext uri="{BB962C8B-B14F-4D97-AF65-F5344CB8AC3E}">
        <p14:creationId xmlns:p14="http://schemas.microsoft.com/office/powerpoint/2010/main" val="3220117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Framework Supporting the Consent Process</a:t>
            </a:r>
            <a:endParaRPr lang="en-IE" b="1" dirty="0"/>
          </a:p>
        </p:txBody>
      </p:sp>
      <p:sp>
        <p:nvSpPr>
          <p:cNvPr id="3" name="Content Placeholder 2"/>
          <p:cNvSpPr>
            <a:spLocks noGrp="1"/>
          </p:cNvSpPr>
          <p:nvPr>
            <p:ph idx="1"/>
          </p:nvPr>
        </p:nvSpPr>
        <p:spPr/>
        <p:txBody>
          <a:bodyPr/>
          <a:lstStyle/>
          <a:p>
            <a:r>
              <a:rPr lang="en-IE" dirty="0" smtClean="0"/>
              <a:t>Subject to EU Clinical Trial Regulation 2004 and No 536/2014 (CTR.)</a:t>
            </a:r>
          </a:p>
          <a:p>
            <a:r>
              <a:rPr lang="en-IE" dirty="0" smtClean="0"/>
              <a:t>Defined in Article 4 of the General Data Protection Regulation (GDPR).</a:t>
            </a:r>
          </a:p>
          <a:p>
            <a:r>
              <a:rPr lang="en-IE" dirty="0" smtClean="0"/>
              <a:t>Assisted Decision Making (Capacity) Act 2015.</a:t>
            </a:r>
          </a:p>
          <a:p>
            <a:r>
              <a:rPr lang="en-IE" dirty="0" smtClean="0"/>
              <a:t>Data Protection Act 2018.</a:t>
            </a:r>
          </a:p>
          <a:p>
            <a:r>
              <a:rPr lang="en-IE" dirty="0" smtClean="0"/>
              <a:t>National Policies i.e. HSE National Policy for Consent in Health and Social Care Research.</a:t>
            </a:r>
          </a:p>
          <a:p>
            <a:r>
              <a:rPr lang="en-IE" dirty="0" smtClean="0"/>
              <a:t>International guidelines </a:t>
            </a:r>
            <a:r>
              <a:rPr lang="en-IE" dirty="0" err="1" smtClean="0"/>
              <a:t>i.e</a:t>
            </a:r>
            <a:r>
              <a:rPr lang="en-IE" dirty="0" smtClean="0"/>
              <a:t> </a:t>
            </a:r>
            <a:r>
              <a:rPr lang="en-US" dirty="0"/>
              <a:t>International ethical guidelines for health-related research involving humans, Council for International Organizations of Medical Sciences</a:t>
            </a:r>
            <a:endParaRPr lang="en-IE" dirty="0"/>
          </a:p>
        </p:txBody>
      </p:sp>
    </p:spTree>
    <p:extLst>
      <p:ext uri="{BB962C8B-B14F-4D97-AF65-F5344CB8AC3E}">
        <p14:creationId xmlns:p14="http://schemas.microsoft.com/office/powerpoint/2010/main" val="1809948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Capacity To Consent</a:t>
            </a:r>
            <a:endParaRPr lang="en-IE" b="1" dirty="0"/>
          </a:p>
        </p:txBody>
      </p:sp>
      <p:sp>
        <p:nvSpPr>
          <p:cNvPr id="3" name="Content Placeholder 2"/>
          <p:cNvSpPr>
            <a:spLocks noGrp="1"/>
          </p:cNvSpPr>
          <p:nvPr>
            <p:ph idx="1"/>
          </p:nvPr>
        </p:nvSpPr>
        <p:spPr/>
        <p:txBody>
          <a:bodyPr/>
          <a:lstStyle/>
          <a:p>
            <a:pPr marL="0" indent="0">
              <a:buNone/>
            </a:pPr>
            <a:r>
              <a:rPr lang="en-IE" b="1" i="1" dirty="0" smtClean="0"/>
              <a:t>The ability to use and understand information to make a decision, and communicate any decision made</a:t>
            </a:r>
            <a:r>
              <a:rPr lang="en-IE" dirty="0" smtClean="0"/>
              <a:t>.</a:t>
            </a:r>
          </a:p>
          <a:p>
            <a:r>
              <a:rPr lang="en-IE" dirty="0" smtClean="0"/>
              <a:t>Change over time.</a:t>
            </a:r>
          </a:p>
          <a:p>
            <a:r>
              <a:rPr lang="en-IE" dirty="0" smtClean="0"/>
              <a:t>Impaired capacity:- 	Lacks understanding about the decision.</a:t>
            </a:r>
          </a:p>
          <a:p>
            <a:pPr marL="2743200" lvl="6" indent="0">
              <a:buNone/>
            </a:pPr>
            <a:r>
              <a:rPr lang="en-IE" sz="2800" dirty="0" smtClean="0"/>
              <a:t>    	Cannot remember the information use the 	information to make a decision.                     	Communicate the decision by talking, using 	sign language etc.</a:t>
            </a:r>
          </a:p>
          <a:p>
            <a:endParaRPr lang="en-IE" dirty="0"/>
          </a:p>
        </p:txBody>
      </p:sp>
    </p:spTree>
    <p:extLst>
      <p:ext uri="{BB962C8B-B14F-4D97-AF65-F5344CB8AC3E}">
        <p14:creationId xmlns:p14="http://schemas.microsoft.com/office/powerpoint/2010/main" val="298407989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O_APP_VERSION" val="1.9.1.5104"/>
  <p:tag name="SLIDO_PRESENTATION_ID" val="00000000-0000-0000-0000-000000000000"/>
  <p:tag name="SLIDO_EVENT_UUID" val="16a451b5-bde9-4742-b881-f8a791f77e1a"/>
  <p:tag name="SLIDO_EVENT_SECTION_UUID" val="384608bb-c4ee-43c5-9844-a7cb9677a893"/>
</p:tagLst>
</file>

<file path=ppt/tags/tag2.xml><?xml version="1.0" encoding="utf-8"?>
<p:tagLst xmlns:a="http://schemas.openxmlformats.org/drawingml/2006/main" xmlns:r="http://schemas.openxmlformats.org/officeDocument/2006/relationships" xmlns:p="http://schemas.openxmlformats.org/presentationml/2006/main">
  <p:tag name="SLIDO_METADATA" val="eyJUaW1lc3RhbXAiOjE3MDk5NzU5NDR9"/>
  <p:tag name="SLIDO_TYPE" val="SlidoPoll"/>
  <p:tag name="SLIDO_POLL_UUID" val="e25899e9-a47d-4370-85c3-7f139effc183"/>
  <p:tag name="SLIDO_TIMELINE" val="W3sicG9sbFF1ZXN0aW9uVXVpZCI6ImU1M2RhN2RhLTE5ZTAtNDMzMS1hMzNkLTc3MzJkMjg0NWUwMyIsInNob3dSZXN1bHRzIjp0cnVlLCJzaG93Q29ycmVjdEFuc3dlcnMiOmZhbHNlLCJ2b3RpbmdMb2NrZWQiOmZhbHNlfV0="/>
</p:tagLst>
</file>

<file path=ppt/tags/tag3.xml><?xml version="1.0" encoding="utf-8"?>
<p:tagLst xmlns:a="http://schemas.openxmlformats.org/drawingml/2006/main" xmlns:r="http://schemas.openxmlformats.org/officeDocument/2006/relationships" xmlns:p="http://schemas.openxmlformats.org/presentationml/2006/main">
  <p:tag name="SLIDO_ELEMENT" val="logo"/>
</p:tagLst>
</file>

<file path=ppt/tags/tag4.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MultipleChoice"/>
</p:tagLst>
</file>

<file path=ppt/tags/tag5.xml><?xml version="1.0" encoding="utf-8"?>
<p:tagLst xmlns:a="http://schemas.openxmlformats.org/drawingml/2006/main" xmlns:r="http://schemas.openxmlformats.org/officeDocument/2006/relationships" xmlns:p="http://schemas.openxmlformats.org/presentationml/2006/main">
  <p:tag name="SLIDO_ELEMENT" val="title"/>
</p:tagLst>
</file>

<file path=ppt/tags/tag6.xml><?xml version="1.0" encoding="utf-8"?>
<p:tagLst xmlns:a="http://schemas.openxmlformats.org/drawingml/2006/main" xmlns:r="http://schemas.openxmlformats.org/officeDocument/2006/relationships" xmlns:p="http://schemas.openxmlformats.org/presentationml/2006/main">
  <p:tag name="SLIDO_ELEMENT" val="footer"/>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TotalTime>
  <Words>3441</Words>
  <Application>Microsoft Office PowerPoint</Application>
  <PresentationFormat>Widescreen</PresentationFormat>
  <Paragraphs>310</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Calibri Light</vt:lpstr>
      <vt:lpstr>Office Theme</vt:lpstr>
      <vt:lpstr>Consent In Clinical Trials</vt:lpstr>
      <vt:lpstr>PowerPoint Presentation</vt:lpstr>
      <vt:lpstr>Informed Consent In Clinical Research</vt:lpstr>
      <vt:lpstr>Ethical Principals Underpinning Consent</vt:lpstr>
      <vt:lpstr>Participant Rights</vt:lpstr>
      <vt:lpstr>The Consent Process.</vt:lpstr>
      <vt:lpstr>The Consent Process</vt:lpstr>
      <vt:lpstr>Framework Supporting the Consent Process</vt:lpstr>
      <vt:lpstr>Capacity To Consent</vt:lpstr>
      <vt:lpstr>Types of Consent</vt:lpstr>
      <vt:lpstr>Written Oral Informed Consent</vt:lpstr>
      <vt:lpstr>Oral Informed Consent</vt:lpstr>
      <vt:lpstr>E-Consent</vt:lpstr>
      <vt:lpstr>Tiered Consent</vt:lpstr>
      <vt:lpstr>Tiered Consent</vt:lpstr>
      <vt:lpstr>Emergency Consent</vt:lpstr>
      <vt:lpstr>Consent for Neonates</vt:lpstr>
      <vt:lpstr>Consent for Incapacitated/Vulnerable Adults</vt:lpstr>
      <vt:lpstr>Consent for Incapacitated/Vulnerable Adults</vt:lpstr>
      <vt:lpstr>Regained Capacity</vt:lpstr>
      <vt:lpstr>Consent for Minors</vt:lpstr>
      <vt:lpstr>Consent for Minors</vt:lpstr>
      <vt:lpstr>Assent by Child</vt:lpstr>
      <vt:lpstr>Reconsent</vt:lpstr>
      <vt:lpstr>Incidental Findings</vt:lpstr>
      <vt:lpstr>Incidental Findings</vt:lpstr>
      <vt:lpstr>Withdrawal of Consent</vt:lpstr>
      <vt:lpstr>Exceptions</vt:lpstr>
      <vt:lpstr>When Consent Is Not Required</vt:lpstr>
      <vt:lpstr>Waiver of Consent</vt:lpstr>
      <vt:lpstr>What You See</vt:lpstr>
      <vt:lpstr>Reality</vt:lpstr>
      <vt:lpstr>Know Your Audience</vt:lpstr>
      <vt:lpstr>Study Recruitment</vt:lpstr>
      <vt:lpstr>Participant Material</vt:lpstr>
      <vt:lpstr>The Ideal Participant Information Leaflet</vt:lpstr>
      <vt:lpstr>The Ideal Participant Information Leaflet</vt:lpstr>
      <vt:lpstr>The Ideal Participant Information Leaflet</vt:lpstr>
      <vt:lpstr>The Ideal Participant Information Leaflet</vt:lpstr>
      <vt:lpstr>The Ideal Participant Information Leaflet</vt:lpstr>
      <vt:lpstr>The Ideal Participant Information Leaflet</vt:lpstr>
      <vt:lpstr>The Ideal Participant Information Leaflet</vt:lpstr>
      <vt:lpstr>The Ideal Participant Information Leaflet</vt:lpstr>
      <vt:lpstr>The Ideal Participant Information Leaflet</vt:lpstr>
      <vt:lpstr>Who Is Conducting The Study</vt:lpstr>
      <vt:lpstr>Who Is Conducting The Study</vt:lpstr>
      <vt:lpstr>Obtaining, Use, Storage And Disclosure Of  Personal Data</vt:lpstr>
      <vt:lpstr>Obtaining, Use, Storage And Disclosure Of  Personal Data</vt:lpstr>
      <vt:lpstr>Obtaining, Use, Storage And Disclosure Of  Personal Data</vt:lpstr>
      <vt:lpstr>Research Ethics Committee</vt:lpstr>
      <vt:lpstr>Lawful Basis For The Research</vt:lpstr>
      <vt:lpstr>Follow-Up Contact</vt:lpstr>
      <vt:lpstr>Plain English Summary</vt:lpstr>
      <vt:lpstr>Follow-Up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Consent In Clinical Trials</dc:title>
  <dc:creator>Mandy Daly</dc:creator>
  <cp:lastModifiedBy>Mandy Daly</cp:lastModifiedBy>
  <cp:revision>21</cp:revision>
  <dcterms:created xsi:type="dcterms:W3CDTF">2023-10-23T15:16:18Z</dcterms:created>
  <dcterms:modified xsi:type="dcterms:W3CDTF">2024-03-09T09:20:22Z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lidoAppVersion">
    <vt:lpwstr>1.9.1.5104</vt:lpwstr>
  </property>
</Properties>
</file>